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p:sldMasterIdLst>
    <p:sldMasterId id="2147483648" r:id="rId1"/>
    <p:sldMasterId id="2147483660" r:id="rId2"/>
    <p:sldMasterId id="2147483672" r:id="rId3"/>
    <p:sldMasterId id="2147483685" r:id="rId4"/>
  </p:sldMasterIdLst>
  <p:notesMasterIdLst>
    <p:notesMasterId r:id="rId21"/>
  </p:notesMasterIdLst>
  <p:handoutMasterIdLst>
    <p:handoutMasterId r:id="rId22"/>
  </p:handoutMasterIdLst>
  <p:sldIdLst>
    <p:sldId id="256" r:id="rId5"/>
    <p:sldId id="257" r:id="rId6"/>
    <p:sldId id="313" r:id="rId7"/>
    <p:sldId id="311" r:id="rId8"/>
    <p:sldId id="312" r:id="rId9"/>
    <p:sldId id="315" r:id="rId10"/>
    <p:sldId id="316" r:id="rId11"/>
    <p:sldId id="317" r:id="rId12"/>
    <p:sldId id="318" r:id="rId13"/>
    <p:sldId id="319" r:id="rId14"/>
    <p:sldId id="327" r:id="rId15"/>
    <p:sldId id="323" r:id="rId16"/>
    <p:sldId id="326" r:id="rId17"/>
    <p:sldId id="321" r:id="rId18"/>
    <p:sldId id="325" r:id="rId19"/>
    <p:sldId id="322" r:id="rId20"/>
  </p:sldIdLst>
  <p:sldSz cx="12192000" cy="6858000"/>
  <p:notesSz cx="6807200" cy="9939338"/>
  <p:defaultTextStyle>
    <a:defPPr>
      <a:defRPr lang="ja-JP"/>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1E9"/>
    <a:srgbClr val="FF0000"/>
    <a:srgbClr val="FFFFFF"/>
    <a:srgbClr val="FFFF66"/>
    <a:srgbClr val="F89042"/>
    <a:srgbClr val="BC004C"/>
    <a:srgbClr val="E66060"/>
    <a:srgbClr val="FECB66"/>
    <a:srgbClr val="FFA543"/>
    <a:srgbClr val="FD8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autoAdjust="0"/>
  </p:normalViewPr>
  <p:slideViewPr>
    <p:cSldViewPr snapToGrid="0" snapToObjects="1">
      <p:cViewPr varScale="1">
        <p:scale>
          <a:sx n="71" d="100"/>
          <a:sy n="71" d="100"/>
        </p:scale>
        <p:origin x="61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3" d="100"/>
          <a:sy n="53" d="100"/>
        </p:scale>
        <p:origin x="2934" y="78"/>
      </p:cViewPr>
      <p:guideLst>
        <p:guide orient="horz" pos="3130"/>
        <p:guide pos="2144"/>
      </p:guideLst>
    </p:cSldViewPr>
  </p:notes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負担金　年数</a:t>
            </a:r>
            <a:r>
              <a:rPr lang="en-US" altLang="ja-JP" dirty="0"/>
              <a:t>-</a:t>
            </a:r>
            <a:r>
              <a:rPr lang="ja-JP" altLang="en-US" dirty="0"/>
              <a:t>収納率</a:t>
            </a:r>
          </a:p>
        </c:rich>
      </c:tx>
      <c:overlay val="0"/>
    </c:title>
    <c:autoTitleDeleted val="0"/>
    <c:plotArea>
      <c:layout>
        <c:manualLayout>
          <c:layoutTarget val="inner"/>
          <c:xMode val="edge"/>
          <c:yMode val="edge"/>
          <c:x val="0.18696843808162592"/>
          <c:y val="0.14141507051469798"/>
          <c:w val="0.77424559327698239"/>
          <c:h val="0.650243862007851"/>
        </c:manualLayout>
      </c:layout>
      <c:lineChart>
        <c:grouping val="standard"/>
        <c:varyColors val="0"/>
        <c:ser>
          <c:idx val="0"/>
          <c:order val="0"/>
          <c:tx>
            <c:strRef>
              <c:f>収納率!$C$6</c:f>
              <c:strCache>
                <c:ptCount val="1"/>
                <c:pt idx="0">
                  <c:v>収納率</c:v>
                </c:pt>
              </c:strCache>
            </c:strRef>
          </c:tx>
          <c:spPr>
            <a:ln w="76200">
              <a:solidFill>
                <a:srgbClr val="0070C0"/>
              </a:solidFill>
            </a:ln>
          </c:spPr>
          <c:marker>
            <c:spPr>
              <a:solidFill>
                <a:srgbClr val="0070C0"/>
              </a:solidFill>
              <a:ln w="76200">
                <a:solidFill>
                  <a:srgbClr val="0070C0"/>
                </a:solidFill>
              </a:ln>
            </c:spPr>
          </c:marker>
          <c:dLbls>
            <c:dLbl>
              <c:idx val="1"/>
              <c:layout>
                <c:manualLayout>
                  <c:x val="-3.6606300813203416E-2"/>
                  <c:y val="-7.2142564448691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81-4161-9B1A-66DCACF939CA}"/>
                </c:ext>
              </c:extLst>
            </c:dLbl>
            <c:dLbl>
              <c:idx val="2"/>
              <c:layout>
                <c:manualLayout>
                  <c:x val="-5.0551558265852337E-2"/>
                  <c:y val="-8.1980186873513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81-4161-9B1A-66DCACF939CA}"/>
                </c:ext>
              </c:extLst>
            </c:dLbl>
            <c:dLbl>
              <c:idx val="3"/>
              <c:layout>
                <c:manualLayout>
                  <c:x val="-2.4404200542135608E-2"/>
                  <c:y val="-7.5421771923632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81-4161-9B1A-66DCACF939CA}"/>
                </c:ext>
              </c:extLst>
            </c:dLbl>
            <c:dLbl>
              <c:idx val="4"/>
              <c:layout>
                <c:manualLayout>
                  <c:x val="-3.3119986450041182E-2"/>
                  <c:y val="-6.5584149498810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81-4161-9B1A-66DCACF939CA}"/>
                </c:ext>
              </c:extLst>
            </c:dLbl>
            <c:numFmt formatCode="0.0%" sourceLinked="0"/>
            <c:spPr>
              <a:ln cmpd="sng"/>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収納率!$D$5:$H$5</c:f>
              <c:strCache>
                <c:ptCount val="5"/>
                <c:pt idx="0">
                  <c:v>１年目</c:v>
                </c:pt>
                <c:pt idx="1">
                  <c:v>2年目</c:v>
                </c:pt>
                <c:pt idx="2">
                  <c:v>３年目</c:v>
                </c:pt>
                <c:pt idx="3">
                  <c:v>4年目</c:v>
                </c:pt>
                <c:pt idx="4">
                  <c:v>5年目</c:v>
                </c:pt>
              </c:strCache>
            </c:strRef>
          </c:cat>
          <c:val>
            <c:numRef>
              <c:f>収納率!$D$14:$H$14</c:f>
              <c:numCache>
                <c:formatCode>0.00%</c:formatCode>
                <c:ptCount val="5"/>
                <c:pt idx="0">
                  <c:v>0.98766430874305622</c:v>
                </c:pt>
                <c:pt idx="1">
                  <c:v>0.83812971335954467</c:v>
                </c:pt>
                <c:pt idx="2">
                  <c:v>0.85788178539603521</c:v>
                </c:pt>
                <c:pt idx="3">
                  <c:v>0.83020438286435283</c:v>
                </c:pt>
                <c:pt idx="4">
                  <c:v>0.81565492570109455</c:v>
                </c:pt>
              </c:numCache>
            </c:numRef>
          </c:val>
          <c:smooth val="1"/>
          <c:extLst>
            <c:ext xmlns:c16="http://schemas.microsoft.com/office/drawing/2014/chart" uri="{C3380CC4-5D6E-409C-BE32-E72D297353CC}">
              <c16:uniqueId val="{00000004-F981-4161-9B1A-66DCACF939CA}"/>
            </c:ext>
          </c:extLst>
        </c:ser>
        <c:dLbls>
          <c:showLegendKey val="0"/>
          <c:showVal val="0"/>
          <c:showCatName val="0"/>
          <c:showSerName val="0"/>
          <c:showPercent val="0"/>
          <c:showBubbleSize val="0"/>
        </c:dLbls>
        <c:marker val="1"/>
        <c:smooth val="0"/>
        <c:axId val="109293952"/>
        <c:axId val="109295872"/>
      </c:lineChart>
      <c:catAx>
        <c:axId val="109293952"/>
        <c:scaling>
          <c:orientation val="minMax"/>
        </c:scaling>
        <c:delete val="0"/>
        <c:axPos val="b"/>
        <c:title>
          <c:tx>
            <c:rich>
              <a:bodyPr/>
              <a:lstStyle/>
              <a:p>
                <a:pPr>
                  <a:defRPr sz="1400"/>
                </a:pPr>
                <a:r>
                  <a:rPr lang="ja-JP" altLang="en-US" sz="1400"/>
                  <a:t>年数</a:t>
                </a:r>
              </a:p>
            </c:rich>
          </c:tx>
          <c:overlay val="0"/>
        </c:title>
        <c:numFmt formatCode="General" sourceLinked="0"/>
        <c:majorTickMark val="out"/>
        <c:minorTickMark val="none"/>
        <c:tickLblPos val="nextTo"/>
        <c:txPr>
          <a:bodyPr/>
          <a:lstStyle/>
          <a:p>
            <a:pPr>
              <a:defRPr sz="1200"/>
            </a:pPr>
            <a:endParaRPr lang="ja-JP"/>
          </a:p>
        </c:txPr>
        <c:crossAx val="109295872"/>
        <c:crosses val="autoZero"/>
        <c:auto val="1"/>
        <c:lblAlgn val="ctr"/>
        <c:lblOffset val="100"/>
        <c:noMultiLvlLbl val="0"/>
      </c:catAx>
      <c:valAx>
        <c:axId val="109295872"/>
        <c:scaling>
          <c:orientation val="minMax"/>
          <c:max val="1"/>
          <c:min val="0.70000000000000007"/>
        </c:scaling>
        <c:delete val="0"/>
        <c:axPos val="l"/>
        <c:majorGridlines/>
        <c:title>
          <c:tx>
            <c:rich>
              <a:bodyPr rot="0" vert="wordArtVertRtl"/>
              <a:lstStyle/>
              <a:p>
                <a:pPr>
                  <a:defRPr sz="1400"/>
                </a:pPr>
                <a:r>
                  <a:rPr lang="ja-JP" altLang="en-US" sz="1400"/>
                  <a:t>収納率％</a:t>
                </a:r>
              </a:p>
            </c:rich>
          </c:tx>
          <c:overlay val="0"/>
        </c:title>
        <c:numFmt formatCode="0%" sourceLinked="0"/>
        <c:majorTickMark val="out"/>
        <c:minorTickMark val="none"/>
        <c:tickLblPos val="nextTo"/>
        <c:txPr>
          <a:bodyPr/>
          <a:lstStyle/>
          <a:p>
            <a:pPr>
              <a:defRPr sz="1600"/>
            </a:pPr>
            <a:endParaRPr lang="ja-JP"/>
          </a:p>
        </c:txPr>
        <c:crossAx val="109293952"/>
        <c:crosses val="autoZero"/>
        <c:crossBetween val="between"/>
      </c:valAx>
    </c:plotArea>
    <c:plotVisOnly val="1"/>
    <c:dispBlanksAs val="gap"/>
    <c:showDLblsOverMax val="0"/>
  </c:chart>
  <c:spPr>
    <a:ln>
      <a:solidFill>
        <a:srgbClr val="002060"/>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8511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413" tIns="45707" rIns="91413" bIns="4570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0" y="2"/>
            <a:ext cx="2949787" cy="498693"/>
          </a:xfrm>
          <a:prstGeom prst="rect">
            <a:avLst/>
          </a:prstGeom>
        </p:spPr>
        <p:txBody>
          <a:bodyPr vert="horz" lIns="91413" tIns="45707" rIns="91413" bIns="45707" rtlCol="0"/>
          <a:lstStyle>
            <a:lvl1pPr algn="r">
              <a:defRPr sz="1200"/>
            </a:lvl1pPr>
          </a:lstStyle>
          <a:p>
            <a:fld id="{53988685-88E4-4F73-B5DF-50E4A2DEFF04}" type="datetime1">
              <a:rPr kumimoji="1" lang="ja-JP" altLang="en-US" smtClean="0"/>
              <a:t>2019/8/16</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13" tIns="45707" rIns="91413" bIns="45707"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13" tIns="45707" rIns="91413" bIns="4570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13" tIns="45707" rIns="91413" bIns="4570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13" tIns="45707" rIns="91413" bIns="45707" rtlCol="0" anchor="b"/>
          <a:lstStyle>
            <a:lvl1pPr algn="r">
              <a:defRPr sz="1200"/>
            </a:lvl1pPr>
          </a:lstStyle>
          <a:p>
            <a:fld id="{ED3FEE0D-68B8-4295-8C37-31E8ECEAE19E}" type="slidenum">
              <a:rPr kumimoji="1" lang="ja-JP" altLang="en-US" smtClean="0"/>
              <a:t>‹#›</a:t>
            </a:fld>
            <a:endParaRPr kumimoji="1" lang="ja-JP" altLang="en-US" dirty="0"/>
          </a:p>
        </p:txBody>
      </p:sp>
    </p:spTree>
    <p:extLst>
      <p:ext uri="{BB962C8B-B14F-4D97-AF65-F5344CB8AC3E}">
        <p14:creationId xmlns:p14="http://schemas.microsoft.com/office/powerpoint/2010/main" val="25737407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p:txBody>
          <a:bodyPr/>
          <a:lstStyle>
            <a:lvl1pPr>
              <a:defRPr/>
            </a:lvl1pPr>
          </a:lstStyle>
          <a:p>
            <a:pPr>
              <a:defRPr/>
            </a:pPr>
            <a:fld id="{BBB7474E-9026-458A-95D6-59031CECF5A1}" type="slidenum">
              <a:rPr lang="ja-JP" altLang="ja-JP"/>
              <a:t>‹#›</a:t>
            </a:fld>
            <a:endParaRPr lang="ja-JP"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p:txBody>
          <a:bodyPr/>
          <a:lstStyle>
            <a:lvl1pPr>
              <a:defRPr/>
            </a:lvl1pPr>
          </a:lstStyle>
          <a:p>
            <a:pPr>
              <a:defRPr/>
            </a:pPr>
            <a:fld id="{CC9233DE-6D43-47DD-BE56-7ADCC10E20D2}" type="slidenum">
              <a:rPr lang="ja-JP" altLang="ja-JP"/>
              <a:t>‹#›</a:t>
            </a:fld>
            <a:endParaRPr lang="ja-JP"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p:txBody>
          <a:bodyPr/>
          <a:lstStyle>
            <a:lvl1pPr>
              <a:defRPr/>
            </a:lvl1pPr>
          </a:lstStyle>
          <a:p>
            <a:pPr>
              <a:defRPr/>
            </a:pPr>
            <a:fld id="{2AEAD70F-9AB0-47AB-A3AF-DEA7125D594E}" type="slidenum">
              <a:rPr lang="ja-JP" altLang="ja-JP"/>
              <a:t>‹#›</a:t>
            </a:fld>
            <a:endParaRPr lang="ja-JP"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39"/>
            <a:ext cx="105156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125538"/>
            <a:ext cx="5384800" cy="50006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125538"/>
            <a:ext cx="5384800" cy="50006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7" y="365126"/>
            <a:ext cx="105156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840318" y="2505075"/>
            <a:ext cx="5158316"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p:txBody>
          <a:bodyPr/>
          <a:lstStyle>
            <a:lvl1pPr>
              <a:defRPr/>
            </a:lvl1pPr>
          </a:lstStyle>
          <a:p>
            <a:pPr>
              <a:defRPr/>
            </a:pPr>
            <a:fld id="{1B85D7C1-C2DC-4D1E-8400-F5E69A8A169D}" type="slidenum">
              <a:rPr lang="ja-JP" altLang="ja-JP"/>
              <a:t>‹#›</a:t>
            </a:fld>
            <a:endParaRPr lang="ja-JP"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en-US" dirty="0"/>
          </a:p>
        </p:txBody>
      </p:sp>
      <p:sp>
        <p:nvSpPr>
          <p:cNvPr id="5" name="Footer Placeholder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ja-JP" dirty="0"/>
          </a:p>
        </p:txBody>
      </p:sp>
      <p:sp>
        <p:nvSpPr>
          <p:cNvPr id="6" name="Slide Number Placeholder 5"/>
          <p:cNvSpPr>
            <a:spLocks noGrp="1"/>
          </p:cNvSpPr>
          <p:nvPr>
            <p:ph type="sldNum" sz="quarter" idx="12"/>
          </p:nvPr>
        </p:nvSpPr>
        <p:spPr/>
        <p:txBody>
          <a:bodyPr/>
          <a:lstStyle>
            <a:lvl1pPr>
              <a:defRPr sz="1600">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E314F950-1818-407A-BFDF-59B1AFEC9F6D}"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en-US" dirty="0"/>
          </a:p>
        </p:txBody>
      </p:sp>
      <p:sp>
        <p:nvSpPr>
          <p:cNvPr id="5" name="Footer Placeholder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ja-JP" dirty="0"/>
          </a:p>
        </p:txBody>
      </p:sp>
      <p:sp>
        <p:nvSpPr>
          <p:cNvPr id="6" name="Slide Number Placeholder 5"/>
          <p:cNvSpPr>
            <a:spLocks noGrp="1"/>
          </p:cNvSpPr>
          <p:nvPr>
            <p:ph type="sldNum" sz="quarter" idx="12"/>
          </p:nvPr>
        </p:nvSpPr>
        <p:spPr/>
        <p:txBody>
          <a:bodyPr/>
          <a:lstStyle>
            <a:lvl1pPr>
              <a:defRPr sz="1600">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85077BFA-BE15-4FC0-8B0E-86231AA0F2E2}"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en-US" dirty="0"/>
          </a:p>
        </p:txBody>
      </p:sp>
      <p:sp>
        <p:nvSpPr>
          <p:cNvPr id="5" name="Footer Placeholder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ja-JP" dirty="0"/>
          </a:p>
        </p:txBody>
      </p:sp>
      <p:sp>
        <p:nvSpPr>
          <p:cNvPr id="6" name="Slide Number Placeholder 5"/>
          <p:cNvSpPr>
            <a:spLocks noGrp="1"/>
          </p:cNvSpPr>
          <p:nvPr>
            <p:ph type="sldNum" sz="quarter" idx="12"/>
          </p:nvPr>
        </p:nvSpPr>
        <p:spPr/>
        <p:txBody>
          <a:bodyPr/>
          <a:lstStyle>
            <a:lvl1pPr>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F53CCD45-A531-4DE1-ACC4-010222DD5D6E}"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ja-JP" altLang="en-US" dirty="0"/>
          </a:p>
        </p:txBody>
      </p:sp>
      <p:sp>
        <p:nvSpPr>
          <p:cNvPr id="6" name="Footer Placeholder 5"/>
          <p:cNvSpPr>
            <a:spLocks noGrp="1"/>
          </p:cNvSpPr>
          <p:nvPr>
            <p:ph type="ftr" sz="quarter" idx="11"/>
          </p:nvPr>
        </p:nvSpPr>
        <p:spPr/>
        <p:txBody>
          <a:bodyPr/>
          <a:lstStyle/>
          <a:p>
            <a:pPr>
              <a:defRPr/>
            </a:pPr>
            <a:endParaRPr lang="ja-JP" altLang="ja-JP" dirty="0"/>
          </a:p>
        </p:txBody>
      </p:sp>
      <p:sp>
        <p:nvSpPr>
          <p:cNvPr id="7" name="Slide Number Placeholder 6"/>
          <p:cNvSpPr>
            <a:spLocks noGrp="1"/>
          </p:cNvSpPr>
          <p:nvPr>
            <p:ph type="sldNum" sz="quarter" idx="12"/>
          </p:nvPr>
        </p:nvSpPr>
        <p:spPr/>
        <p:txBody>
          <a:bodyPr/>
          <a:lstStyle/>
          <a:p>
            <a:pPr>
              <a:defRPr/>
            </a:pPr>
            <a:fld id="{0C63B025-7FAD-4E74-955E-03B784ED4937}"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ja-JP" altLang="en-US" dirty="0"/>
          </a:p>
        </p:txBody>
      </p:sp>
      <p:sp>
        <p:nvSpPr>
          <p:cNvPr id="8" name="Footer Placeholder 7"/>
          <p:cNvSpPr>
            <a:spLocks noGrp="1"/>
          </p:cNvSpPr>
          <p:nvPr>
            <p:ph type="ftr" sz="quarter" idx="11"/>
          </p:nvPr>
        </p:nvSpPr>
        <p:spPr/>
        <p:txBody>
          <a:bodyPr/>
          <a:lstStyle/>
          <a:p>
            <a:pPr>
              <a:defRPr/>
            </a:pPr>
            <a:endParaRPr lang="ja-JP" altLang="ja-JP" dirty="0"/>
          </a:p>
        </p:txBody>
      </p:sp>
      <p:sp>
        <p:nvSpPr>
          <p:cNvPr id="9" name="Slide Number Placeholder 8"/>
          <p:cNvSpPr>
            <a:spLocks noGrp="1"/>
          </p:cNvSpPr>
          <p:nvPr>
            <p:ph type="sldNum" sz="quarter" idx="12"/>
          </p:nvPr>
        </p:nvSpPr>
        <p:spPr/>
        <p:txBody>
          <a:bodyPr/>
          <a:lstStyle/>
          <a:p>
            <a:pPr>
              <a:defRPr/>
            </a:pPr>
            <a:fld id="{DAB7F77B-AF04-42AD-9CD4-7B52F0251FE4}"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ja-JP" altLang="en-US" dirty="0"/>
          </a:p>
        </p:txBody>
      </p:sp>
      <p:sp>
        <p:nvSpPr>
          <p:cNvPr id="4" name="Footer Placeholder 3"/>
          <p:cNvSpPr>
            <a:spLocks noGrp="1"/>
          </p:cNvSpPr>
          <p:nvPr>
            <p:ph type="ftr" sz="quarter" idx="11"/>
          </p:nvPr>
        </p:nvSpPr>
        <p:spPr/>
        <p:txBody>
          <a:bodyPr/>
          <a:lstStyle/>
          <a:p>
            <a:pPr>
              <a:defRPr/>
            </a:pPr>
            <a:endParaRPr lang="ja-JP" altLang="ja-JP" dirty="0"/>
          </a:p>
        </p:txBody>
      </p:sp>
      <p:sp>
        <p:nvSpPr>
          <p:cNvPr id="5" name="Slide Number Placeholder 4"/>
          <p:cNvSpPr>
            <a:spLocks noGrp="1"/>
          </p:cNvSpPr>
          <p:nvPr>
            <p:ph type="sldNum" sz="quarter" idx="12"/>
          </p:nvPr>
        </p:nvSpPr>
        <p:spPr/>
        <p:txBody>
          <a:bodyPr/>
          <a:lstStyle/>
          <a:p>
            <a:pPr>
              <a:defRPr/>
            </a:pPr>
            <a:fld id="{35802283-CAFF-424B-9F12-DCC9C8F11630}"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ja-JP" altLang="en-US" dirty="0"/>
          </a:p>
        </p:txBody>
      </p:sp>
      <p:sp>
        <p:nvSpPr>
          <p:cNvPr id="3" name="Footer Placeholder 2"/>
          <p:cNvSpPr>
            <a:spLocks noGrp="1"/>
          </p:cNvSpPr>
          <p:nvPr>
            <p:ph type="ftr" sz="quarter" idx="11"/>
          </p:nvPr>
        </p:nvSpPr>
        <p:spPr/>
        <p:txBody>
          <a:bodyPr/>
          <a:lstStyle/>
          <a:p>
            <a:pPr>
              <a:defRPr/>
            </a:pPr>
            <a:endParaRPr lang="ja-JP" altLang="ja-JP" dirty="0"/>
          </a:p>
        </p:txBody>
      </p:sp>
      <p:sp>
        <p:nvSpPr>
          <p:cNvPr id="4" name="Slide Number Placeholder 3"/>
          <p:cNvSpPr>
            <a:spLocks noGrp="1"/>
          </p:cNvSpPr>
          <p:nvPr>
            <p:ph type="sldNum" sz="quarter" idx="12"/>
          </p:nvPr>
        </p:nvSpPr>
        <p:spPr/>
        <p:txBody>
          <a:bodyPr/>
          <a:lstStyle>
            <a:lvl1pPr>
              <a:defRPr sz="1600">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43868192-DFAB-4125-947A-19D7C00C3E31}"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39"/>
            <a:ext cx="105156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6" name="Rectangle 6"/>
          <p:cNvSpPr>
            <a:spLocks noGrp="1" noChangeArrowheads="1"/>
          </p:cNvSpPr>
          <p:nvPr>
            <p:ph type="sldNum" sz="quarter" idx="12"/>
          </p:nvPr>
        </p:nvSpPr>
        <p:spPr/>
        <p:txBody>
          <a:bodyPr/>
          <a:lstStyle>
            <a:lvl1pPr>
              <a:defRPr/>
            </a:lvl1pPr>
          </a:lstStyle>
          <a:p>
            <a:pPr>
              <a:defRPr/>
            </a:pPr>
            <a:fld id="{7008F1FA-1B07-4224-81AA-D90071485E0A}" type="slidenum">
              <a:rPr lang="ja-JP" altLang="ja-JP"/>
              <a:t>‹#›</a:t>
            </a:fld>
            <a:endParaRPr lang="ja-JP"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ja-JP" altLang="en-US" dirty="0"/>
          </a:p>
        </p:txBody>
      </p:sp>
      <p:sp>
        <p:nvSpPr>
          <p:cNvPr id="6" name="Footer Placeholder 5"/>
          <p:cNvSpPr>
            <a:spLocks noGrp="1"/>
          </p:cNvSpPr>
          <p:nvPr>
            <p:ph type="ftr" sz="quarter" idx="11"/>
          </p:nvPr>
        </p:nvSpPr>
        <p:spPr/>
        <p:txBody>
          <a:bodyPr/>
          <a:lstStyle/>
          <a:p>
            <a:pPr>
              <a:defRPr/>
            </a:pPr>
            <a:endParaRPr lang="ja-JP" altLang="ja-JP" dirty="0"/>
          </a:p>
        </p:txBody>
      </p:sp>
      <p:sp>
        <p:nvSpPr>
          <p:cNvPr id="7" name="Slide Number Placeholder 6"/>
          <p:cNvSpPr>
            <a:spLocks noGrp="1"/>
          </p:cNvSpPr>
          <p:nvPr>
            <p:ph type="sldNum" sz="quarter" idx="12"/>
          </p:nvPr>
        </p:nvSpPr>
        <p:spPr/>
        <p:txBody>
          <a:bodyPr/>
          <a:lstStyle/>
          <a:p>
            <a:pPr>
              <a:defRPr/>
            </a:pPr>
            <a:fld id="{FC8E96BA-C1E1-45B8-92D6-26335939731D}"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hasCustomPrompt="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ja-JP" altLang="en-US" dirty="0"/>
          </a:p>
        </p:txBody>
      </p:sp>
      <p:sp>
        <p:nvSpPr>
          <p:cNvPr id="6" name="Footer Placeholder 5"/>
          <p:cNvSpPr>
            <a:spLocks noGrp="1"/>
          </p:cNvSpPr>
          <p:nvPr>
            <p:ph type="ftr" sz="quarter" idx="11"/>
          </p:nvPr>
        </p:nvSpPr>
        <p:spPr/>
        <p:txBody>
          <a:bodyPr/>
          <a:lstStyle/>
          <a:p>
            <a:pPr>
              <a:defRPr/>
            </a:pPr>
            <a:endParaRPr lang="ja-JP" altLang="ja-JP" dirty="0"/>
          </a:p>
        </p:txBody>
      </p:sp>
      <p:sp>
        <p:nvSpPr>
          <p:cNvPr id="7" name="Slide Number Placeholder 6"/>
          <p:cNvSpPr>
            <a:spLocks noGrp="1"/>
          </p:cNvSpPr>
          <p:nvPr>
            <p:ph type="sldNum" sz="quarter" idx="12"/>
          </p:nvPr>
        </p:nvSpPr>
        <p:spPr/>
        <p:txBody>
          <a:bodyPr/>
          <a:lstStyle/>
          <a:p>
            <a:pPr>
              <a:defRPr/>
            </a:pPr>
            <a:fld id="{338FC231-756F-4052-8D21-3A74BE2203CE}"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ja-JP" altLang="en-US" dirty="0"/>
          </a:p>
        </p:txBody>
      </p:sp>
      <p:sp>
        <p:nvSpPr>
          <p:cNvPr id="5" name="Footer Placeholder 4"/>
          <p:cNvSpPr>
            <a:spLocks noGrp="1"/>
          </p:cNvSpPr>
          <p:nvPr>
            <p:ph type="ftr" sz="quarter" idx="11"/>
          </p:nvPr>
        </p:nvSpPr>
        <p:spPr/>
        <p:txBody>
          <a:bodyPr/>
          <a:lstStyle/>
          <a:p>
            <a:pPr>
              <a:defRPr/>
            </a:pPr>
            <a:endParaRPr lang="ja-JP" altLang="ja-JP" dirty="0"/>
          </a:p>
        </p:txBody>
      </p:sp>
      <p:sp>
        <p:nvSpPr>
          <p:cNvPr id="6" name="Slide Number Placeholder 5"/>
          <p:cNvSpPr>
            <a:spLocks noGrp="1"/>
          </p:cNvSpPr>
          <p:nvPr>
            <p:ph type="sldNum" sz="quarter" idx="12"/>
          </p:nvPr>
        </p:nvSpPr>
        <p:spPr/>
        <p:txBody>
          <a:bodyPr/>
          <a:lstStyle/>
          <a:p>
            <a:pPr>
              <a:defRPr/>
            </a:pPr>
            <a:fld id="{E67A03BA-337B-407D-92C7-B57B1870BD6D}"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ja-JP" altLang="en-US" dirty="0"/>
          </a:p>
        </p:txBody>
      </p:sp>
      <p:sp>
        <p:nvSpPr>
          <p:cNvPr id="5" name="Footer Placeholder 4"/>
          <p:cNvSpPr>
            <a:spLocks noGrp="1"/>
          </p:cNvSpPr>
          <p:nvPr>
            <p:ph type="ftr" sz="quarter" idx="11"/>
          </p:nvPr>
        </p:nvSpPr>
        <p:spPr/>
        <p:txBody>
          <a:bodyPr/>
          <a:lstStyle/>
          <a:p>
            <a:pPr>
              <a:defRPr/>
            </a:pPr>
            <a:endParaRPr lang="ja-JP" altLang="ja-JP" dirty="0"/>
          </a:p>
        </p:txBody>
      </p:sp>
      <p:sp>
        <p:nvSpPr>
          <p:cNvPr id="6" name="Slide Number Placeholder 5"/>
          <p:cNvSpPr>
            <a:spLocks noGrp="1"/>
          </p:cNvSpPr>
          <p:nvPr>
            <p:ph type="sldNum" sz="quarter" idx="12"/>
          </p:nvPr>
        </p:nvSpPr>
        <p:spPr/>
        <p:txBody>
          <a:bodyPr/>
          <a:lstStyle/>
          <a:p>
            <a:pPr>
              <a:defRPr/>
            </a:pPr>
            <a:fld id="{AFB49750-EBCB-492E-BCFA-69CE0C3DCC8C}" type="slidenum">
              <a:rPr lang="ja-JP" altLang="ja-JP" smtClean="0"/>
              <a:t>‹#›</a:t>
            </a:fld>
            <a:endParaRPr lang="ja-JP" altLang="ja-JP"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69574"/>
            <a:ext cx="10972800" cy="1143000"/>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09600" y="1600201"/>
            <a:ext cx="10972800" cy="4525963"/>
          </a:xfrm>
        </p:spPr>
        <p:txBody>
          <a:bodyPr rtlCol="0">
            <a:normAutofit/>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lvl="0"/>
            <a:endParaRPr lang="ja-JP" altLang="en-US" noProof="0" dirty="0" smtClean="0"/>
          </a:p>
        </p:txBody>
      </p:sp>
      <p:sp>
        <p:nvSpPr>
          <p:cNvPr id="4" name="Rectangle 7"/>
          <p:cNvSpPr>
            <a:spLocks noGrp="1" noChangeArrowheads="1"/>
          </p:cNvSpPr>
          <p:nvPr>
            <p:ph type="dt" sz="half" idx="10"/>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en-US" dirty="0"/>
          </a:p>
        </p:txBody>
      </p:sp>
      <p:sp>
        <p:nvSpPr>
          <p:cNvPr id="5" name="Rectangle 8"/>
          <p:cNvSpPr>
            <a:spLocks noGrp="1" noChangeArrowheads="1"/>
          </p:cNvSpPr>
          <p:nvPr>
            <p:ph type="ftr" sz="quarter" idx="11"/>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endParaRPr lang="ja-JP" altLang="ja-JP" dirty="0"/>
          </a:p>
        </p:txBody>
      </p:sp>
      <p:sp>
        <p:nvSpPr>
          <p:cNvPr id="6" name="Rectangle 9"/>
          <p:cNvSpPr>
            <a:spLocks noGrp="1" noChangeArrowheads="1"/>
          </p:cNvSpPr>
          <p:nvPr>
            <p:ph type="sldNum" sz="quarter" idx="12"/>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1E5B5368-3E98-4D88-A24D-02E495864FDE}" type="slidenum">
              <a:rPr lang="ja-JP" altLang="ja-JP"/>
              <a:t>‹#›</a:t>
            </a:fld>
            <a:endParaRPr lang="ja-JP" altLang="ja-JP"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C6FB03DD-0FB3-4663-B7CE-47D79A2A171A}"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188C9364-2BFD-48E1-A834-C33FD8DFEDD1}"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1B725B83-3A30-4E07-A12D-84C2D64BA890}"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pPr>
              <a:defRPr/>
            </a:pPr>
            <a:endParaRPr lang="en-US" dirty="0"/>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6"/>
          <p:cNvSpPr>
            <a:spLocks noGrp="1"/>
          </p:cNvSpPr>
          <p:nvPr>
            <p:ph type="sldNum" sz="quarter" idx="12"/>
          </p:nvPr>
        </p:nvSpPr>
        <p:spPr/>
        <p:txBody>
          <a:bodyPr/>
          <a:lstStyle>
            <a:lvl1pPr>
              <a:defRPr/>
            </a:lvl1pPr>
          </a:lstStyle>
          <a:p>
            <a:pPr>
              <a:defRPr/>
            </a:pPr>
            <a:fld id="{C25E22CD-9625-4337-9AE2-B331E3CF1F6A}"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pPr>
              <a:defRPr/>
            </a:pPr>
            <a:endParaRPr lang="en-US" dirty="0"/>
          </a:p>
        </p:txBody>
      </p:sp>
      <p:sp>
        <p:nvSpPr>
          <p:cNvPr id="8" name="フッター プレースホルダ 7"/>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8"/>
          <p:cNvSpPr>
            <a:spLocks noGrp="1"/>
          </p:cNvSpPr>
          <p:nvPr>
            <p:ph type="sldNum" sz="quarter" idx="12"/>
          </p:nvPr>
        </p:nvSpPr>
        <p:spPr/>
        <p:txBody>
          <a:bodyPr/>
          <a:lstStyle>
            <a:lvl1pPr>
              <a:defRPr/>
            </a:lvl1pPr>
          </a:lstStyle>
          <a:p>
            <a:pPr>
              <a:defRPr/>
            </a:pPr>
            <a:fld id="{F2A6956C-4C92-4229-BA99-9AAED898BA4A}"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1"/>
            <a:ext cx="53848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600201"/>
            <a:ext cx="53848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6"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7" name="Rectangle 6"/>
          <p:cNvSpPr>
            <a:spLocks noGrp="1" noChangeArrowheads="1"/>
          </p:cNvSpPr>
          <p:nvPr>
            <p:ph type="sldNum" sz="quarter" idx="12"/>
          </p:nvPr>
        </p:nvSpPr>
        <p:spPr/>
        <p:txBody>
          <a:bodyPr/>
          <a:lstStyle>
            <a:lvl1pPr>
              <a:defRPr/>
            </a:lvl1pPr>
          </a:lstStyle>
          <a:p>
            <a:pPr>
              <a:defRPr/>
            </a:pPr>
            <a:fld id="{E33B636A-BF04-4B9B-8259-A57755517EA3}" type="slidenum">
              <a:rPr lang="ja-JP" altLang="ja-JP"/>
              <a:t>‹#›</a:t>
            </a:fld>
            <a:endParaRPr lang="ja-JP"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pPr>
              <a:defRPr/>
            </a:pPr>
            <a:endParaRPr lang="en-US" dirty="0"/>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4"/>
          <p:cNvSpPr>
            <a:spLocks noGrp="1"/>
          </p:cNvSpPr>
          <p:nvPr>
            <p:ph type="sldNum" sz="quarter" idx="12"/>
          </p:nvPr>
        </p:nvSpPr>
        <p:spPr/>
        <p:txBody>
          <a:bodyPr/>
          <a:lstStyle>
            <a:lvl1pPr>
              <a:defRPr/>
            </a:lvl1pPr>
          </a:lstStyle>
          <a:p>
            <a:pPr>
              <a:defRPr/>
            </a:pPr>
            <a:fld id="{CA9745A7-A655-4AA9-AA79-19BD2B614CC6}"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endParaRPr lang="en-US" dirty="0"/>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3"/>
          <p:cNvSpPr>
            <a:spLocks noGrp="1"/>
          </p:cNvSpPr>
          <p:nvPr>
            <p:ph type="sldNum" sz="quarter" idx="12"/>
          </p:nvPr>
        </p:nvSpPr>
        <p:spPr/>
        <p:txBody>
          <a:bodyPr/>
          <a:lstStyle>
            <a:lvl1pPr>
              <a:defRPr/>
            </a:lvl1pPr>
          </a:lstStyle>
          <a:p>
            <a:pPr>
              <a:defRPr/>
            </a:pPr>
            <a:fld id="{AB190887-7D29-4A2A-952E-0580255EB5C6}"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en-US" dirty="0"/>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6"/>
          <p:cNvSpPr>
            <a:spLocks noGrp="1"/>
          </p:cNvSpPr>
          <p:nvPr>
            <p:ph type="sldNum" sz="quarter" idx="12"/>
          </p:nvPr>
        </p:nvSpPr>
        <p:spPr/>
        <p:txBody>
          <a:bodyPr/>
          <a:lstStyle>
            <a:lvl1pPr>
              <a:defRPr/>
            </a:lvl1pPr>
          </a:lstStyle>
          <a:p>
            <a:pPr>
              <a:defRPr/>
            </a:pPr>
            <a:fld id="{FEBB16C9-AB98-46F2-8168-18BE26002460}"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sym typeface="Calibri" panose="020F0502020204030204" pitchFamily="34" charset="0"/>
            </a:endParaRP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en-US" dirty="0"/>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6"/>
          <p:cNvSpPr>
            <a:spLocks noGrp="1"/>
          </p:cNvSpPr>
          <p:nvPr>
            <p:ph type="sldNum" sz="quarter" idx="12"/>
          </p:nvPr>
        </p:nvSpPr>
        <p:spPr/>
        <p:txBody>
          <a:bodyPr/>
          <a:lstStyle>
            <a:lvl1pPr>
              <a:defRPr/>
            </a:lvl1pPr>
          </a:lstStyle>
          <a:p>
            <a:pPr>
              <a:defRPr/>
            </a:pPr>
            <a:fld id="{013419AD-975B-43D2-B88B-E66BF34213B5}"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4BC38FF-AE08-474D-AF5B-78C732734176}"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C76F6D32-3B2A-4520-A1D2-589A644A8567}" type="slidenum">
              <a:rPr lang="ja-JP" altLang="en-US" smtClean="0"/>
              <a:t>‹#›</a:t>
            </a:fld>
            <a:endParaRPr lang="ja-JP" altLang="en-US" sz="180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7" y="365126"/>
            <a:ext cx="105156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840318" y="2505075"/>
            <a:ext cx="5158316"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8"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9" name="Rectangle 6"/>
          <p:cNvSpPr>
            <a:spLocks noGrp="1" noChangeArrowheads="1"/>
          </p:cNvSpPr>
          <p:nvPr>
            <p:ph type="sldNum" sz="quarter" idx="12"/>
          </p:nvPr>
        </p:nvSpPr>
        <p:spPr/>
        <p:txBody>
          <a:bodyPr/>
          <a:lstStyle>
            <a:lvl1pPr>
              <a:defRPr/>
            </a:lvl1pPr>
          </a:lstStyle>
          <a:p>
            <a:pPr>
              <a:defRPr/>
            </a:pPr>
            <a:fld id="{C55AEF7D-E204-4129-94E4-9620B875B634}" type="slidenum">
              <a:rPr lang="ja-JP" altLang="ja-JP"/>
              <a:t>‹#›</a:t>
            </a:fld>
            <a:endParaRPr lang="ja-JP"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4"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5" name="Rectangle 6"/>
          <p:cNvSpPr>
            <a:spLocks noGrp="1" noChangeArrowheads="1"/>
          </p:cNvSpPr>
          <p:nvPr>
            <p:ph type="sldNum" sz="quarter" idx="12"/>
          </p:nvPr>
        </p:nvSpPr>
        <p:spPr/>
        <p:txBody>
          <a:bodyPr/>
          <a:lstStyle>
            <a:lvl1pPr>
              <a:defRPr/>
            </a:lvl1pPr>
          </a:lstStyle>
          <a:p>
            <a:pPr>
              <a:defRPr/>
            </a:pPr>
            <a:fld id="{AD60BEEE-BF50-4472-ABAF-34EA1EA40E4B}" type="slidenum">
              <a:rPr lang="ja-JP" altLang="ja-JP"/>
              <a:t>‹#›</a:t>
            </a:fld>
            <a:endParaRPr lang="ja-JP"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3"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4" name="Rectangle 6"/>
          <p:cNvSpPr>
            <a:spLocks noGrp="1" noChangeArrowheads="1"/>
          </p:cNvSpPr>
          <p:nvPr>
            <p:ph type="sldNum" sz="quarter" idx="12"/>
          </p:nvPr>
        </p:nvSpPr>
        <p:spPr/>
        <p:txBody>
          <a:bodyPr/>
          <a:lstStyle>
            <a:lvl1pPr>
              <a:defRPr/>
            </a:lvl1pPr>
          </a:lstStyle>
          <a:p>
            <a:pPr>
              <a:defRPr/>
            </a:pPr>
            <a:fld id="{1BCF6CC1-2DE7-4A48-935F-C1CD7C0C2C46}" type="slidenum">
              <a:rPr lang="ja-JP" altLang="ja-JP"/>
              <a:t>‹#›</a:t>
            </a:fld>
            <a:endParaRPr lang="ja-JP"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6"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7" name="Rectangle 6"/>
          <p:cNvSpPr>
            <a:spLocks noGrp="1" noChangeArrowheads="1"/>
          </p:cNvSpPr>
          <p:nvPr>
            <p:ph type="sldNum" sz="quarter" idx="12"/>
          </p:nvPr>
        </p:nvSpPr>
        <p:spPr/>
        <p:txBody>
          <a:bodyPr/>
          <a:lstStyle>
            <a:lvl1pPr>
              <a:defRPr/>
            </a:lvl1pPr>
          </a:lstStyle>
          <a:p>
            <a:pPr>
              <a:defRPr/>
            </a:pPr>
            <a:fld id="{AD7494D0-872D-486A-8040-642A898B642D}" type="slidenum">
              <a:rPr lang="ja-JP" altLang="ja-JP"/>
              <a:t>‹#›</a:t>
            </a:fld>
            <a:endParaRPr lang="ja-JP"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dirty="0"/>
          </a:p>
        </p:txBody>
      </p:sp>
      <p:sp>
        <p:nvSpPr>
          <p:cNvPr id="6" name="Rectangle 5"/>
          <p:cNvSpPr>
            <a:spLocks noGrp="1" noChangeArrowheads="1"/>
          </p:cNvSpPr>
          <p:nvPr>
            <p:ph type="ftr" sz="quarter" idx="11"/>
          </p:nvPr>
        </p:nvSpPr>
        <p:spPr/>
        <p:txBody>
          <a:bodyPr/>
          <a:lstStyle>
            <a:lvl1pPr>
              <a:defRPr/>
            </a:lvl1pPr>
          </a:lstStyle>
          <a:p>
            <a:pPr>
              <a:defRPr/>
            </a:pPr>
            <a:endParaRPr lang="ja-JP" altLang="ja-JP" dirty="0"/>
          </a:p>
        </p:txBody>
      </p:sp>
      <p:sp>
        <p:nvSpPr>
          <p:cNvPr id="7" name="Rectangle 6"/>
          <p:cNvSpPr>
            <a:spLocks noGrp="1" noChangeArrowheads="1"/>
          </p:cNvSpPr>
          <p:nvPr>
            <p:ph type="sldNum" sz="quarter" idx="12"/>
          </p:nvPr>
        </p:nvSpPr>
        <p:spPr/>
        <p:txBody>
          <a:bodyPr/>
          <a:lstStyle>
            <a:lvl1pPr>
              <a:defRPr/>
            </a:lvl1pPr>
          </a:lstStyle>
          <a:p>
            <a:pPr>
              <a:defRPr/>
            </a:pPr>
            <a:fld id="{961F8C01-4121-4F48-8EDA-73E534B9B183}" type="slidenum">
              <a:rPr lang="ja-JP" altLang="ja-JP"/>
              <a:t>‹#›</a:t>
            </a:fld>
            <a:endParaRPr lang="ja-JP"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ja-JP" smtClean="0"/>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ja-JP" altLang="ja-JP" smtClean="0"/>
              <a:t>マスタ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a:defRPr/>
            </a:pPr>
            <a:endParaRPr lang="ja-JP"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a:defRPr/>
            </a:pPr>
            <a:endParaRPr lang="ja-JP"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FEBD9A83-A172-4451-BC39-61EC18149C4D}" type="slidenum">
              <a:rPr lang="ja-JP" altLang="ja-JP"/>
              <a:t>‹#›</a:t>
            </a:fld>
            <a:endParaRPr lang="ja-JP"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411538"/>
            <a:ext cx="12192000" cy="344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94951" y="5013326"/>
            <a:ext cx="1555749"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title"/>
          </p:nvPr>
        </p:nvSpPr>
        <p:spPr bwMode="auto">
          <a:xfrm>
            <a:off x="609600" y="274639"/>
            <a:ext cx="10972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ja-JP" smtClean="0"/>
              <a:t>マスタ　 タイトルの書式設定</a:t>
            </a:r>
          </a:p>
        </p:txBody>
      </p:sp>
      <p:sp>
        <p:nvSpPr>
          <p:cNvPr id="2054" name="Rectangle 6"/>
          <p:cNvSpPr>
            <a:spLocks noGrp="1" noChangeArrowheads="1"/>
          </p:cNvSpPr>
          <p:nvPr>
            <p:ph type="body" idx="1"/>
          </p:nvPr>
        </p:nvSpPr>
        <p:spPr bwMode="auto">
          <a:xfrm>
            <a:off x="609600" y="1125538"/>
            <a:ext cx="109728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ja-JP" altLang="ja-JP" smtClean="0"/>
              <a:t>マスタ　テキストの書式設定</a:t>
            </a:r>
          </a:p>
          <a:p>
            <a:pPr lvl="1"/>
            <a:r>
              <a:rPr lang="ja-JP" altLang="ja-JP" smtClean="0"/>
              <a:t>第2レベル</a:t>
            </a:r>
          </a:p>
          <a:p>
            <a:pPr lvl="2"/>
            <a:r>
              <a:rPr lang="ja-JP" altLang="ja-JP" smtClean="0"/>
              <a:t>第3レベル</a:t>
            </a:r>
          </a:p>
          <a:p>
            <a:pPr lvl="3"/>
            <a:r>
              <a:rPr lang="ja-JP" altLang="ja-JP" smtClean="0"/>
              <a:t>第4レベル</a:t>
            </a:r>
          </a:p>
          <a:p>
            <a:pPr lvl="4"/>
            <a:r>
              <a:rPr lang="ja-JP" altLang="ja-JP" smtClean="0"/>
              <a:t>第5レベル</a:t>
            </a:r>
          </a:p>
        </p:txBody>
      </p:sp>
      <p:sp>
        <p:nvSpPr>
          <p:cNvPr id="2055" name="Rectangle 7"/>
          <p:cNvSpPr>
            <a:spLocks noChangeArrowheads="1"/>
          </p:cNvSpPr>
          <p:nvPr/>
        </p:nvSpPr>
        <p:spPr bwMode="auto">
          <a:xfrm>
            <a:off x="9715501" y="363538"/>
            <a:ext cx="1852084" cy="349250"/>
          </a:xfrm>
          <a:prstGeom prst="rect">
            <a:avLst/>
          </a:prstGeom>
          <a:gradFill rotWithShape="1">
            <a:gsLst>
              <a:gs pos="0">
                <a:srgbClr val="FFFFFF"/>
              </a:gs>
              <a:gs pos="100000">
                <a:srgbClr val="DDDDDD"/>
              </a:gs>
            </a:gsLst>
            <a:lin ang="0" scaled="1"/>
          </a:gradFill>
          <a:ln w="9525" cmpd="sng">
            <a:solidFill>
              <a:srgbClr val="969696"/>
            </a:solidFill>
            <a:prstDash val="dash"/>
            <a:miter lim="800000"/>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algn="ctr">
              <a:buFont typeface="Arial" panose="020B0604020202020204" pitchFamily="34" charset="0"/>
              <a:buNone/>
              <a:defRPr/>
            </a:pPr>
            <a:r>
              <a:rPr lang="de-DE" altLang="en-US" sz="1400" b="1" smtClean="0">
                <a:latin typeface="ＭＳ Ｐゴシック" panose="020B0600070205080204" pitchFamily="50" charset="-128"/>
              </a:rPr>
              <a:t>LOGO</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2pPr>
      <a:lvl3pPr algn="l" rtl="0" eaLnBrk="0" fontAlgn="base" hangingPunct="0">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3pPr>
      <a:lvl4pPr algn="l" rtl="0" eaLnBrk="0" fontAlgn="base" hangingPunct="0">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4pPr>
      <a:lvl5pPr algn="l" rtl="0" eaLnBrk="0" fontAlgn="base" hangingPunct="0">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5pPr>
      <a:lvl6pPr marL="457200" algn="l" rtl="0" fontAlgn="base">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6pPr>
      <a:lvl7pPr marL="914400" algn="l" rtl="0" fontAlgn="base">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7pPr>
      <a:lvl8pPr marL="1371600" algn="l" rtl="0" fontAlgn="base">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8pPr>
      <a:lvl9pPr marL="1828800" algn="l" rtl="0" fontAlgn="base">
        <a:spcBef>
          <a:spcPct val="0"/>
        </a:spcBef>
        <a:spcAft>
          <a:spcPct val="0"/>
        </a:spcAft>
        <a:defRPr sz="2400">
          <a:solidFill>
            <a:schemeClr val="tx2"/>
          </a:solidFill>
          <a:latin typeface="ＭＳ Ｐゴシック" panose="020B0600070205080204" pitchFamily="50" charset="-128"/>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ja-JP"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BD9A83-A172-4451-BC39-61EC18149C4D}" type="slidenum">
              <a:rPr lang="ja-JP" altLang="ja-JP" smtClean="0"/>
              <a:t>‹#›</a:t>
            </a:fld>
            <a:endParaRPr lang="ja-JP" altLang="ja-JP"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ja-JP" smtClean="0">
                <a:sym typeface="Calibri" panose="020F0502020204030204" pitchFamily="34" charset="0"/>
              </a:rPr>
              <a:t>マスター タイトルの書式設定</a:t>
            </a:r>
          </a:p>
        </p:txBody>
      </p:sp>
      <p:sp>
        <p:nvSpPr>
          <p:cNvPr id="3075" name="テキスト プレースホルダー 2"/>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ja-JP" smtClean="0">
                <a:sym typeface="Calibri" panose="020F0502020204030204" pitchFamily="34" charset="0"/>
              </a:rPr>
              <a:t>マスター テキストの書式設定</a:t>
            </a:r>
          </a:p>
          <a:p>
            <a:pPr lvl="1"/>
            <a:r>
              <a:rPr lang="zh-CN" altLang="ja-JP" smtClean="0">
                <a:sym typeface="Calibri" panose="020F0502020204030204" pitchFamily="34" charset="0"/>
              </a:rPr>
              <a:t>第 </a:t>
            </a:r>
            <a:r>
              <a:rPr lang="ja-JP" altLang="zh-CN" smtClean="0">
                <a:sym typeface="Calibri" panose="020F0502020204030204" pitchFamily="34" charset="0"/>
              </a:rPr>
              <a:t>2 </a:t>
            </a:r>
            <a:r>
              <a:rPr lang="zh-CN" altLang="ja-JP" smtClean="0">
                <a:sym typeface="Calibri" panose="020F0502020204030204" pitchFamily="34" charset="0"/>
              </a:rPr>
              <a:t>レベル</a:t>
            </a:r>
          </a:p>
          <a:p>
            <a:pPr lvl="2"/>
            <a:r>
              <a:rPr lang="zh-CN" altLang="ja-JP" smtClean="0">
                <a:sym typeface="Calibri" panose="020F0502020204030204" pitchFamily="34" charset="0"/>
              </a:rPr>
              <a:t>第 </a:t>
            </a:r>
            <a:r>
              <a:rPr lang="ja-JP" altLang="zh-CN" smtClean="0">
                <a:sym typeface="Calibri" panose="020F0502020204030204" pitchFamily="34" charset="0"/>
              </a:rPr>
              <a:t>3 </a:t>
            </a:r>
            <a:r>
              <a:rPr lang="zh-CN" altLang="ja-JP" smtClean="0">
                <a:sym typeface="Calibri" panose="020F0502020204030204" pitchFamily="34" charset="0"/>
              </a:rPr>
              <a:t>レベル</a:t>
            </a:r>
          </a:p>
          <a:p>
            <a:pPr lvl="3"/>
            <a:r>
              <a:rPr lang="zh-CN" altLang="ja-JP" smtClean="0">
                <a:sym typeface="Calibri" panose="020F0502020204030204" pitchFamily="34" charset="0"/>
              </a:rPr>
              <a:t>第 </a:t>
            </a:r>
            <a:r>
              <a:rPr lang="ja-JP" altLang="zh-CN" smtClean="0">
                <a:sym typeface="Calibri" panose="020F0502020204030204" pitchFamily="34" charset="0"/>
              </a:rPr>
              <a:t>4 </a:t>
            </a:r>
            <a:r>
              <a:rPr lang="zh-CN" altLang="ja-JP" smtClean="0">
                <a:sym typeface="Calibri" panose="020F0502020204030204" pitchFamily="34" charset="0"/>
              </a:rPr>
              <a:t>レベル</a:t>
            </a:r>
          </a:p>
          <a:p>
            <a:pPr lvl="4"/>
            <a:r>
              <a:rPr lang="zh-CN" altLang="ja-JP" smtClean="0">
                <a:sym typeface="Calibri" panose="020F0502020204030204" pitchFamily="34" charset="0"/>
              </a:rPr>
              <a:t>第 </a:t>
            </a:r>
            <a:r>
              <a:rPr lang="ja-JP" altLang="zh-CN" smtClean="0">
                <a:sym typeface="Calibri" panose="020F0502020204030204" pitchFamily="34" charset="0"/>
              </a:rPr>
              <a:t>5 </a:t>
            </a:r>
            <a:r>
              <a:rPr lang="zh-CN" altLang="ja-JP" smtClean="0">
                <a:sym typeface="Calibri" panose="020F0502020204030204" pitchFamily="34" charset="0"/>
              </a:rPr>
              <a:t>レベル</a:t>
            </a:r>
          </a:p>
        </p:txBody>
      </p:sp>
      <p:sp>
        <p:nvSpPr>
          <p:cNvPr id="3076" name="日付プレースホルダ 3"/>
          <p:cNvSpPr>
            <a:spLocks noGrp="1" noChangeArrowheads="1"/>
          </p:cNvSpPr>
          <p:nvPr>
            <p:ph type="dt" sz="half" idx="2"/>
          </p:nvPr>
        </p:nvSpPr>
        <p:spPr bwMode="auto">
          <a:xfrm>
            <a:off x="609600" y="6356351"/>
            <a:ext cx="2844800" cy="365125"/>
          </a:xfrm>
          <a:prstGeom prst="rect">
            <a:avLst/>
          </a:prstGeom>
          <a:noFill/>
          <a:ln w="9525">
            <a:noFill/>
            <a:miter lim="800000"/>
          </a:ln>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ea typeface="ＭＳ Ｐゴシック" panose="020B0600070205080204" pitchFamily="50" charset="-128"/>
                <a:sym typeface="Arial" panose="020B0604020202020204" pitchFamily="34" charset="0"/>
              </a:defRPr>
            </a:lvl1pPr>
          </a:lstStyle>
          <a:p>
            <a:pPr>
              <a:defRPr/>
            </a:pPr>
            <a:endParaRPr lang="en-US" dirty="0"/>
          </a:p>
        </p:txBody>
      </p:sp>
      <p:sp>
        <p:nvSpPr>
          <p:cNvPr id="3077" name="フッター プレースホルダ 4"/>
          <p:cNvSpPr>
            <a:spLocks noGrp="1" noChangeArrowheads="1"/>
          </p:cNvSpPr>
          <p:nvPr>
            <p:ph type="ftr" sz="quarter" idx="3"/>
          </p:nvPr>
        </p:nvSpPr>
        <p:spPr bwMode="auto">
          <a:xfrm>
            <a:off x="4165600" y="6356351"/>
            <a:ext cx="3860800" cy="365125"/>
          </a:xfrm>
          <a:prstGeom prst="rect">
            <a:avLst/>
          </a:prstGeom>
          <a:noFill/>
          <a:ln w="9525">
            <a:noFill/>
            <a:miter lim="800000"/>
          </a:ln>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ea typeface="ＭＳ Ｐゴシック" panose="020B0600070205080204" pitchFamily="50" charset="-128"/>
                <a:sym typeface="Arial" panose="020B0604020202020204" pitchFamily="34" charset="0"/>
              </a:defRPr>
            </a:lvl1pPr>
          </a:lstStyle>
          <a:p>
            <a:pPr>
              <a:defRPr/>
            </a:pPr>
            <a:endParaRPr lang="ja-JP" altLang="en-US" dirty="0"/>
          </a:p>
        </p:txBody>
      </p:sp>
      <p:sp>
        <p:nvSpPr>
          <p:cNvPr id="3078" name="スライド番号プレースホルダ 5"/>
          <p:cNvSpPr>
            <a:spLocks noGrp="1" noChangeArrowheads="1"/>
          </p:cNvSpPr>
          <p:nvPr>
            <p:ph type="sldNum" sz="quarter" idx="4"/>
          </p:nvPr>
        </p:nvSpPr>
        <p:spPr bwMode="auto">
          <a:xfrm>
            <a:off x="8737600" y="6356351"/>
            <a:ext cx="2844800" cy="365125"/>
          </a:xfrm>
          <a:prstGeom prst="rect">
            <a:avLst/>
          </a:prstGeom>
          <a:noFill/>
          <a:ln w="9525">
            <a:noFill/>
            <a:miter lim="800000"/>
          </a:ln>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ea typeface="ＭＳ Ｐゴシック" panose="020B0600070205080204" pitchFamily="50" charset="-128"/>
              </a:defRPr>
            </a:lvl1pPr>
          </a:lstStyle>
          <a:p>
            <a:pPr>
              <a:defRPr/>
            </a:pPr>
            <a:fld id="{F5BBA5CD-30C5-46C5-A5BD-39FE58ED8995}" type="slidenum">
              <a:rPr lang="ja-JP" altLang="en-US" smtClean="0"/>
              <a:t>‹#›</a:t>
            </a:fld>
            <a:endParaRPr lang="ja-JP" alt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244184" y="1782763"/>
            <a:ext cx="9803567" cy="1650814"/>
          </a:xfrm>
        </p:spPr>
        <p:txBody>
          <a:bodyPr anchor="ctr">
            <a:normAutofit/>
          </a:bodyPr>
          <a:lstStyle/>
          <a:p>
            <a:pPr>
              <a:lnSpc>
                <a:spcPct val="150000"/>
              </a:lnSpc>
            </a:pPr>
            <a:r>
              <a:rPr lang="ja-JP" altLang="en-US" sz="4000" dirty="0" smtClean="0"/>
              <a:t>受益者負担制度</a:t>
            </a:r>
            <a:r>
              <a:rPr lang="ja-JP" altLang="en-US" sz="4000" dirty="0"/>
              <a:t>の</a:t>
            </a:r>
            <a:r>
              <a:rPr lang="ja-JP" altLang="en-US" sz="4000" dirty="0" smtClean="0"/>
              <a:t>見直し</a:t>
            </a:r>
            <a:endParaRPr lang="ja-JP" altLang="en-US" sz="3200" dirty="0">
              <a:latin typeface="メイリオ" panose="020B0604030504040204" pitchFamily="50" charset="-128"/>
            </a:endParaRPr>
          </a:p>
        </p:txBody>
      </p:sp>
      <p:sp>
        <p:nvSpPr>
          <p:cNvPr id="7171" name="Rectangle 3"/>
          <p:cNvSpPr>
            <a:spLocks noGrp="1" noChangeArrowheads="1"/>
          </p:cNvSpPr>
          <p:nvPr>
            <p:ph type="subTitle" idx="1"/>
          </p:nvPr>
        </p:nvSpPr>
        <p:spPr>
          <a:xfrm>
            <a:off x="5703889" y="3886200"/>
            <a:ext cx="4819206" cy="1752600"/>
          </a:xfrm>
        </p:spPr>
        <p:txBody>
          <a:bodyPr>
            <a:normAutofit/>
          </a:bodyPr>
          <a:lstStyle/>
          <a:p>
            <a:pPr eaLnBrk="1" hangingPunct="1">
              <a:lnSpc>
                <a:spcPct val="150000"/>
              </a:lnSpc>
            </a:pPr>
            <a:r>
              <a:rPr lang="ja-JP" altLang="en-US" sz="2800" dirty="0" smtClean="0"/>
              <a:t>令和　元</a:t>
            </a:r>
            <a:r>
              <a:rPr lang="ja-JP" altLang="ja-JP" sz="2800" dirty="0" smtClean="0">
                <a:latin typeface="メイリオ" panose="020B0604030504040204" pitchFamily="50" charset="-128"/>
              </a:rPr>
              <a:t>年</a:t>
            </a:r>
            <a:r>
              <a:rPr lang="ja-JP" altLang="ja-JP" sz="2800" dirty="0">
                <a:latin typeface="メイリオ" panose="020B0604030504040204" pitchFamily="50" charset="-128"/>
              </a:rPr>
              <a:t>　</a:t>
            </a:r>
            <a:r>
              <a:rPr lang="en-US" altLang="ja-JP" sz="2800" dirty="0">
                <a:latin typeface="メイリオ" panose="020B0604030504040204" pitchFamily="50" charset="-128"/>
              </a:rPr>
              <a:t>8</a:t>
            </a:r>
            <a:r>
              <a:rPr lang="ja-JP" altLang="ja-JP" sz="2800" dirty="0">
                <a:latin typeface="メイリオ" panose="020B0604030504040204" pitchFamily="50" charset="-128"/>
              </a:rPr>
              <a:t>月</a:t>
            </a:r>
            <a:r>
              <a:rPr lang="ja-JP" altLang="en-US" sz="2800" dirty="0">
                <a:latin typeface="メイリオ" panose="020B0604030504040204" pitchFamily="50" charset="-128"/>
              </a:rPr>
              <a:t>１</a:t>
            </a:r>
            <a:r>
              <a:rPr lang="en-US" altLang="ja-JP" sz="2800" dirty="0">
                <a:latin typeface="メイリオ" panose="020B0604030504040204" pitchFamily="50" charset="-128"/>
              </a:rPr>
              <a:t>9</a:t>
            </a:r>
            <a:r>
              <a:rPr lang="ja-JP" altLang="ja-JP" sz="2800" dirty="0">
                <a:latin typeface="メイリオ" panose="020B0604030504040204" pitchFamily="50" charset="-128"/>
              </a:rPr>
              <a:t>日</a:t>
            </a:r>
          </a:p>
          <a:p>
            <a:pPr eaLnBrk="1" hangingPunct="1">
              <a:lnSpc>
                <a:spcPct val="150000"/>
              </a:lnSpc>
            </a:pPr>
            <a:r>
              <a:rPr lang="ja-JP" altLang="ja-JP" sz="2800" dirty="0">
                <a:latin typeface="メイリオ" panose="020B0604030504040204" pitchFamily="50" charset="-128"/>
              </a:rPr>
              <a:t>　柏市土木部 下水道経営課</a:t>
            </a:r>
          </a:p>
        </p:txBody>
      </p:sp>
      <p:sp>
        <p:nvSpPr>
          <p:cNvPr id="7172" name="サブタイトル 2"/>
          <p:cNvSpPr>
            <a:spLocks noGrp="1" noChangeArrowheads="1"/>
          </p:cNvSpPr>
          <p:nvPr/>
        </p:nvSpPr>
        <p:spPr bwMode="auto">
          <a:xfrm>
            <a:off x="1753848" y="857249"/>
            <a:ext cx="8769247" cy="47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chorCtr="1">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90000"/>
              </a:lnSpc>
              <a:spcBef>
                <a:spcPct val="20000"/>
              </a:spcBef>
            </a:pPr>
            <a:r>
              <a:rPr lang="ja-JP" altLang="en-US" sz="2800" dirty="0">
                <a:solidFill>
                  <a:schemeClr val="hlink"/>
                </a:solidFill>
                <a:latin typeface="メイリオ" panose="020B0604030504040204" pitchFamily="50" charset="-128"/>
                <a:ea typeface="メイリオ" panose="020B0604030504040204" pitchFamily="50" charset="-128"/>
                <a:cs typeface="メイリオ" panose="020B0604030504040204" pitchFamily="50" charset="-128"/>
                <a:sym typeface="Calibri" panose="020F0502020204030204" pitchFamily="34" charset="0"/>
              </a:rPr>
              <a:t>　</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柏市下水道事業経営委員会（第</a:t>
            </a:r>
            <a:r>
              <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20</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回）</a:t>
            </a: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HG丸ｺﾞｼｯｸM-PRO" panose="020F0600000000000000" pitchFamily="50" charset="-128"/>
              </a:rPr>
              <a:t>資料</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sym typeface="Calibri" panose="020F0502020204030204" pitchFamily="34" charset="0"/>
            </a:endParaRPr>
          </a:p>
        </p:txBody>
      </p:sp>
      <p:pic>
        <p:nvPicPr>
          <p:cNvPr id="7173" name="Picture 3" descr="\\KWServer01\下水道経営課\Ｈ２８年度\01下水道事業の経営に関すること\0117広報関係綴(1)\02 マンホールカード\月刊下水道\蓮子ちゃん.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35" y="2773177"/>
            <a:ext cx="3303240" cy="3970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正方形/長方形 5"/>
          <p:cNvSpPr/>
          <p:nvPr/>
        </p:nvSpPr>
        <p:spPr>
          <a:xfrm>
            <a:off x="10367683" y="0"/>
            <a:ext cx="1824317" cy="71878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800"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資料２</a:t>
            </a:r>
            <a:endParaRPr kumimoji="1" lang="ja-JP" altLang="en-US" sz="2800"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530225"/>
            <a:ext cx="10515600" cy="803275"/>
          </a:xfrm>
        </p:spPr>
        <p:txBody>
          <a:bodyPr>
            <a:noAutofit/>
          </a:bodyPr>
          <a:lstStyle/>
          <a:p>
            <a:pPr marL="0" indent="0">
              <a:buNone/>
            </a:pPr>
            <a:r>
              <a:rPr lang="ja-JP" altLang="en-US" dirty="0" smtClean="0"/>
              <a:t>課題２　納付済の協力</a:t>
            </a:r>
            <a:r>
              <a:rPr lang="ja-JP" altLang="en-US" dirty="0"/>
              <a:t>金や覚書の取扱</a:t>
            </a:r>
            <a:endParaRPr lang="en-US" altLang="ja-JP" dirty="0"/>
          </a:p>
          <a:p>
            <a:pPr marL="0" indent="0">
              <a:buNone/>
            </a:pPr>
            <a:endParaRPr lang="en-US" altLang="ja-JP" dirty="0" smtClean="0"/>
          </a:p>
          <a:p>
            <a:pPr marL="0" indent="0">
              <a:buNone/>
            </a:pPr>
            <a:endParaRPr kumimoji="1" lang="en-US" altLang="ja-JP" dirty="0" smtClean="0"/>
          </a:p>
          <a:p>
            <a:pPr marL="0" indent="0">
              <a:buNone/>
            </a:pPr>
            <a:r>
              <a:rPr lang="ja-JP" altLang="en-US" dirty="0"/>
              <a:t>　</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938213431"/>
              </p:ext>
            </p:extLst>
          </p:nvPr>
        </p:nvGraphicFramePr>
        <p:xfrm>
          <a:off x="1269998" y="1739898"/>
          <a:ext cx="9648210" cy="3777828"/>
        </p:xfrm>
        <a:graphic>
          <a:graphicData uri="http://schemas.openxmlformats.org/drawingml/2006/table">
            <a:tbl>
              <a:tblPr firstRow="1" bandRow="1">
                <a:tableStyleId>{5C22544A-7EE6-4342-B048-85BDC9FD1C3A}</a:tableStyleId>
              </a:tblPr>
              <a:tblGrid>
                <a:gridCol w="5171745">
                  <a:extLst>
                    <a:ext uri="{9D8B030D-6E8A-4147-A177-3AD203B41FA5}">
                      <a16:colId xmlns:a16="http://schemas.microsoft.com/office/drawing/2014/main" val="20000"/>
                    </a:ext>
                  </a:extLst>
                </a:gridCol>
                <a:gridCol w="4476465">
                  <a:extLst>
                    <a:ext uri="{9D8B030D-6E8A-4147-A177-3AD203B41FA5}">
                      <a16:colId xmlns:a16="http://schemas.microsoft.com/office/drawing/2014/main" val="20001"/>
                    </a:ext>
                  </a:extLst>
                </a:gridCol>
              </a:tblGrid>
              <a:tr h="944457">
                <a:tc>
                  <a:txBody>
                    <a:bodyPr/>
                    <a:lstStyle/>
                    <a:p>
                      <a:pPr algn="ctr"/>
                      <a:endParaRPr kumimoji="1" lang="ja-JP" altLang="en-US" dirty="0"/>
                    </a:p>
                  </a:txBody>
                  <a:tcPr anchor="ctr"/>
                </a:tc>
                <a:tc>
                  <a:txBody>
                    <a:bodyPr/>
                    <a:lstStyle/>
                    <a:p>
                      <a:pPr algn="ctr"/>
                      <a:r>
                        <a:rPr kumimoji="1" lang="ja-JP" altLang="en-US" dirty="0" smtClean="0"/>
                        <a:t>編入後の取扱</a:t>
                      </a:r>
                      <a:endParaRPr kumimoji="1" lang="ja-JP" altLang="en-US" dirty="0"/>
                    </a:p>
                  </a:txBody>
                  <a:tcPr anchor="ctr"/>
                </a:tc>
                <a:extLst>
                  <a:ext uri="{0D108BD9-81ED-4DB2-BD59-A6C34878D82A}">
                    <a16:rowId xmlns:a16="http://schemas.microsoft.com/office/drawing/2014/main" val="10000"/>
                  </a:ext>
                </a:extLst>
              </a:tr>
              <a:tr h="944457">
                <a:tc>
                  <a:txBody>
                    <a:bodyPr/>
                    <a:lstStyle/>
                    <a:p>
                      <a:pPr algn="l"/>
                      <a:r>
                        <a:rPr kumimoji="1" lang="ja-JP" altLang="en-US" dirty="0" smtClean="0"/>
                        <a:t>覚書</a:t>
                      </a:r>
                      <a:r>
                        <a:rPr kumimoji="1" lang="en-US" altLang="ja-JP" dirty="0" smtClean="0"/>
                        <a:t>(※)</a:t>
                      </a:r>
                      <a:r>
                        <a:rPr kumimoji="1" lang="ja-JP" altLang="en-US" dirty="0" smtClean="0"/>
                        <a:t>を取り交わしただけの者</a:t>
                      </a:r>
                      <a:endParaRPr kumimoji="1" lang="ja-JP" altLang="en-US" dirty="0"/>
                    </a:p>
                  </a:txBody>
                  <a:tcPr marL="360000" anchor="ctr"/>
                </a:tc>
                <a:tc>
                  <a:txBody>
                    <a:bodyPr/>
                    <a:lstStyle/>
                    <a:p>
                      <a:pPr algn="l"/>
                      <a:r>
                        <a:rPr kumimoji="1" lang="ja-JP" altLang="en-US" dirty="0" smtClean="0"/>
                        <a:t>負担金を徴収</a:t>
                      </a:r>
                      <a:endParaRPr kumimoji="1" lang="ja-JP" altLang="en-US" dirty="0"/>
                    </a:p>
                  </a:txBody>
                  <a:tcPr marL="360000" anchor="ctr"/>
                </a:tc>
                <a:extLst>
                  <a:ext uri="{0D108BD9-81ED-4DB2-BD59-A6C34878D82A}">
                    <a16:rowId xmlns:a16="http://schemas.microsoft.com/office/drawing/2014/main" val="10001"/>
                  </a:ext>
                </a:extLst>
              </a:tr>
              <a:tr h="944457">
                <a:tc>
                  <a:txBody>
                    <a:bodyPr/>
                    <a:lstStyle/>
                    <a:p>
                      <a:pPr algn="l"/>
                      <a:r>
                        <a:rPr kumimoji="1" lang="ja-JP" altLang="en-US" dirty="0" smtClean="0"/>
                        <a:t>覚書を取り交わし，協力金を一部納付した者</a:t>
                      </a:r>
                      <a:endParaRPr kumimoji="1" lang="ja-JP" altLang="en-US" dirty="0"/>
                    </a:p>
                  </a:txBody>
                  <a:tcPr marL="360000" anchor="ctr"/>
                </a:tc>
                <a:tc>
                  <a:txBody>
                    <a:bodyPr/>
                    <a:lstStyle/>
                    <a:p>
                      <a:pPr algn="l"/>
                      <a:r>
                        <a:rPr kumimoji="1" lang="ja-JP" altLang="en-US" dirty="0" smtClean="0"/>
                        <a:t>負担金から納付済協力金を差し引く</a:t>
                      </a:r>
                      <a:endParaRPr kumimoji="1" lang="ja-JP" altLang="en-US" dirty="0"/>
                    </a:p>
                  </a:txBody>
                  <a:tcPr marL="360000" anchor="ctr"/>
                </a:tc>
                <a:extLst>
                  <a:ext uri="{0D108BD9-81ED-4DB2-BD59-A6C34878D82A}">
                    <a16:rowId xmlns:a16="http://schemas.microsoft.com/office/drawing/2014/main" val="10002"/>
                  </a:ext>
                </a:extLst>
              </a:tr>
              <a:tr h="944457">
                <a:tc>
                  <a:txBody>
                    <a:bodyPr/>
                    <a:lstStyle/>
                    <a:p>
                      <a:pPr algn="l"/>
                      <a:r>
                        <a:rPr kumimoji="1" lang="ja-JP" altLang="en-US" dirty="0" smtClean="0"/>
                        <a:t>協力金を全額納付した者</a:t>
                      </a:r>
                      <a:endParaRPr kumimoji="1" lang="ja-JP" altLang="en-US" dirty="0"/>
                    </a:p>
                  </a:txBody>
                  <a:tcPr marL="360000" anchor="ctr"/>
                </a:tc>
                <a:tc>
                  <a:txBody>
                    <a:bodyPr/>
                    <a:lstStyle/>
                    <a:p>
                      <a:pPr algn="l"/>
                      <a:r>
                        <a:rPr kumimoji="1" lang="ja-JP" altLang="en-US" dirty="0" smtClean="0"/>
                        <a:t>同上（原則，ゼロになる）</a:t>
                      </a:r>
                    </a:p>
                  </a:txBody>
                  <a:tcPr marL="360000" anchor="ctr"/>
                </a:tc>
                <a:extLst>
                  <a:ext uri="{0D108BD9-81ED-4DB2-BD59-A6C34878D82A}">
                    <a16:rowId xmlns:a16="http://schemas.microsoft.com/office/drawing/2014/main" val="10003"/>
                  </a:ext>
                </a:extLst>
              </a:tr>
            </a:tbl>
          </a:graphicData>
        </a:graphic>
      </p:graphicFrame>
      <p:sp>
        <p:nvSpPr>
          <p:cNvPr id="7" name="コンテンツ プレースホルダー 2"/>
          <p:cNvSpPr txBox="1">
            <a:spLocks/>
          </p:cNvSpPr>
          <p:nvPr/>
        </p:nvSpPr>
        <p:spPr>
          <a:xfrm>
            <a:off x="838199" y="5732297"/>
            <a:ext cx="11062649" cy="401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ja-JP" sz="2000" dirty="0" smtClean="0"/>
              <a:t>※</a:t>
            </a:r>
            <a:r>
              <a:rPr lang="ja-JP" altLang="en-US" sz="2000" dirty="0" smtClean="0"/>
              <a:t>覚書：区域外接続時に，供用開始</a:t>
            </a:r>
            <a:r>
              <a:rPr lang="en-US" altLang="ja-JP" sz="2000" dirty="0" smtClean="0"/>
              <a:t>(=</a:t>
            </a:r>
            <a:r>
              <a:rPr lang="ja-JP" altLang="en-US" sz="2000" dirty="0" smtClean="0"/>
              <a:t>計画区域に編入</a:t>
            </a:r>
            <a:r>
              <a:rPr lang="en-US" altLang="ja-JP" sz="2000" dirty="0" smtClean="0"/>
              <a:t>)</a:t>
            </a:r>
            <a:r>
              <a:rPr lang="ja-JP" altLang="en-US" sz="2000" dirty="0" smtClean="0"/>
              <a:t>後に分担金を支払うことを約束したもの</a:t>
            </a:r>
            <a:endParaRPr lang="en-US" altLang="ja-JP" sz="2000" dirty="0" smtClean="0"/>
          </a:p>
          <a:p>
            <a:pPr marL="0" indent="0" fontAlgn="auto">
              <a:spcAft>
                <a:spcPts val="0"/>
              </a:spcAft>
              <a:buFont typeface="Arial" panose="020B0604020202020204" pitchFamily="34" charset="0"/>
              <a:buNone/>
            </a:pPr>
            <a:endParaRPr lang="en-US" altLang="ja-JP" dirty="0" smtClean="0"/>
          </a:p>
          <a:p>
            <a:pPr marL="0" indent="0" fontAlgn="auto">
              <a:spcAft>
                <a:spcPts val="0"/>
              </a:spcAft>
              <a:buFont typeface="Arial" panose="020B0604020202020204" pitchFamily="34" charset="0"/>
              <a:buNone/>
            </a:pPr>
            <a:endParaRPr lang="en-US" altLang="ja-JP" dirty="0" smtClean="0"/>
          </a:p>
          <a:p>
            <a:pPr marL="0" indent="0" fontAlgn="auto">
              <a:spcAft>
                <a:spcPts val="0"/>
              </a:spcAft>
              <a:buFont typeface="Arial" panose="020B0604020202020204" pitchFamily="34" charset="0"/>
              <a:buNone/>
            </a:pPr>
            <a:r>
              <a:rPr lang="ja-JP" altLang="en-US" dirty="0" smtClean="0"/>
              <a:t>　</a:t>
            </a:r>
            <a:endParaRPr lang="ja-JP" altLang="en-US" dirty="0"/>
          </a:p>
        </p:txBody>
      </p:sp>
      <p:sp>
        <p:nvSpPr>
          <p:cNvPr id="2" name="スライド番号プレースホルダー 1"/>
          <p:cNvSpPr>
            <a:spLocks noGrp="1"/>
          </p:cNvSpPr>
          <p:nvPr>
            <p:ph type="sldNum" sz="quarter" idx="12"/>
          </p:nvPr>
        </p:nvSpPr>
        <p:spPr/>
        <p:txBody>
          <a:bodyPr/>
          <a:lstStyle/>
          <a:p>
            <a:pPr>
              <a:defRPr/>
            </a:pPr>
            <a:fld id="{85077BFA-BE15-4FC0-8B0E-86231AA0F2E2}" type="slidenum">
              <a:rPr lang="ja-JP" altLang="ja-JP" smtClean="0"/>
              <a:t>9</a:t>
            </a:fld>
            <a:endParaRPr lang="ja-JP" altLang="ja-JP" dirty="0"/>
          </a:p>
        </p:txBody>
      </p:sp>
    </p:spTree>
    <p:extLst>
      <p:ext uri="{BB962C8B-B14F-4D97-AF65-F5344CB8AC3E}">
        <p14:creationId xmlns:p14="http://schemas.microsoft.com/office/powerpoint/2010/main" val="39112510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530225"/>
            <a:ext cx="10515600" cy="803275"/>
          </a:xfrm>
        </p:spPr>
        <p:txBody>
          <a:bodyPr>
            <a:noAutofit/>
          </a:bodyPr>
          <a:lstStyle/>
          <a:p>
            <a:pPr marL="0" indent="0">
              <a:buNone/>
            </a:pPr>
            <a:r>
              <a:rPr lang="ja-JP" altLang="en-US" dirty="0" smtClean="0"/>
              <a:t>課題３</a:t>
            </a:r>
            <a:r>
              <a:rPr lang="ja-JP" altLang="en-US" dirty="0"/>
              <a:t>　制度見直し後の区域外接続申請の取扱　</a:t>
            </a:r>
            <a:endParaRPr lang="en-US" altLang="ja-JP" dirty="0"/>
          </a:p>
          <a:p>
            <a:pPr marL="0" indent="0">
              <a:buNone/>
            </a:pPr>
            <a:endParaRPr lang="en-US" altLang="ja-JP" dirty="0" smtClean="0"/>
          </a:p>
          <a:p>
            <a:pPr marL="0" indent="0">
              <a:buNone/>
            </a:pPr>
            <a:endParaRPr kumimoji="1" lang="en-US" altLang="ja-JP" dirty="0" smtClean="0"/>
          </a:p>
          <a:p>
            <a:pPr marL="0" indent="0">
              <a:buNone/>
            </a:pPr>
            <a:r>
              <a:rPr lang="ja-JP" altLang="en-US" dirty="0"/>
              <a:t>　</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341982804"/>
              </p:ext>
            </p:extLst>
          </p:nvPr>
        </p:nvGraphicFramePr>
        <p:xfrm>
          <a:off x="1270000" y="1671658"/>
          <a:ext cx="9170535" cy="1876759"/>
        </p:xfrm>
        <a:graphic>
          <a:graphicData uri="http://schemas.openxmlformats.org/drawingml/2006/table">
            <a:tbl>
              <a:tblPr firstRow="1" bandRow="1">
                <a:tableStyleId>{5C22544A-7EE6-4342-B048-85BDC9FD1C3A}</a:tableStyleId>
              </a:tblPr>
              <a:tblGrid>
                <a:gridCol w="1834107">
                  <a:extLst>
                    <a:ext uri="{9D8B030D-6E8A-4147-A177-3AD203B41FA5}">
                      <a16:colId xmlns:a16="http://schemas.microsoft.com/office/drawing/2014/main" val="20000"/>
                    </a:ext>
                  </a:extLst>
                </a:gridCol>
                <a:gridCol w="1834107">
                  <a:extLst>
                    <a:ext uri="{9D8B030D-6E8A-4147-A177-3AD203B41FA5}">
                      <a16:colId xmlns:a16="http://schemas.microsoft.com/office/drawing/2014/main" val="20001"/>
                    </a:ext>
                  </a:extLst>
                </a:gridCol>
                <a:gridCol w="1834107">
                  <a:extLst>
                    <a:ext uri="{9D8B030D-6E8A-4147-A177-3AD203B41FA5}">
                      <a16:colId xmlns:a16="http://schemas.microsoft.com/office/drawing/2014/main" val="20002"/>
                    </a:ext>
                  </a:extLst>
                </a:gridCol>
                <a:gridCol w="1834107">
                  <a:extLst>
                    <a:ext uri="{9D8B030D-6E8A-4147-A177-3AD203B41FA5}">
                      <a16:colId xmlns:a16="http://schemas.microsoft.com/office/drawing/2014/main" val="20003"/>
                    </a:ext>
                  </a:extLst>
                </a:gridCol>
                <a:gridCol w="1834107">
                  <a:extLst>
                    <a:ext uri="{9D8B030D-6E8A-4147-A177-3AD203B41FA5}">
                      <a16:colId xmlns:a16="http://schemas.microsoft.com/office/drawing/2014/main" val="20004"/>
                    </a:ext>
                  </a:extLst>
                </a:gridCol>
              </a:tblGrid>
              <a:tr h="1876759">
                <a:tc>
                  <a:txBody>
                    <a:bodyPr/>
                    <a:lstStyle/>
                    <a:p>
                      <a:pPr algn="ctr"/>
                      <a:r>
                        <a:rPr kumimoji="1" lang="ja-JP" altLang="en-US" sz="2400" dirty="0" smtClean="0"/>
                        <a:t>区域外</a:t>
                      </a:r>
                      <a:endParaRPr kumimoji="1" lang="en-US" altLang="ja-JP" sz="2400" dirty="0" smtClean="0"/>
                    </a:p>
                    <a:p>
                      <a:pPr algn="ctr"/>
                      <a:r>
                        <a:rPr kumimoji="1" lang="ja-JP" altLang="en-US" sz="2400" dirty="0" smtClean="0"/>
                        <a:t>接続申請</a:t>
                      </a:r>
                      <a:endParaRPr kumimoji="1" lang="ja-JP" altLang="en-US" sz="2400" dirty="0"/>
                    </a:p>
                  </a:txBody>
                  <a:tcPr anchor="ctr"/>
                </a:tc>
                <a:tc>
                  <a:txBody>
                    <a:bodyPr/>
                    <a:lstStyle/>
                    <a:p>
                      <a:pPr algn="ctr"/>
                      <a:r>
                        <a:rPr kumimoji="1" lang="ja-JP" altLang="en-US" sz="2400" dirty="0" smtClean="0"/>
                        <a:t>下水接続</a:t>
                      </a:r>
                      <a:endParaRPr kumimoji="1" lang="en-US" altLang="ja-JP" sz="2400" dirty="0" smtClean="0"/>
                    </a:p>
                    <a:p>
                      <a:pPr algn="ctr"/>
                      <a:r>
                        <a:rPr kumimoji="1" lang="ja-JP" altLang="en-US" sz="2400" dirty="0" smtClean="0"/>
                        <a:t>利用開始</a:t>
                      </a:r>
                      <a:endParaRPr kumimoji="1" lang="ja-JP" altLang="en-US" sz="2400" dirty="0"/>
                    </a:p>
                  </a:txBody>
                  <a:tcPr anchor="ctr"/>
                </a:tc>
                <a:tc>
                  <a:txBody>
                    <a:bodyPr/>
                    <a:lstStyle/>
                    <a:p>
                      <a:pPr algn="ctr"/>
                      <a:r>
                        <a:rPr kumimoji="1" lang="ja-JP" altLang="en-US" sz="2400" dirty="0" smtClean="0"/>
                        <a:t>計画区域</a:t>
                      </a:r>
                      <a:endParaRPr kumimoji="1" lang="en-US" altLang="ja-JP" sz="2400" dirty="0" smtClean="0"/>
                    </a:p>
                    <a:p>
                      <a:pPr algn="ctr"/>
                      <a:r>
                        <a:rPr kumimoji="1" lang="ja-JP" altLang="en-US" sz="2400" dirty="0" smtClean="0"/>
                        <a:t>に編入</a:t>
                      </a:r>
                      <a:endParaRPr kumimoji="1" lang="ja-JP" altLang="en-US" sz="2400" dirty="0"/>
                    </a:p>
                  </a:txBody>
                  <a:tcPr anchor="ctr"/>
                </a:tc>
                <a:tc>
                  <a:txBody>
                    <a:bodyPr/>
                    <a:lstStyle/>
                    <a:p>
                      <a:pPr algn="ctr"/>
                      <a:r>
                        <a:rPr kumimoji="1" lang="ja-JP" altLang="en-US" sz="2400" dirty="0" smtClean="0"/>
                        <a:t>供用開始</a:t>
                      </a:r>
                      <a:endParaRPr kumimoji="1" lang="ja-JP" altLang="en-US" sz="2400" dirty="0"/>
                    </a:p>
                  </a:txBody>
                  <a:tcPr anchor="ctr"/>
                </a:tc>
                <a:tc>
                  <a:txBody>
                    <a:bodyPr/>
                    <a:lstStyle/>
                    <a:p>
                      <a:pPr algn="ctr"/>
                      <a:r>
                        <a:rPr kumimoji="1" lang="ja-JP" altLang="en-US" sz="2400" dirty="0" smtClean="0"/>
                        <a:t>負担金</a:t>
                      </a:r>
                      <a:endParaRPr kumimoji="1" lang="en-US" altLang="ja-JP" sz="2400" dirty="0" smtClean="0"/>
                    </a:p>
                    <a:p>
                      <a:pPr algn="ctr"/>
                      <a:r>
                        <a:rPr kumimoji="1" lang="ja-JP" altLang="en-US" sz="2400" dirty="0" smtClean="0"/>
                        <a:t>納付</a:t>
                      </a:r>
                      <a:endParaRPr kumimoji="1" lang="ja-JP" altLang="en-US" sz="2400" dirty="0"/>
                    </a:p>
                  </a:txBody>
                  <a:tcPr anchor="ctr"/>
                </a:tc>
                <a:extLst>
                  <a:ext uri="{0D108BD9-81ED-4DB2-BD59-A6C34878D82A}">
                    <a16:rowId xmlns:a16="http://schemas.microsoft.com/office/drawing/2014/main" val="10000"/>
                  </a:ext>
                </a:extLst>
              </a:tr>
            </a:tbl>
          </a:graphicData>
        </a:graphic>
      </p:graphicFrame>
      <p:sp>
        <p:nvSpPr>
          <p:cNvPr id="7" name="右矢印 6"/>
          <p:cNvSpPr/>
          <p:nvPr/>
        </p:nvSpPr>
        <p:spPr>
          <a:xfrm>
            <a:off x="2837786" y="2406555"/>
            <a:ext cx="5969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6496998" y="2406555"/>
            <a:ext cx="5969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0" name="右矢印 9"/>
          <p:cNvSpPr/>
          <p:nvPr/>
        </p:nvSpPr>
        <p:spPr>
          <a:xfrm>
            <a:off x="4644220" y="2406555"/>
            <a:ext cx="5969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437255" y="2368455"/>
            <a:ext cx="5969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2" name="コンテンツ プレースホルダー 2"/>
          <p:cNvSpPr txBox="1">
            <a:spLocks/>
          </p:cNvSpPr>
          <p:nvPr/>
        </p:nvSpPr>
        <p:spPr>
          <a:xfrm>
            <a:off x="3608221" y="3946099"/>
            <a:ext cx="6374453" cy="1500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2400" dirty="0" smtClean="0"/>
              <a:t>計画区域への編入は数年ごとに行われ，その間に区域外接続した土地は編入後にまとめて（正式な）供用開始扱いになる。</a:t>
            </a:r>
            <a:endParaRPr lang="en-US" altLang="ja-JP" sz="2400" dirty="0" smtClean="0"/>
          </a:p>
          <a:p>
            <a:pPr marL="0" indent="0" fontAlgn="auto">
              <a:spcAft>
                <a:spcPts val="0"/>
              </a:spcAft>
              <a:buFont typeface="Arial" panose="020B0604020202020204" pitchFamily="34" charset="0"/>
              <a:buNone/>
            </a:pPr>
            <a:endParaRPr lang="en-US" altLang="ja-JP" dirty="0" smtClean="0"/>
          </a:p>
          <a:p>
            <a:pPr marL="0" indent="0" fontAlgn="auto">
              <a:spcAft>
                <a:spcPts val="0"/>
              </a:spcAft>
              <a:buFont typeface="Arial" panose="020B0604020202020204" pitchFamily="34" charset="0"/>
              <a:buNone/>
            </a:pPr>
            <a:r>
              <a:rPr lang="ja-JP" altLang="en-US" dirty="0" smtClean="0"/>
              <a:t>　</a:t>
            </a:r>
            <a:endParaRPr lang="ja-JP" altLang="en-US" dirty="0"/>
          </a:p>
        </p:txBody>
      </p:sp>
      <p:sp>
        <p:nvSpPr>
          <p:cNvPr id="2" name="スライド番号プレースホルダー 1"/>
          <p:cNvSpPr>
            <a:spLocks noGrp="1"/>
          </p:cNvSpPr>
          <p:nvPr>
            <p:ph type="sldNum" sz="quarter" idx="12"/>
          </p:nvPr>
        </p:nvSpPr>
        <p:spPr/>
        <p:txBody>
          <a:bodyPr/>
          <a:lstStyle/>
          <a:p>
            <a:pPr>
              <a:defRPr/>
            </a:pPr>
            <a:fld id="{85077BFA-BE15-4FC0-8B0E-86231AA0F2E2}" type="slidenum">
              <a:rPr lang="ja-JP" altLang="ja-JP" smtClean="0"/>
              <a:t>10</a:t>
            </a:fld>
            <a:endParaRPr lang="ja-JP" altLang="ja-JP" dirty="0"/>
          </a:p>
        </p:txBody>
      </p:sp>
    </p:spTree>
    <p:extLst>
      <p:ext uri="{BB962C8B-B14F-4D97-AF65-F5344CB8AC3E}">
        <p14:creationId xmlns:p14="http://schemas.microsoft.com/office/powerpoint/2010/main" val="26246138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16782" y="1690688"/>
            <a:ext cx="5491018" cy="47863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kumimoji="1" lang="ja-JP" altLang="en-US" sz="2400" b="1" dirty="0"/>
              <a:t>市街</a:t>
            </a:r>
            <a:r>
              <a:rPr kumimoji="1" lang="ja-JP" altLang="en-US" sz="2400" b="1" dirty="0" smtClean="0"/>
              <a:t>化調整区域</a:t>
            </a:r>
            <a:endParaRPr kumimoji="1" lang="ja-JP" altLang="en-US" sz="2400" b="1" dirty="0"/>
          </a:p>
        </p:txBody>
      </p:sp>
      <p:sp>
        <p:nvSpPr>
          <p:cNvPr id="55" name="正方形/長方形 54"/>
          <p:cNvSpPr/>
          <p:nvPr/>
        </p:nvSpPr>
        <p:spPr>
          <a:xfrm>
            <a:off x="6112683" y="1790701"/>
            <a:ext cx="4109490" cy="3831481"/>
          </a:xfrm>
          <a:prstGeom prst="rect">
            <a:avLst/>
          </a:prstGeom>
          <a:solidFill>
            <a:srgbClr val="FFFF00"/>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b="1" dirty="0" smtClean="0">
                <a:solidFill>
                  <a:srgbClr val="FF0000"/>
                </a:solidFill>
              </a:rPr>
              <a:t>土地（負担金の賦課面積）</a:t>
            </a:r>
            <a:endParaRPr kumimoji="1" lang="ja-JP" altLang="en-US" b="1" dirty="0">
              <a:solidFill>
                <a:srgbClr val="FF0000"/>
              </a:solidFill>
            </a:endParaRPr>
          </a:p>
        </p:txBody>
      </p:sp>
      <p:sp>
        <p:nvSpPr>
          <p:cNvPr id="2" name="タイトル 1"/>
          <p:cNvSpPr>
            <a:spLocks noGrp="1"/>
          </p:cNvSpPr>
          <p:nvPr>
            <p:ph type="title"/>
          </p:nvPr>
        </p:nvSpPr>
        <p:spPr/>
        <p:txBody>
          <a:bodyPr>
            <a:normAutofit/>
          </a:bodyPr>
          <a:lstStyle/>
          <a:p>
            <a:r>
              <a:rPr lang="ja-JP" altLang="en-US" sz="3600" dirty="0"/>
              <a:t>課題４　建物建築</a:t>
            </a:r>
            <a:r>
              <a:rPr lang="ja-JP" altLang="en-US" sz="3600" dirty="0" smtClean="0"/>
              <a:t>ができない</a:t>
            </a:r>
            <a:r>
              <a:rPr lang="ja-JP" altLang="en-US" sz="3600" dirty="0"/>
              <a:t>土地にかかる</a:t>
            </a:r>
            <a:r>
              <a:rPr lang="ja-JP" altLang="en-US" sz="3600" dirty="0" smtClean="0"/>
              <a:t>対応</a:t>
            </a:r>
            <a:endParaRPr kumimoji="1" lang="ja-JP" altLang="en-US" sz="3600" dirty="0"/>
          </a:p>
        </p:txBody>
      </p:sp>
      <p:sp>
        <p:nvSpPr>
          <p:cNvPr id="5" name="正方形/長方形 4"/>
          <p:cNvSpPr/>
          <p:nvPr/>
        </p:nvSpPr>
        <p:spPr>
          <a:xfrm>
            <a:off x="927100" y="1690688"/>
            <a:ext cx="5189682" cy="47863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kumimoji="1" lang="ja-JP" altLang="en-US" sz="2400" b="1" dirty="0">
                <a:solidFill>
                  <a:schemeClr val="bg1"/>
                </a:solidFill>
              </a:rPr>
              <a:t>市街</a:t>
            </a:r>
            <a:r>
              <a:rPr kumimoji="1" lang="ja-JP" altLang="en-US" sz="2400" b="1" dirty="0" smtClean="0">
                <a:solidFill>
                  <a:schemeClr val="bg1"/>
                </a:solidFill>
              </a:rPr>
              <a:t>化区域</a:t>
            </a:r>
            <a:endParaRPr kumimoji="1" lang="ja-JP" altLang="en-US" sz="2400" b="1" dirty="0">
              <a:solidFill>
                <a:schemeClr val="bg1"/>
              </a:solidFill>
            </a:endParaRPr>
          </a:p>
        </p:txBody>
      </p:sp>
      <p:sp>
        <p:nvSpPr>
          <p:cNvPr id="13" name="正方形/長方形 12"/>
          <p:cNvSpPr/>
          <p:nvPr/>
        </p:nvSpPr>
        <p:spPr>
          <a:xfrm>
            <a:off x="5013243" y="1790701"/>
            <a:ext cx="1103540" cy="45656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en-US" altLang="ja-JP" dirty="0" smtClean="0"/>
          </a:p>
          <a:p>
            <a:pPr algn="r"/>
            <a:r>
              <a:rPr kumimoji="1" lang="ja-JP" altLang="en-US" dirty="0" smtClean="0"/>
              <a:t>道</a:t>
            </a:r>
            <a:endParaRPr kumimoji="1" lang="en-US" altLang="ja-JP" dirty="0" smtClean="0"/>
          </a:p>
          <a:p>
            <a:pPr algn="r"/>
            <a:r>
              <a:rPr kumimoji="1" lang="ja-JP" altLang="en-US" dirty="0" smtClean="0"/>
              <a:t>路</a:t>
            </a:r>
            <a:endParaRPr kumimoji="1" lang="ja-JP" altLang="en-US" dirty="0"/>
          </a:p>
        </p:txBody>
      </p:sp>
      <p:sp>
        <p:nvSpPr>
          <p:cNvPr id="16" name="正方形/長方形 15"/>
          <p:cNvSpPr/>
          <p:nvPr/>
        </p:nvSpPr>
        <p:spPr>
          <a:xfrm rot="14608297">
            <a:off x="6269151" y="4618386"/>
            <a:ext cx="57891" cy="13519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48300" y="1690688"/>
            <a:ext cx="273627" cy="47863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下水道</a:t>
            </a:r>
            <a:endParaRPr kumimoji="1" lang="ja-JP" altLang="en-US" dirty="0"/>
          </a:p>
        </p:txBody>
      </p:sp>
      <p:sp>
        <p:nvSpPr>
          <p:cNvPr id="3" name="正方形/長方形 2"/>
          <p:cNvSpPr/>
          <p:nvPr/>
        </p:nvSpPr>
        <p:spPr>
          <a:xfrm>
            <a:off x="1498600" y="1790701"/>
            <a:ext cx="3514643" cy="3831481"/>
          </a:xfrm>
          <a:prstGeom prst="rect">
            <a:avLst/>
          </a:prstGeom>
          <a:solidFill>
            <a:srgbClr val="B561E9"/>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b="1" dirty="0" smtClean="0">
                <a:solidFill>
                  <a:srgbClr val="FF0000"/>
                </a:solidFill>
              </a:rPr>
              <a:t>土地（負担金の賦課面積）</a:t>
            </a:r>
            <a:endParaRPr kumimoji="1" lang="ja-JP" altLang="en-US" b="1" dirty="0">
              <a:solidFill>
                <a:srgbClr val="FF0000"/>
              </a:solidFill>
            </a:endParaRPr>
          </a:p>
        </p:txBody>
      </p:sp>
      <p:sp>
        <p:nvSpPr>
          <p:cNvPr id="56" name="正方形/長方形 55"/>
          <p:cNvSpPr/>
          <p:nvPr/>
        </p:nvSpPr>
        <p:spPr>
          <a:xfrm>
            <a:off x="6298096" y="3801533"/>
            <a:ext cx="1453832" cy="1661662"/>
          </a:xfrm>
          <a:prstGeom prst="rect">
            <a:avLst/>
          </a:prstGeom>
          <a:solidFill>
            <a:schemeClr val="tx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b="1" dirty="0" smtClean="0">
                <a:solidFill>
                  <a:schemeClr val="bg1"/>
                </a:solidFill>
              </a:rPr>
              <a:t>区域外接続申請の範囲</a:t>
            </a:r>
            <a:endParaRPr kumimoji="1" lang="ja-JP" altLang="en-US" b="1" dirty="0">
              <a:solidFill>
                <a:schemeClr val="bg1"/>
              </a:solidFill>
            </a:endParaRPr>
          </a:p>
        </p:txBody>
      </p:sp>
      <p:grpSp>
        <p:nvGrpSpPr>
          <p:cNvPr id="17" name="グループ化 16"/>
          <p:cNvGrpSpPr/>
          <p:nvPr/>
        </p:nvGrpSpPr>
        <p:grpSpPr>
          <a:xfrm>
            <a:off x="6510629" y="4332132"/>
            <a:ext cx="1028766" cy="1035358"/>
            <a:chOff x="2159732" y="1772816"/>
            <a:chExt cx="2736304" cy="2664296"/>
          </a:xfrm>
        </p:grpSpPr>
        <p:sp>
          <p:nvSpPr>
            <p:cNvPr id="18" name="二等辺三角形 17"/>
            <p:cNvSpPr/>
            <p:nvPr/>
          </p:nvSpPr>
          <p:spPr>
            <a:xfrm>
              <a:off x="2159732" y="1772816"/>
              <a:ext cx="2736304" cy="136815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699792" y="3140968"/>
              <a:ext cx="1656184" cy="129614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6481512" y="2156440"/>
            <a:ext cx="3349770" cy="1323439"/>
          </a:xfrm>
          <a:prstGeom prst="rect">
            <a:avLst/>
          </a:prstGeom>
          <a:noFill/>
        </p:spPr>
        <p:txBody>
          <a:bodyPr wrap="square" rtlCol="0">
            <a:spAutoFit/>
          </a:bodyPr>
          <a:lstStyle/>
          <a:p>
            <a:r>
              <a:rPr kumimoji="1" lang="ja-JP" altLang="en-US" sz="2000" b="1" i="1" u="sng" dirty="0" smtClean="0">
                <a:latin typeface="+mn-ea"/>
                <a:ea typeface="+mn-ea"/>
              </a:rPr>
              <a:t>将来にわたり建物を建築することができない土地も負担金の算出対象面積になってしまう</a:t>
            </a:r>
            <a:endParaRPr kumimoji="1" lang="en-US" altLang="ja-JP" sz="2000" b="1" i="1" u="sng" dirty="0" smtClean="0">
              <a:latin typeface="+mn-ea"/>
              <a:ea typeface="+mn-ea"/>
            </a:endParaRPr>
          </a:p>
        </p:txBody>
      </p:sp>
      <p:sp>
        <p:nvSpPr>
          <p:cNvPr id="15" name="正方形/長方形 14"/>
          <p:cNvSpPr/>
          <p:nvPr/>
        </p:nvSpPr>
        <p:spPr>
          <a:xfrm rot="17430615" flipH="1">
            <a:off x="4856571" y="4751977"/>
            <a:ext cx="45719" cy="11976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3559999" y="4259006"/>
            <a:ext cx="1028766" cy="1035358"/>
            <a:chOff x="2159732" y="1772816"/>
            <a:chExt cx="2736304" cy="2664296"/>
          </a:xfrm>
        </p:grpSpPr>
        <p:sp>
          <p:nvSpPr>
            <p:cNvPr id="11" name="二等辺三角形 10"/>
            <p:cNvSpPr/>
            <p:nvPr/>
          </p:nvSpPr>
          <p:spPr>
            <a:xfrm>
              <a:off x="2159732" y="1772816"/>
              <a:ext cx="2736304" cy="1368152"/>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699792" y="3140968"/>
              <a:ext cx="1656184" cy="129614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正方形/長方形 56"/>
          <p:cNvSpPr/>
          <p:nvPr/>
        </p:nvSpPr>
        <p:spPr>
          <a:xfrm rot="17430615" flipH="1">
            <a:off x="4947917" y="3716247"/>
            <a:ext cx="45719" cy="11976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001508" y="2247088"/>
            <a:ext cx="2607336" cy="1925804"/>
            <a:chOff x="2251075" y="2476501"/>
            <a:chExt cx="5121275" cy="3378199"/>
          </a:xfrm>
        </p:grpSpPr>
        <p:sp>
          <p:nvSpPr>
            <p:cNvPr id="24" name="正方形/長方形 23"/>
            <p:cNvSpPr/>
            <p:nvPr/>
          </p:nvSpPr>
          <p:spPr>
            <a:xfrm>
              <a:off x="2260600" y="2810303"/>
              <a:ext cx="5102225" cy="3044397"/>
            </a:xfrm>
            <a:prstGeom prst="rect">
              <a:avLst/>
            </a:prstGeom>
            <a:solidFill>
              <a:schemeClr val="accent4">
                <a:lumMod val="40000"/>
                <a:lumOff val="6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 name="正方形/長方形 24"/>
            <p:cNvSpPr/>
            <p:nvPr/>
          </p:nvSpPr>
          <p:spPr>
            <a:xfrm>
              <a:off x="6251276" y="3088257"/>
              <a:ext cx="595223" cy="121566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421811" y="3088257"/>
              <a:ext cx="595223" cy="121566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260600" y="2476501"/>
              <a:ext cx="5111750" cy="324278"/>
            </a:xfrm>
            <a:prstGeom prst="rect">
              <a:avLst/>
            </a:prstGeom>
            <a:solidFill>
              <a:srgbClr val="00B05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cxnSp>
          <p:nvCxnSpPr>
            <p:cNvPr id="28" name="直線コネクタ 27"/>
            <p:cNvCxnSpPr/>
            <p:nvPr/>
          </p:nvCxnSpPr>
          <p:spPr>
            <a:xfrm flipV="1">
              <a:off x="2251075" y="4332501"/>
              <a:ext cx="5111750" cy="1"/>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959476" y="3902076"/>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965891" y="3902075"/>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416676" y="3873501"/>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510902" y="3873500"/>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059454" y="3902077"/>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668389" y="3902074"/>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268698" y="3902076"/>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523950" y="3882009"/>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158766" y="3873499"/>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741823" y="3873498"/>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860381" y="3881740"/>
              <a:ext cx="0" cy="430425"/>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2260600" y="3873500"/>
              <a:ext cx="5111750" cy="1"/>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6251276" y="4639034"/>
              <a:ext cx="595223" cy="121566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426184" y="4639034"/>
              <a:ext cx="595223" cy="121566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p:cNvGrpSpPr/>
            <p:nvPr/>
          </p:nvGrpSpPr>
          <p:grpSpPr>
            <a:xfrm>
              <a:off x="2524126" y="3238890"/>
              <a:ext cx="595222" cy="414068"/>
              <a:chOff x="2464400" y="3088257"/>
              <a:chExt cx="595222" cy="414068"/>
            </a:xfrm>
          </p:grpSpPr>
          <p:sp>
            <p:nvSpPr>
              <p:cNvPr id="53" name="正方形/長方形 52"/>
              <p:cNvSpPr/>
              <p:nvPr/>
            </p:nvSpPr>
            <p:spPr>
              <a:xfrm>
                <a:off x="2464400" y="3088257"/>
                <a:ext cx="297611" cy="4140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2762011" y="3088257"/>
                <a:ext cx="297611" cy="4140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5296081" y="4816655"/>
              <a:ext cx="595222" cy="414068"/>
              <a:chOff x="2464400" y="3088257"/>
              <a:chExt cx="595222" cy="414068"/>
            </a:xfrm>
          </p:grpSpPr>
          <p:sp>
            <p:nvSpPr>
              <p:cNvPr id="51" name="正方形/長方形 50"/>
              <p:cNvSpPr/>
              <p:nvPr/>
            </p:nvSpPr>
            <p:spPr>
              <a:xfrm>
                <a:off x="2464400" y="3088257"/>
                <a:ext cx="297611" cy="4140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2762011" y="3088257"/>
                <a:ext cx="297611" cy="4140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5296081" y="3238890"/>
              <a:ext cx="595222" cy="414068"/>
              <a:chOff x="2464400" y="3088257"/>
              <a:chExt cx="595222" cy="414068"/>
            </a:xfrm>
          </p:grpSpPr>
          <p:sp>
            <p:nvSpPr>
              <p:cNvPr id="49" name="正方形/長方形 48"/>
              <p:cNvSpPr/>
              <p:nvPr/>
            </p:nvSpPr>
            <p:spPr>
              <a:xfrm>
                <a:off x="2464400" y="3088257"/>
                <a:ext cx="297611" cy="4140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2762011" y="3088257"/>
                <a:ext cx="297611" cy="4140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2571512" y="4795631"/>
              <a:ext cx="595222" cy="414068"/>
              <a:chOff x="2464400" y="3088257"/>
              <a:chExt cx="595222" cy="414068"/>
            </a:xfrm>
          </p:grpSpPr>
          <p:sp>
            <p:nvSpPr>
              <p:cNvPr id="47" name="正方形/長方形 46"/>
              <p:cNvSpPr/>
              <p:nvPr/>
            </p:nvSpPr>
            <p:spPr>
              <a:xfrm>
                <a:off x="2464400" y="3088257"/>
                <a:ext cx="297611" cy="4140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762011" y="3088257"/>
                <a:ext cx="297611" cy="41406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8" name="テキスト ボックス 57"/>
          <p:cNvSpPr txBox="1"/>
          <p:nvPr/>
        </p:nvSpPr>
        <p:spPr>
          <a:xfrm>
            <a:off x="7903153" y="3516524"/>
            <a:ext cx="2196189" cy="1754326"/>
          </a:xfrm>
          <a:prstGeom prst="rect">
            <a:avLst/>
          </a:prstGeom>
          <a:noFill/>
        </p:spPr>
        <p:txBody>
          <a:bodyPr wrap="square" rtlCol="0">
            <a:spAutoFit/>
          </a:bodyPr>
          <a:lstStyle/>
          <a:p>
            <a:r>
              <a:rPr kumimoji="1" lang="ja-JP" altLang="en-US" sz="2200" b="1" i="1" u="sng" dirty="0" smtClean="0">
                <a:latin typeface="+mn-ea"/>
                <a:ea typeface="+mn-ea"/>
              </a:rPr>
              <a:t>下水道の利益を受けられる土地に限定するのが合理的</a:t>
            </a:r>
            <a:endParaRPr kumimoji="1" lang="en-US" altLang="ja-JP" sz="2200" b="1" i="1" u="sng" dirty="0">
              <a:latin typeface="+mn-ea"/>
              <a:ea typeface="+mn-ea"/>
            </a:endParaRPr>
          </a:p>
          <a:p>
            <a:endParaRPr kumimoji="1" lang="en-US" altLang="ja-JP" sz="2000" b="1" i="1" u="sng" dirty="0" smtClean="0">
              <a:latin typeface="+mn-ea"/>
              <a:ea typeface="+mn-ea"/>
            </a:endParaRPr>
          </a:p>
        </p:txBody>
      </p:sp>
      <p:sp>
        <p:nvSpPr>
          <p:cNvPr id="7" name="下矢印 6"/>
          <p:cNvSpPr/>
          <p:nvPr/>
        </p:nvSpPr>
        <p:spPr>
          <a:xfrm>
            <a:off x="8393373" y="3166159"/>
            <a:ext cx="341194" cy="31372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t>11</a:t>
            </a:fld>
            <a:endParaRPr lang="ja-JP" altLang="ja-JP" dirty="0"/>
          </a:p>
        </p:txBody>
      </p:sp>
    </p:spTree>
    <p:extLst>
      <p:ext uri="{BB962C8B-B14F-4D97-AF65-F5344CB8AC3E}">
        <p14:creationId xmlns:p14="http://schemas.microsoft.com/office/powerpoint/2010/main" val="584616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614149" y="1460310"/>
            <a:ext cx="10890914" cy="4995081"/>
          </a:xfrm>
          <a:prstGeom prst="roundRect">
            <a:avLst>
              <a:gd name="adj" fmla="val 4918"/>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269780"/>
            <a:ext cx="10515600" cy="1340655"/>
          </a:xfrm>
        </p:spPr>
        <p:txBody>
          <a:bodyPr>
            <a:normAutofit/>
          </a:bodyPr>
          <a:lstStyle/>
          <a:p>
            <a:pPr marL="0" indent="0">
              <a:buNone/>
            </a:pPr>
            <a:r>
              <a:rPr kumimoji="1" lang="ja-JP" altLang="en-US" b="1" dirty="0" smtClean="0"/>
              <a:t>対応（案）</a:t>
            </a:r>
            <a:endParaRPr kumimoji="1" lang="en-US" altLang="ja-JP" dirty="0" smtClean="0"/>
          </a:p>
          <a:p>
            <a:pPr marL="0" indent="0">
              <a:buNone/>
            </a:pPr>
            <a:r>
              <a:rPr lang="ja-JP" altLang="en-US" dirty="0"/>
              <a:t>負</a:t>
            </a:r>
            <a:r>
              <a:rPr lang="ja-JP" altLang="en-US" dirty="0" smtClean="0"/>
              <a:t>担金賦課面積を</a:t>
            </a:r>
            <a:r>
              <a:rPr lang="en-US" altLang="ja-JP" dirty="0" smtClean="0"/>
              <a:t>〔</a:t>
            </a:r>
            <a:r>
              <a:rPr lang="ja-JP" altLang="en-US" dirty="0" smtClean="0"/>
              <a:t>土地全体</a:t>
            </a:r>
            <a:r>
              <a:rPr lang="en-US" altLang="ja-JP" dirty="0" smtClean="0"/>
              <a:t>〕</a:t>
            </a:r>
            <a:r>
              <a:rPr lang="ja-JP" altLang="en-US" dirty="0" smtClean="0"/>
              <a:t>から</a:t>
            </a:r>
            <a:r>
              <a:rPr lang="en-US" altLang="ja-JP" dirty="0" smtClean="0"/>
              <a:t>〔</a:t>
            </a:r>
            <a:r>
              <a:rPr lang="ja-JP" altLang="en-US" dirty="0" smtClean="0"/>
              <a:t>区域外申請面積</a:t>
            </a:r>
            <a:r>
              <a:rPr lang="en-US" altLang="ja-JP" dirty="0" smtClean="0"/>
              <a:t>〕</a:t>
            </a:r>
            <a:r>
              <a:rPr lang="ja-JP" altLang="en-US" dirty="0" smtClean="0"/>
              <a:t>へ変更</a:t>
            </a:r>
            <a:endParaRPr kumimoji="1" lang="ja-JP" altLang="en-US" dirty="0"/>
          </a:p>
        </p:txBody>
      </p:sp>
      <p:sp>
        <p:nvSpPr>
          <p:cNvPr id="5" name="正方形/長方形 4"/>
          <p:cNvSpPr/>
          <p:nvPr/>
        </p:nvSpPr>
        <p:spPr>
          <a:xfrm>
            <a:off x="838200" y="2524869"/>
            <a:ext cx="4316104" cy="3831481"/>
          </a:xfrm>
          <a:prstGeom prst="rect">
            <a:avLst/>
          </a:prstGeom>
          <a:solidFill>
            <a:srgbClr val="FFFF00"/>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b="1" dirty="0" smtClean="0">
                <a:solidFill>
                  <a:srgbClr val="FF0000"/>
                </a:solidFill>
              </a:rPr>
              <a:t>①土地</a:t>
            </a:r>
            <a:r>
              <a:rPr kumimoji="1" lang="ja-JP" altLang="en-US" sz="2400" b="1" dirty="0">
                <a:solidFill>
                  <a:srgbClr val="FF0000"/>
                </a:solidFill>
              </a:rPr>
              <a:t>　</a:t>
            </a:r>
            <a:r>
              <a:rPr kumimoji="1" lang="en-US" altLang="ja-JP" sz="2400" b="1" dirty="0" smtClean="0">
                <a:solidFill>
                  <a:srgbClr val="FF0000"/>
                </a:solidFill>
                <a:latin typeface="+mn-ea"/>
              </a:rPr>
              <a:t>2,000</a:t>
            </a:r>
            <a:r>
              <a:rPr kumimoji="1" lang="ja-JP" altLang="en-US" sz="2400" b="1" dirty="0" smtClean="0">
                <a:solidFill>
                  <a:srgbClr val="FF0000"/>
                </a:solidFill>
                <a:latin typeface="+mn-ea"/>
              </a:rPr>
              <a:t>㎡</a:t>
            </a:r>
            <a:endParaRPr kumimoji="1" lang="ja-JP" altLang="en-US" sz="2400" b="1" dirty="0">
              <a:solidFill>
                <a:srgbClr val="FF0000"/>
              </a:solidFill>
              <a:latin typeface="+mn-ea"/>
            </a:endParaRPr>
          </a:p>
        </p:txBody>
      </p:sp>
      <p:sp>
        <p:nvSpPr>
          <p:cNvPr id="6" name="正方形/長方形 5"/>
          <p:cNvSpPr/>
          <p:nvPr/>
        </p:nvSpPr>
        <p:spPr>
          <a:xfrm>
            <a:off x="1093252" y="4542700"/>
            <a:ext cx="2414223" cy="1661662"/>
          </a:xfrm>
          <a:prstGeom prst="rect">
            <a:avLst/>
          </a:prstGeom>
          <a:solidFill>
            <a:schemeClr val="tx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b="1" dirty="0" smtClean="0">
                <a:solidFill>
                  <a:schemeClr val="bg1"/>
                </a:solidFill>
              </a:rPr>
              <a:t>②区域外接続申請範囲　</a:t>
            </a:r>
            <a:r>
              <a:rPr kumimoji="1" lang="en-US" altLang="ja-JP" sz="2400" b="1" dirty="0" smtClean="0">
                <a:solidFill>
                  <a:schemeClr val="bg1"/>
                </a:solidFill>
              </a:rPr>
              <a:t>400</a:t>
            </a:r>
            <a:r>
              <a:rPr kumimoji="1" lang="ja-JP" altLang="en-US" sz="2400" b="1" dirty="0" smtClean="0">
                <a:solidFill>
                  <a:schemeClr val="bg1"/>
                </a:solidFill>
              </a:rPr>
              <a:t>㎡</a:t>
            </a:r>
            <a:endParaRPr kumimoji="1" lang="ja-JP" altLang="en-US" sz="2400" b="1" dirty="0">
              <a:solidFill>
                <a:schemeClr val="bg1"/>
              </a:solidFill>
            </a:endParaRPr>
          </a:p>
        </p:txBody>
      </p:sp>
      <p:grpSp>
        <p:nvGrpSpPr>
          <p:cNvPr id="7" name="グループ化 6"/>
          <p:cNvGrpSpPr/>
          <p:nvPr/>
        </p:nvGrpSpPr>
        <p:grpSpPr>
          <a:xfrm>
            <a:off x="1785980" y="5092643"/>
            <a:ext cx="1028766" cy="1035358"/>
            <a:chOff x="2159732" y="1772816"/>
            <a:chExt cx="2736304" cy="2664296"/>
          </a:xfrm>
        </p:grpSpPr>
        <p:sp>
          <p:nvSpPr>
            <p:cNvPr id="8" name="二等辺三角形 7"/>
            <p:cNvSpPr/>
            <p:nvPr/>
          </p:nvSpPr>
          <p:spPr>
            <a:xfrm>
              <a:off x="2159732" y="1772816"/>
              <a:ext cx="2736304" cy="136815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99792" y="3140968"/>
              <a:ext cx="1656184" cy="129614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1305786" y="3424946"/>
            <a:ext cx="3349770" cy="707886"/>
          </a:xfrm>
          <a:prstGeom prst="rect">
            <a:avLst/>
          </a:prstGeom>
          <a:noFill/>
        </p:spPr>
        <p:txBody>
          <a:bodyPr wrap="square" rtlCol="0">
            <a:spAutoFit/>
          </a:bodyPr>
          <a:lstStyle/>
          <a:p>
            <a:r>
              <a:rPr kumimoji="1" lang="ja-JP" altLang="en-US" sz="2000" b="1" i="1" u="sng" dirty="0" smtClean="0">
                <a:latin typeface="+mn-ea"/>
                <a:ea typeface="+mn-ea"/>
              </a:rPr>
              <a:t>将来にわたり建物</a:t>
            </a:r>
            <a:r>
              <a:rPr kumimoji="1" lang="ja-JP" altLang="en-US" sz="2000" b="1" i="1" u="sng" dirty="0">
                <a:latin typeface="+mn-ea"/>
                <a:ea typeface="+mn-ea"/>
              </a:rPr>
              <a:t>を建築することができない土地</a:t>
            </a:r>
          </a:p>
        </p:txBody>
      </p:sp>
      <p:sp>
        <p:nvSpPr>
          <p:cNvPr id="12" name="コンテンツ プレースホルダー 2"/>
          <p:cNvSpPr txBox="1">
            <a:spLocks/>
          </p:cNvSpPr>
          <p:nvPr/>
        </p:nvSpPr>
        <p:spPr>
          <a:xfrm>
            <a:off x="801806" y="1705970"/>
            <a:ext cx="3333466" cy="670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b="1" dirty="0" smtClean="0"/>
              <a:t>計算例</a:t>
            </a:r>
            <a:endParaRPr lang="en-US" altLang="ja-JP" dirty="0" smtClean="0"/>
          </a:p>
        </p:txBody>
      </p:sp>
      <p:sp>
        <p:nvSpPr>
          <p:cNvPr id="14" name="コンテンツ プレースホルダー 2"/>
          <p:cNvSpPr txBox="1">
            <a:spLocks/>
          </p:cNvSpPr>
          <p:nvPr/>
        </p:nvSpPr>
        <p:spPr>
          <a:xfrm>
            <a:off x="5277134" y="2524869"/>
            <a:ext cx="6076666" cy="3477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b="1" dirty="0" smtClean="0"/>
              <a:t>現行の計算</a:t>
            </a:r>
            <a:endParaRPr lang="en-US" altLang="ja-JP" b="1" dirty="0" smtClean="0"/>
          </a:p>
          <a:p>
            <a:pPr marL="0" indent="0" fontAlgn="auto">
              <a:spcAft>
                <a:spcPts val="0"/>
              </a:spcAft>
              <a:buFont typeface="Arial" panose="020B0604020202020204" pitchFamily="34" charset="0"/>
              <a:buNone/>
            </a:pPr>
            <a:r>
              <a:rPr lang="ja-JP" altLang="en-US" sz="2400" dirty="0" smtClean="0"/>
              <a:t>①土地（筆）地積</a:t>
            </a:r>
            <a:r>
              <a:rPr lang="en-US" altLang="ja-JP" sz="2400" dirty="0" smtClean="0"/>
              <a:t>×</a:t>
            </a:r>
            <a:r>
              <a:rPr lang="ja-JP" altLang="en-US" sz="2400" dirty="0" smtClean="0"/>
              <a:t>単価</a:t>
            </a:r>
            <a:endParaRPr lang="en-US" altLang="ja-JP" sz="2400" dirty="0" smtClean="0"/>
          </a:p>
          <a:p>
            <a:pPr marL="0" indent="0" fontAlgn="auto">
              <a:spcAft>
                <a:spcPts val="0"/>
              </a:spcAft>
              <a:buFont typeface="Arial" panose="020B0604020202020204" pitchFamily="34" charset="0"/>
              <a:buNone/>
            </a:pPr>
            <a:r>
              <a:rPr lang="ja-JP" altLang="en-US" sz="2400" dirty="0"/>
              <a:t>　</a:t>
            </a:r>
            <a:r>
              <a:rPr lang="ja-JP" altLang="en-US" sz="2400" dirty="0" smtClean="0"/>
              <a:t>＝</a:t>
            </a:r>
            <a:r>
              <a:rPr lang="en-US" altLang="ja-JP" sz="2400" dirty="0" smtClean="0"/>
              <a:t>2,000(</a:t>
            </a:r>
            <a:r>
              <a:rPr lang="ja-JP" altLang="en-US" sz="2400" dirty="0" smtClean="0"/>
              <a:t>㎡</a:t>
            </a:r>
            <a:r>
              <a:rPr lang="en-US" altLang="ja-JP" sz="2400" dirty="0" smtClean="0"/>
              <a:t>)×1,050(</a:t>
            </a:r>
            <a:r>
              <a:rPr lang="ja-JP" altLang="en-US" sz="2400" dirty="0" smtClean="0"/>
              <a:t>円</a:t>
            </a:r>
            <a:r>
              <a:rPr lang="en-US" altLang="ja-JP" sz="2400" dirty="0" smtClean="0"/>
              <a:t>/</a:t>
            </a:r>
            <a:r>
              <a:rPr lang="ja-JP" altLang="en-US" sz="2400" dirty="0"/>
              <a:t>㎡</a:t>
            </a:r>
            <a:r>
              <a:rPr lang="en-US" altLang="ja-JP" sz="2400" dirty="0" smtClean="0"/>
              <a:t>)</a:t>
            </a:r>
            <a:r>
              <a:rPr lang="ja-JP" altLang="en-US" sz="2400" dirty="0" smtClean="0"/>
              <a:t>＝</a:t>
            </a:r>
            <a:r>
              <a:rPr lang="en-US" altLang="ja-JP" sz="2400" dirty="0" smtClean="0"/>
              <a:t>210</a:t>
            </a:r>
            <a:r>
              <a:rPr lang="ja-JP" altLang="en-US" sz="2400" dirty="0" smtClean="0"/>
              <a:t>万円</a:t>
            </a:r>
            <a:endParaRPr lang="en-US" altLang="ja-JP" sz="2400" dirty="0" smtClean="0"/>
          </a:p>
          <a:p>
            <a:pPr marL="0" indent="0" fontAlgn="auto">
              <a:spcAft>
                <a:spcPts val="0"/>
              </a:spcAft>
              <a:buFont typeface="Arial" panose="020B0604020202020204" pitchFamily="34" charset="0"/>
              <a:buNone/>
            </a:pPr>
            <a:r>
              <a:rPr lang="ja-JP" altLang="en-US" sz="2400" dirty="0" smtClean="0"/>
              <a:t>　　　　　</a:t>
            </a:r>
            <a:endParaRPr lang="en-US" altLang="ja-JP" sz="2400" dirty="0" smtClean="0"/>
          </a:p>
          <a:p>
            <a:pPr marL="0" indent="0" fontAlgn="auto">
              <a:spcAft>
                <a:spcPts val="0"/>
              </a:spcAft>
              <a:buNone/>
            </a:pPr>
            <a:r>
              <a:rPr lang="ja-JP" altLang="en-US" b="1" dirty="0" smtClean="0"/>
              <a:t>対応案の計算</a:t>
            </a:r>
            <a:endParaRPr lang="en-US" altLang="ja-JP" b="1" dirty="0" smtClean="0"/>
          </a:p>
          <a:p>
            <a:pPr marL="0" indent="0" fontAlgn="auto">
              <a:spcAft>
                <a:spcPts val="0"/>
              </a:spcAft>
              <a:buNone/>
            </a:pPr>
            <a:r>
              <a:rPr lang="ja-JP" altLang="en-US" sz="2400" dirty="0" smtClean="0"/>
              <a:t>②区域外申請面積</a:t>
            </a:r>
            <a:r>
              <a:rPr lang="en-US" altLang="ja-JP" sz="2400" dirty="0" smtClean="0"/>
              <a:t>×</a:t>
            </a:r>
            <a:r>
              <a:rPr lang="ja-JP" altLang="en-US" sz="2400" dirty="0" smtClean="0"/>
              <a:t>単価</a:t>
            </a:r>
            <a:endParaRPr lang="en-US" altLang="ja-JP" sz="2400" dirty="0"/>
          </a:p>
          <a:p>
            <a:pPr marL="0" indent="0" fontAlgn="auto">
              <a:spcAft>
                <a:spcPts val="0"/>
              </a:spcAft>
              <a:buNone/>
            </a:pPr>
            <a:r>
              <a:rPr lang="ja-JP" altLang="en-US" sz="2400" dirty="0" smtClean="0"/>
              <a:t>　＝</a:t>
            </a:r>
            <a:r>
              <a:rPr lang="en-US" altLang="ja-JP" sz="2400" dirty="0" smtClean="0"/>
              <a:t>400(</a:t>
            </a:r>
            <a:r>
              <a:rPr lang="ja-JP" altLang="en-US" sz="2400" dirty="0"/>
              <a:t>㎡</a:t>
            </a:r>
            <a:r>
              <a:rPr lang="en-US" altLang="ja-JP" sz="2400" dirty="0" smtClean="0"/>
              <a:t>)×1,050</a:t>
            </a:r>
            <a:r>
              <a:rPr lang="en-US" altLang="ja-JP" sz="2400" dirty="0"/>
              <a:t>(</a:t>
            </a:r>
            <a:r>
              <a:rPr lang="ja-JP" altLang="en-US" sz="2400" dirty="0"/>
              <a:t>円</a:t>
            </a:r>
            <a:r>
              <a:rPr lang="en-US" altLang="ja-JP" sz="2400" dirty="0"/>
              <a:t>/</a:t>
            </a:r>
            <a:r>
              <a:rPr lang="ja-JP" altLang="en-US" sz="2400" dirty="0"/>
              <a:t>㎡</a:t>
            </a:r>
            <a:r>
              <a:rPr lang="en-US" altLang="ja-JP" sz="2400" dirty="0"/>
              <a:t>)</a:t>
            </a:r>
            <a:r>
              <a:rPr lang="ja-JP" altLang="en-US" sz="2400" dirty="0" smtClean="0"/>
              <a:t>＝</a:t>
            </a:r>
            <a:r>
              <a:rPr lang="en-US" altLang="ja-JP" sz="2400" dirty="0" smtClean="0"/>
              <a:t>42</a:t>
            </a:r>
            <a:r>
              <a:rPr lang="ja-JP" altLang="en-US" sz="2400" dirty="0" smtClean="0"/>
              <a:t>万円</a:t>
            </a:r>
            <a:endParaRPr lang="en-US" altLang="ja-JP" sz="2400" dirty="0"/>
          </a:p>
          <a:p>
            <a:pPr marL="0" indent="0" fontAlgn="auto">
              <a:spcAft>
                <a:spcPts val="0"/>
              </a:spcAft>
              <a:buFont typeface="Arial" panose="020B0604020202020204" pitchFamily="34" charset="0"/>
              <a:buNone/>
            </a:pPr>
            <a:endParaRPr lang="en-US" altLang="ja-JP" sz="2400" dirty="0"/>
          </a:p>
          <a:p>
            <a:pPr marL="0" indent="0" fontAlgn="auto">
              <a:spcAft>
                <a:spcPts val="0"/>
              </a:spcAft>
              <a:buFont typeface="Arial" panose="020B0604020202020204" pitchFamily="34" charset="0"/>
              <a:buNone/>
            </a:pPr>
            <a:endParaRPr lang="en-US" altLang="ja-JP" sz="2400" dirty="0" smtClean="0"/>
          </a:p>
        </p:txBody>
      </p:sp>
      <p:sp>
        <p:nvSpPr>
          <p:cNvPr id="2" name="スライド番号プレースホルダー 1"/>
          <p:cNvSpPr>
            <a:spLocks noGrp="1"/>
          </p:cNvSpPr>
          <p:nvPr>
            <p:ph type="sldNum" sz="quarter" idx="12"/>
          </p:nvPr>
        </p:nvSpPr>
        <p:spPr/>
        <p:txBody>
          <a:bodyPr/>
          <a:lstStyle/>
          <a:p>
            <a:pPr>
              <a:defRPr/>
            </a:pPr>
            <a:fld id="{85077BFA-BE15-4FC0-8B0E-86231AA0F2E2}" type="slidenum">
              <a:rPr lang="ja-JP" altLang="ja-JP" smtClean="0"/>
              <a:t>12</a:t>
            </a:fld>
            <a:endParaRPr lang="ja-JP" altLang="ja-JP" dirty="0"/>
          </a:p>
        </p:txBody>
      </p:sp>
    </p:spTree>
    <p:extLst>
      <p:ext uri="{BB962C8B-B14F-4D97-AF65-F5344CB8AC3E}">
        <p14:creationId xmlns:p14="http://schemas.microsoft.com/office/powerpoint/2010/main" val="345502883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ym typeface="+mn-ea"/>
              </a:rPr>
              <a:t>３　負担金の徴収年数の</a:t>
            </a:r>
            <a:r>
              <a:rPr lang="ja-JP" altLang="en-US" sz="3600" dirty="0" smtClean="0">
                <a:sym typeface="+mn-ea"/>
              </a:rPr>
              <a:t>見直し</a:t>
            </a:r>
            <a:endParaRPr kumimoji="1" lang="ja-JP" altLang="en-US" sz="3600" dirty="0"/>
          </a:p>
        </p:txBody>
      </p:sp>
      <p:graphicFrame>
        <p:nvGraphicFramePr>
          <p:cNvPr id="22" name="表 21"/>
          <p:cNvGraphicFramePr>
            <a:graphicFrameLocks noGrp="1"/>
          </p:cNvGraphicFramePr>
          <p:nvPr>
            <p:extLst>
              <p:ext uri="{D42A27DB-BD31-4B8C-83A1-F6EECF244321}">
                <p14:modId xmlns:p14="http://schemas.microsoft.com/office/powerpoint/2010/main" val="277058480"/>
              </p:ext>
            </p:extLst>
          </p:nvPr>
        </p:nvGraphicFramePr>
        <p:xfrm>
          <a:off x="838199" y="1739899"/>
          <a:ext cx="9990159" cy="3691910"/>
        </p:xfrm>
        <a:graphic>
          <a:graphicData uri="http://schemas.openxmlformats.org/drawingml/2006/table">
            <a:tbl>
              <a:tblPr firstRow="1" bandRow="1">
                <a:tableStyleId>{5C22544A-7EE6-4342-B048-85BDC9FD1C3A}</a:tableStyleId>
              </a:tblPr>
              <a:tblGrid>
                <a:gridCol w="3119652">
                  <a:extLst>
                    <a:ext uri="{9D8B030D-6E8A-4147-A177-3AD203B41FA5}">
                      <a16:colId xmlns:a16="http://schemas.microsoft.com/office/drawing/2014/main" val="20000"/>
                    </a:ext>
                  </a:extLst>
                </a:gridCol>
                <a:gridCol w="3540454">
                  <a:extLst>
                    <a:ext uri="{9D8B030D-6E8A-4147-A177-3AD203B41FA5}">
                      <a16:colId xmlns:a16="http://schemas.microsoft.com/office/drawing/2014/main" val="20001"/>
                    </a:ext>
                  </a:extLst>
                </a:gridCol>
                <a:gridCol w="3330053">
                  <a:extLst>
                    <a:ext uri="{9D8B030D-6E8A-4147-A177-3AD203B41FA5}">
                      <a16:colId xmlns:a16="http://schemas.microsoft.com/office/drawing/2014/main" val="20002"/>
                    </a:ext>
                  </a:extLst>
                </a:gridCol>
              </a:tblGrid>
              <a:tr h="738382">
                <a:tc>
                  <a:txBody>
                    <a:bodyPr/>
                    <a:lstStyle/>
                    <a:p>
                      <a:pPr algn="ctr"/>
                      <a:r>
                        <a:rPr kumimoji="1" lang="ja-JP" altLang="en-US" sz="2000" dirty="0" smtClean="0"/>
                        <a:t>比較検討項目</a:t>
                      </a:r>
                      <a:endParaRPr kumimoji="1" lang="ja-JP" alt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現状（５年分割）</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３年分割にした場合</a:t>
                      </a:r>
                    </a:p>
                  </a:txBody>
                  <a:tcPr anchor="ctr"/>
                </a:tc>
                <a:extLst>
                  <a:ext uri="{0D108BD9-81ED-4DB2-BD59-A6C34878D82A}">
                    <a16:rowId xmlns:a16="http://schemas.microsoft.com/office/drawing/2014/main" val="10000"/>
                  </a:ext>
                </a:extLst>
              </a:tr>
              <a:tr h="738382">
                <a:tc>
                  <a:txBody>
                    <a:bodyPr/>
                    <a:lstStyle/>
                    <a:p>
                      <a:pPr algn="ctr"/>
                      <a:r>
                        <a:rPr kumimoji="1" lang="ja-JP" altLang="en-US" sz="2000" dirty="0" smtClean="0"/>
                        <a:t>電算委託費</a:t>
                      </a:r>
                      <a:endParaRPr kumimoji="1" lang="ja-JP" altLang="en-US" sz="2000" dirty="0"/>
                    </a:p>
                  </a:txBody>
                  <a:tcPr anchor="ctr"/>
                </a:tc>
                <a:tc>
                  <a:txBody>
                    <a:bodyPr/>
                    <a:lstStyle/>
                    <a:p>
                      <a:pPr marL="0" algn="ctr" defTabSz="914400" rtl="0" eaLnBrk="1" latinLnBrk="0" hangingPunct="1"/>
                      <a:r>
                        <a:rPr kumimoji="1" lang="en-US" altLang="ja-JP" sz="2000" kern="1200" dirty="0" smtClean="0">
                          <a:solidFill>
                            <a:schemeClr val="dk1"/>
                          </a:solidFill>
                          <a:latin typeface="+mn-ea"/>
                          <a:ea typeface="+mn-ea"/>
                          <a:cs typeface="+mn-cs"/>
                        </a:rPr>
                        <a:t>2,704</a:t>
                      </a:r>
                      <a:r>
                        <a:rPr kumimoji="1" lang="ja-JP" altLang="en-US" sz="2000" kern="1200" dirty="0" smtClean="0">
                          <a:solidFill>
                            <a:schemeClr val="dk1"/>
                          </a:solidFill>
                          <a:latin typeface="+mn-ea"/>
                          <a:ea typeface="+mn-ea"/>
                          <a:cs typeface="+mn-cs"/>
                        </a:rPr>
                        <a:t>千円</a:t>
                      </a:r>
                      <a:endParaRPr kumimoji="1" lang="en-US" altLang="ja-JP" sz="2000" kern="1200" dirty="0" smtClean="0">
                        <a:solidFill>
                          <a:schemeClr val="dk1"/>
                        </a:solidFill>
                        <a:latin typeface="+mn-ea"/>
                        <a:ea typeface="+mn-ea"/>
                        <a:cs typeface="+mn-cs"/>
                      </a:endParaRPr>
                    </a:p>
                    <a:p>
                      <a:pPr marL="0" algn="ctr" defTabSz="914400" rtl="0" eaLnBrk="1" latinLnBrk="0" hangingPunct="1"/>
                      <a:r>
                        <a:rPr kumimoji="1" lang="en-US" altLang="ja-JP" sz="2000" kern="1200" dirty="0" smtClean="0">
                          <a:solidFill>
                            <a:schemeClr val="dk1"/>
                          </a:solidFill>
                          <a:latin typeface="+mn-lt"/>
                          <a:ea typeface="+mn-ea"/>
                          <a:cs typeface="+mn-cs"/>
                        </a:rPr>
                        <a:t>(</a:t>
                      </a:r>
                      <a:r>
                        <a:rPr kumimoji="1" lang="ja-JP" altLang="en-US" sz="2000" kern="1200" dirty="0" smtClean="0">
                          <a:solidFill>
                            <a:schemeClr val="dk1"/>
                          </a:solidFill>
                          <a:latin typeface="+mn-lt"/>
                          <a:ea typeface="+mn-ea"/>
                          <a:cs typeface="+mn-cs"/>
                        </a:rPr>
                        <a:t>本年度予算額</a:t>
                      </a:r>
                      <a:r>
                        <a:rPr kumimoji="1" lang="en-US" altLang="ja-JP" sz="2000" kern="1200" dirty="0" smtClean="0">
                          <a:solidFill>
                            <a:schemeClr val="dk1"/>
                          </a:solidFill>
                          <a:latin typeface="+mn-lt"/>
                          <a:ea typeface="+mn-ea"/>
                          <a:cs typeface="+mn-cs"/>
                        </a:rPr>
                        <a:t>)</a:t>
                      </a:r>
                      <a:endParaRPr kumimoji="1" lang="ja-JP" altLang="en-US" sz="2000" kern="1200" dirty="0">
                        <a:solidFill>
                          <a:schemeClr val="dk1"/>
                        </a:solidFill>
                        <a:latin typeface="+mn-lt"/>
                        <a:ea typeface="+mn-ea"/>
                        <a:cs typeface="+mn-cs"/>
                      </a:endParaRPr>
                    </a:p>
                  </a:txBody>
                  <a:tcPr anchor="ctr"/>
                </a:tc>
                <a:tc>
                  <a:txBody>
                    <a:bodyPr/>
                    <a:lstStyle/>
                    <a:p>
                      <a:pPr marL="0" algn="ctr" defTabSz="914400" rtl="0" eaLnBrk="1" latinLnBrk="0" hangingPunct="1"/>
                      <a:r>
                        <a:rPr kumimoji="1" lang="en-US" altLang="ja-JP" sz="2000" kern="1200" dirty="0" smtClean="0">
                          <a:solidFill>
                            <a:schemeClr val="dk1"/>
                          </a:solidFill>
                          <a:latin typeface="+mn-ea"/>
                          <a:ea typeface="+mn-ea"/>
                          <a:cs typeface="+mn-cs"/>
                        </a:rPr>
                        <a:t>2,615</a:t>
                      </a:r>
                      <a:r>
                        <a:rPr kumimoji="1" lang="ja-JP" altLang="en-US" sz="2000" kern="1200" dirty="0" smtClean="0">
                          <a:solidFill>
                            <a:schemeClr val="dk1"/>
                          </a:solidFill>
                          <a:latin typeface="+mn-ea"/>
                          <a:ea typeface="+mn-ea"/>
                          <a:cs typeface="+mn-cs"/>
                        </a:rPr>
                        <a:t>千円</a:t>
                      </a:r>
                      <a:endParaRPr kumimoji="1" lang="en-US" altLang="ja-JP" sz="2000" kern="1200" dirty="0" smtClean="0">
                        <a:solidFill>
                          <a:schemeClr val="dk1"/>
                        </a:solidFill>
                        <a:latin typeface="+mn-ea"/>
                        <a:ea typeface="+mn-ea"/>
                        <a:cs typeface="+mn-cs"/>
                      </a:endParaRPr>
                    </a:p>
                    <a:p>
                      <a:pPr marL="0" algn="ctr" defTabSz="914400" rtl="0" eaLnBrk="1" latinLnBrk="0" hangingPunct="1"/>
                      <a:r>
                        <a:rPr kumimoji="1" lang="en-US" altLang="ja-JP" sz="2000" kern="1200" dirty="0" smtClean="0">
                          <a:solidFill>
                            <a:schemeClr val="dk1"/>
                          </a:solidFill>
                          <a:latin typeface="+mn-lt"/>
                          <a:ea typeface="+mn-ea"/>
                          <a:cs typeface="+mn-cs"/>
                        </a:rPr>
                        <a:t>(</a:t>
                      </a:r>
                      <a:r>
                        <a:rPr kumimoji="1" lang="ja-JP" altLang="en-US" sz="2000" kern="1200" dirty="0" smtClean="0">
                          <a:solidFill>
                            <a:schemeClr val="dk1"/>
                          </a:solidFill>
                          <a:latin typeface="+mn-lt"/>
                          <a:ea typeface="+mn-ea"/>
                          <a:cs typeface="+mn-cs"/>
                        </a:rPr>
                        <a:t>推計値</a:t>
                      </a:r>
                      <a:r>
                        <a:rPr kumimoji="1" lang="en-US" altLang="ja-JP" sz="2000" kern="1200" dirty="0" smtClean="0">
                          <a:solidFill>
                            <a:schemeClr val="dk1"/>
                          </a:solidFill>
                          <a:latin typeface="+mn-lt"/>
                          <a:ea typeface="+mn-ea"/>
                          <a:cs typeface="+mn-cs"/>
                        </a:rPr>
                        <a:t>)</a:t>
                      </a:r>
                    </a:p>
                  </a:txBody>
                  <a:tcPr anchor="ctr"/>
                </a:tc>
                <a:extLst>
                  <a:ext uri="{0D108BD9-81ED-4DB2-BD59-A6C34878D82A}">
                    <a16:rowId xmlns:a16="http://schemas.microsoft.com/office/drawing/2014/main" val="10001"/>
                  </a:ext>
                </a:extLst>
              </a:tr>
              <a:tr h="738382">
                <a:tc>
                  <a:txBody>
                    <a:bodyPr/>
                    <a:lstStyle/>
                    <a:p>
                      <a:pPr algn="ctr"/>
                      <a:r>
                        <a:rPr kumimoji="1" lang="ja-JP" altLang="en-US" sz="2000" dirty="0" smtClean="0"/>
                        <a:t>職員の人的コスト</a:t>
                      </a:r>
                      <a:endParaRPr kumimoji="1" lang="ja-JP" altLang="en-US" sz="2000" dirty="0"/>
                    </a:p>
                  </a:txBody>
                  <a:tcPr anchor="ctr"/>
                </a:tc>
                <a:tc gridSpan="2">
                  <a:txBody>
                    <a:bodyPr/>
                    <a:lstStyle/>
                    <a:p>
                      <a:pPr marL="0" algn="ctr" defTabSz="914400" rtl="0" eaLnBrk="1" latinLnBrk="0" hangingPunct="1"/>
                      <a:r>
                        <a:rPr kumimoji="1" lang="ja-JP" altLang="en-US" sz="2000" kern="1200" dirty="0" smtClean="0">
                          <a:solidFill>
                            <a:schemeClr val="dk1"/>
                          </a:solidFill>
                          <a:latin typeface="+mn-lt"/>
                          <a:ea typeface="+mn-ea"/>
                          <a:cs typeface="+mn-cs"/>
                        </a:rPr>
                        <a:t>収納消し込み作業の多少の軽減あるが，事務としては残る</a:t>
                      </a:r>
                      <a:endParaRPr kumimoji="1" lang="ja-JP" altLang="en-US" sz="2000" kern="1200" dirty="0">
                        <a:solidFill>
                          <a:schemeClr val="dk1"/>
                        </a:solidFill>
                        <a:latin typeface="+mn-lt"/>
                        <a:ea typeface="+mn-ea"/>
                        <a:cs typeface="+mn-cs"/>
                      </a:endParaRPr>
                    </a:p>
                  </a:txBody>
                  <a:tcPr anchor="ctr"/>
                </a:tc>
                <a:tc hMerge="1">
                  <a:txBody>
                    <a:bodyPr/>
                    <a:lstStyle/>
                    <a:p>
                      <a:pPr marL="0" algn="ctr" defTabSz="914400" rtl="0" eaLnBrk="1" latinLnBrk="0" hangingPunct="1"/>
                      <a:endParaRPr kumimoji="1" lang="en-US" altLang="ja-JP" sz="2000" kern="1200" dirty="0" smtClean="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738382">
                <a:tc>
                  <a:txBody>
                    <a:bodyPr/>
                    <a:lstStyle/>
                    <a:p>
                      <a:pPr algn="ctr"/>
                      <a:r>
                        <a:rPr kumimoji="1" lang="ja-JP" altLang="en-US" sz="2000" dirty="0" smtClean="0"/>
                        <a:t>１年当たり納付額</a:t>
                      </a:r>
                      <a:endParaRPr kumimoji="1" lang="ja-JP" altLang="en-US" sz="2000" dirty="0"/>
                    </a:p>
                  </a:txBody>
                  <a:tcPr anchor="ctr"/>
                </a:tc>
                <a:tc>
                  <a:txBody>
                    <a:bodyPr/>
                    <a:lstStyle/>
                    <a:p>
                      <a:pPr algn="ctr"/>
                      <a:r>
                        <a:rPr kumimoji="1" lang="ja-JP" altLang="en-US" sz="2000" dirty="0" smtClean="0"/>
                        <a:t>平均約３万３千円</a:t>
                      </a:r>
                      <a:endParaRPr kumimoji="1" lang="en-US" altLang="ja-JP" sz="2000" dirty="0" smtClean="0"/>
                    </a:p>
                  </a:txBody>
                  <a:tcPr anchor="ctr"/>
                </a:tc>
                <a:tc>
                  <a:txBody>
                    <a:bodyPr/>
                    <a:lstStyle/>
                    <a:p>
                      <a:pPr algn="ctr"/>
                      <a:r>
                        <a:rPr kumimoji="1" lang="ja-JP" altLang="en-US" sz="2000" dirty="0" smtClean="0"/>
                        <a:t>平均約５万６千円</a:t>
                      </a:r>
                      <a:endParaRPr kumimoji="1" lang="ja-JP" altLang="en-US" sz="2000" dirty="0"/>
                    </a:p>
                  </a:txBody>
                  <a:tcPr anchor="ctr"/>
                </a:tc>
                <a:extLst>
                  <a:ext uri="{0D108BD9-81ED-4DB2-BD59-A6C34878D82A}">
                    <a16:rowId xmlns:a16="http://schemas.microsoft.com/office/drawing/2014/main" val="10003"/>
                  </a:ext>
                </a:extLst>
              </a:tr>
              <a:tr h="738382">
                <a:tc>
                  <a:txBody>
                    <a:bodyPr/>
                    <a:lstStyle/>
                    <a:p>
                      <a:pPr algn="ctr"/>
                      <a:r>
                        <a:rPr kumimoji="1" lang="ja-JP" altLang="en-US" sz="2000" dirty="0" smtClean="0"/>
                        <a:t>収納率</a:t>
                      </a:r>
                      <a:endParaRPr kumimoji="1" lang="ja-JP" altLang="en-US" sz="2000" dirty="0"/>
                    </a:p>
                  </a:txBody>
                  <a:tcPr anchor="ctr"/>
                </a:tc>
                <a:tc gridSpan="2">
                  <a:txBody>
                    <a:bodyPr/>
                    <a:lstStyle/>
                    <a:p>
                      <a:pPr algn="ctr"/>
                      <a:r>
                        <a:rPr kumimoji="1" lang="ja-JP" altLang="en-US" sz="2000" dirty="0" smtClean="0"/>
                        <a:t>次頁</a:t>
                      </a:r>
                      <a:endParaRPr kumimoji="1" lang="en-US" altLang="ja-JP" sz="2000" dirty="0" smtClean="0"/>
                    </a:p>
                  </a:txBody>
                  <a:tcPr anchor="ctr"/>
                </a:tc>
                <a:tc hMerge="1">
                  <a:txBody>
                    <a:bodyPr/>
                    <a:lstStyle/>
                    <a:p>
                      <a:pPr algn="ctr"/>
                      <a:endParaRPr kumimoji="1" lang="ja-JP" altLang="en-US" sz="1600" dirty="0"/>
                    </a:p>
                  </a:txBody>
                  <a:tcPr anchor="ctr"/>
                </a:tc>
                <a:extLst>
                  <a:ext uri="{0D108BD9-81ED-4DB2-BD59-A6C34878D82A}">
                    <a16:rowId xmlns:a16="http://schemas.microsoft.com/office/drawing/2014/main" val="10004"/>
                  </a:ext>
                </a:extLst>
              </a:tr>
            </a:tbl>
          </a:graphicData>
        </a:graphic>
      </p:graphicFrame>
      <p:sp>
        <p:nvSpPr>
          <p:cNvPr id="3" name="スライド番号プレースホルダー 2"/>
          <p:cNvSpPr>
            <a:spLocks noGrp="1"/>
          </p:cNvSpPr>
          <p:nvPr>
            <p:ph type="sldNum" sz="quarter" idx="12"/>
          </p:nvPr>
        </p:nvSpPr>
        <p:spPr/>
        <p:txBody>
          <a:bodyPr/>
          <a:lstStyle/>
          <a:p>
            <a:pPr>
              <a:defRPr/>
            </a:pPr>
            <a:fld id="{85077BFA-BE15-4FC0-8B0E-86231AA0F2E2}" type="slidenum">
              <a:rPr lang="ja-JP" altLang="ja-JP" smtClean="0"/>
              <a:t>13</a:t>
            </a:fld>
            <a:endParaRPr lang="ja-JP" altLang="ja-JP" dirty="0"/>
          </a:p>
        </p:txBody>
      </p:sp>
    </p:spTree>
    <p:extLst>
      <p:ext uri="{BB962C8B-B14F-4D97-AF65-F5344CB8AC3E}">
        <p14:creationId xmlns:p14="http://schemas.microsoft.com/office/powerpoint/2010/main" val="29840487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1938320941"/>
              </p:ext>
            </p:extLst>
          </p:nvPr>
        </p:nvGraphicFramePr>
        <p:xfrm>
          <a:off x="943968" y="1020171"/>
          <a:ext cx="7285631" cy="3872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表 5"/>
          <p:cNvGraphicFramePr>
            <a:graphicFrameLocks noGrp="1"/>
          </p:cNvGraphicFramePr>
          <p:nvPr>
            <p:extLst>
              <p:ext uri="{D42A27DB-BD31-4B8C-83A1-F6EECF244321}">
                <p14:modId xmlns:p14="http://schemas.microsoft.com/office/powerpoint/2010/main" val="3921387513"/>
              </p:ext>
            </p:extLst>
          </p:nvPr>
        </p:nvGraphicFramePr>
        <p:xfrm>
          <a:off x="8661397" y="1487608"/>
          <a:ext cx="2352344" cy="3405450"/>
        </p:xfrm>
        <a:graphic>
          <a:graphicData uri="http://schemas.openxmlformats.org/drawingml/2006/table">
            <a:tbl>
              <a:tblPr firstRow="1" bandRow="1">
                <a:tableStyleId>{5C22544A-7EE6-4342-B048-85BDC9FD1C3A}</a:tableStyleId>
              </a:tblPr>
              <a:tblGrid>
                <a:gridCol w="1176172">
                  <a:extLst>
                    <a:ext uri="{9D8B030D-6E8A-4147-A177-3AD203B41FA5}">
                      <a16:colId xmlns:a16="http://schemas.microsoft.com/office/drawing/2014/main" val="20000"/>
                    </a:ext>
                  </a:extLst>
                </a:gridCol>
                <a:gridCol w="1176172">
                  <a:extLst>
                    <a:ext uri="{9D8B030D-6E8A-4147-A177-3AD203B41FA5}">
                      <a16:colId xmlns:a16="http://schemas.microsoft.com/office/drawing/2014/main" val="20001"/>
                    </a:ext>
                  </a:extLst>
                </a:gridCol>
              </a:tblGrid>
              <a:tr h="567575">
                <a:tc>
                  <a:txBody>
                    <a:bodyPr/>
                    <a:lstStyle/>
                    <a:p>
                      <a:pPr algn="ctr"/>
                      <a:r>
                        <a:rPr kumimoji="1" lang="ja-JP" altLang="en-US" sz="1600" dirty="0" smtClean="0"/>
                        <a:t>賦課年度</a:t>
                      </a:r>
                      <a:endParaRPr kumimoji="1" lang="ja-JP" altLang="en-US" sz="1600" dirty="0"/>
                    </a:p>
                  </a:txBody>
                  <a:tcPr anchor="ctr"/>
                </a:tc>
                <a:tc>
                  <a:txBody>
                    <a:bodyPr/>
                    <a:lstStyle/>
                    <a:p>
                      <a:pPr algn="ctr"/>
                      <a:r>
                        <a:rPr kumimoji="1" lang="ja-JP" altLang="en-US" sz="1600" dirty="0" smtClean="0"/>
                        <a:t>年数</a:t>
                      </a:r>
                      <a:endParaRPr kumimoji="1" lang="ja-JP" altLang="en-US" sz="1600" dirty="0"/>
                    </a:p>
                  </a:txBody>
                  <a:tcPr anchor="ctr"/>
                </a:tc>
                <a:extLst>
                  <a:ext uri="{0D108BD9-81ED-4DB2-BD59-A6C34878D82A}">
                    <a16:rowId xmlns:a16="http://schemas.microsoft.com/office/drawing/2014/main" val="10000"/>
                  </a:ext>
                </a:extLst>
              </a:tr>
              <a:tr h="567575">
                <a:tc>
                  <a:txBody>
                    <a:bodyPr/>
                    <a:lstStyle/>
                    <a:p>
                      <a:pPr algn="ctr"/>
                      <a:r>
                        <a:rPr kumimoji="1" lang="ja-JP" altLang="en-US" dirty="0" smtClean="0"/>
                        <a:t>Ｈ３０</a:t>
                      </a:r>
                      <a:endParaRPr kumimoji="1" lang="en-US" altLang="ja-JP" dirty="0" smtClean="0"/>
                    </a:p>
                  </a:txBody>
                  <a:tcPr anchor="ctr"/>
                </a:tc>
                <a:tc>
                  <a:txBody>
                    <a:bodyPr/>
                    <a:lstStyle/>
                    <a:p>
                      <a:pPr algn="ctr"/>
                      <a:r>
                        <a:rPr kumimoji="1" lang="ja-JP" altLang="en-US" dirty="0" smtClean="0"/>
                        <a:t>１年目</a:t>
                      </a:r>
                      <a:endParaRPr kumimoji="1" lang="ja-JP" altLang="en-US" dirty="0"/>
                    </a:p>
                  </a:txBody>
                  <a:tcPr anchor="ctr"/>
                </a:tc>
                <a:extLst>
                  <a:ext uri="{0D108BD9-81ED-4DB2-BD59-A6C34878D82A}">
                    <a16:rowId xmlns:a16="http://schemas.microsoft.com/office/drawing/2014/main" val="10001"/>
                  </a:ext>
                </a:extLst>
              </a:tr>
              <a:tr h="567575">
                <a:tc>
                  <a:txBody>
                    <a:bodyPr/>
                    <a:lstStyle/>
                    <a:p>
                      <a:pPr algn="ctr"/>
                      <a:r>
                        <a:rPr kumimoji="1" lang="ja-JP" altLang="en-US" dirty="0" smtClean="0"/>
                        <a:t>Ｈ２９</a:t>
                      </a:r>
                      <a:endParaRPr kumimoji="1" lang="ja-JP" altLang="en-US" dirty="0"/>
                    </a:p>
                  </a:txBody>
                  <a:tcPr anchor="ctr"/>
                </a:tc>
                <a:tc>
                  <a:txBody>
                    <a:bodyPr/>
                    <a:lstStyle/>
                    <a:p>
                      <a:pPr algn="ctr"/>
                      <a:r>
                        <a:rPr kumimoji="1" lang="ja-JP" altLang="en-US" dirty="0" smtClean="0"/>
                        <a:t>２年目</a:t>
                      </a:r>
                      <a:endParaRPr kumimoji="1" lang="en-US" altLang="ja-JP" dirty="0" smtClean="0"/>
                    </a:p>
                  </a:txBody>
                  <a:tcPr anchor="ctr"/>
                </a:tc>
                <a:extLst>
                  <a:ext uri="{0D108BD9-81ED-4DB2-BD59-A6C34878D82A}">
                    <a16:rowId xmlns:a16="http://schemas.microsoft.com/office/drawing/2014/main" val="10002"/>
                  </a:ext>
                </a:extLst>
              </a:tr>
              <a:tr h="567575">
                <a:tc>
                  <a:txBody>
                    <a:bodyPr/>
                    <a:lstStyle/>
                    <a:p>
                      <a:pPr algn="ctr"/>
                      <a:r>
                        <a:rPr kumimoji="1" lang="ja-JP" altLang="en-US" dirty="0" smtClean="0"/>
                        <a:t>Ｈ２８</a:t>
                      </a:r>
                      <a:endParaRPr kumimoji="1" lang="en-US" altLang="ja-JP" dirty="0" smtClean="0"/>
                    </a:p>
                  </a:txBody>
                  <a:tcPr anchor="ctr"/>
                </a:tc>
                <a:tc>
                  <a:txBody>
                    <a:bodyPr/>
                    <a:lstStyle/>
                    <a:p>
                      <a:pPr algn="ctr"/>
                      <a:r>
                        <a:rPr kumimoji="1" lang="ja-JP" altLang="en-US" dirty="0" smtClean="0"/>
                        <a:t>３年目</a:t>
                      </a:r>
                      <a:endParaRPr kumimoji="1" lang="ja-JP" altLang="en-US" dirty="0"/>
                    </a:p>
                  </a:txBody>
                  <a:tcPr anchor="ctr"/>
                </a:tc>
                <a:extLst>
                  <a:ext uri="{0D108BD9-81ED-4DB2-BD59-A6C34878D82A}">
                    <a16:rowId xmlns:a16="http://schemas.microsoft.com/office/drawing/2014/main" val="10003"/>
                  </a:ext>
                </a:extLst>
              </a:tr>
              <a:tr h="567575">
                <a:tc>
                  <a:txBody>
                    <a:bodyPr/>
                    <a:lstStyle/>
                    <a:p>
                      <a:pPr algn="ctr"/>
                      <a:r>
                        <a:rPr kumimoji="1" lang="ja-JP" altLang="en-US" dirty="0" smtClean="0"/>
                        <a:t>Ｈ２７ </a:t>
                      </a:r>
                      <a:endParaRPr kumimoji="1" lang="ja-JP" altLang="en-US" dirty="0"/>
                    </a:p>
                  </a:txBody>
                  <a:tcPr anchor="ctr"/>
                </a:tc>
                <a:tc>
                  <a:txBody>
                    <a:bodyPr/>
                    <a:lstStyle/>
                    <a:p>
                      <a:pPr algn="ctr"/>
                      <a:r>
                        <a:rPr kumimoji="1" lang="ja-JP" altLang="en-US" dirty="0" smtClean="0"/>
                        <a:t>４年目</a:t>
                      </a:r>
                      <a:endParaRPr kumimoji="1" lang="ja-JP" altLang="en-US" dirty="0"/>
                    </a:p>
                  </a:txBody>
                  <a:tcPr anchor="ctr"/>
                </a:tc>
                <a:extLst>
                  <a:ext uri="{0D108BD9-81ED-4DB2-BD59-A6C34878D82A}">
                    <a16:rowId xmlns:a16="http://schemas.microsoft.com/office/drawing/2014/main" val="10004"/>
                  </a:ext>
                </a:extLst>
              </a:tr>
              <a:tr h="567575">
                <a:tc>
                  <a:txBody>
                    <a:bodyPr/>
                    <a:lstStyle/>
                    <a:p>
                      <a:pPr algn="ctr"/>
                      <a:r>
                        <a:rPr kumimoji="1" lang="ja-JP" altLang="en-US" dirty="0" smtClean="0"/>
                        <a:t>Ｈ２６ </a:t>
                      </a:r>
                      <a:endParaRPr kumimoji="1" lang="ja-JP" altLang="en-US" dirty="0"/>
                    </a:p>
                  </a:txBody>
                  <a:tcPr anchor="ctr"/>
                </a:tc>
                <a:tc>
                  <a:txBody>
                    <a:bodyPr/>
                    <a:lstStyle/>
                    <a:p>
                      <a:pPr algn="ctr"/>
                      <a:r>
                        <a:rPr kumimoji="1" lang="ja-JP" altLang="en-US" dirty="0" smtClean="0"/>
                        <a:t>５年目</a:t>
                      </a:r>
                      <a:endParaRPr kumimoji="1" lang="ja-JP" altLang="en-US" dirty="0"/>
                    </a:p>
                  </a:txBody>
                  <a:tcPr anchor="ctr"/>
                </a:tc>
                <a:extLst>
                  <a:ext uri="{0D108BD9-81ED-4DB2-BD59-A6C34878D82A}">
                    <a16:rowId xmlns:a16="http://schemas.microsoft.com/office/drawing/2014/main" val="10005"/>
                  </a:ext>
                </a:extLst>
              </a:tr>
            </a:tbl>
          </a:graphicData>
        </a:graphic>
      </p:graphicFrame>
      <p:sp>
        <p:nvSpPr>
          <p:cNvPr id="7" name="テキスト ボックス 6"/>
          <p:cNvSpPr txBox="1"/>
          <p:nvPr/>
        </p:nvSpPr>
        <p:spPr>
          <a:xfrm>
            <a:off x="8661397" y="816487"/>
            <a:ext cx="2352345" cy="569605"/>
          </a:xfrm>
          <a:prstGeom prst="rect">
            <a:avLst/>
          </a:prstGeom>
          <a:solidFill>
            <a:schemeClr val="accent1">
              <a:lumMod val="75000"/>
            </a:schemeClr>
          </a:solidFill>
        </p:spPr>
        <p:txBody>
          <a:bodyPr wrap="square" rtlCol="0" anchor="ctr" anchorCtr="0">
            <a:noAutofit/>
          </a:bodyPr>
          <a:lstStyle/>
          <a:p>
            <a:r>
              <a:rPr kumimoji="1" lang="ja-JP" altLang="en-US" dirty="0" smtClean="0">
                <a:latin typeface="+mn-ea"/>
                <a:ea typeface="+mn-ea"/>
              </a:rPr>
              <a:t>年数の考え方（例）</a:t>
            </a:r>
            <a:endParaRPr kumimoji="1" lang="ja-JP" altLang="en-US" dirty="0">
              <a:latin typeface="+mn-ea"/>
              <a:ea typeface="+mn-ea"/>
            </a:endParaRPr>
          </a:p>
        </p:txBody>
      </p:sp>
      <p:sp>
        <p:nvSpPr>
          <p:cNvPr id="8" name="テキスト ボックス 7"/>
          <p:cNvSpPr txBox="1"/>
          <p:nvPr/>
        </p:nvSpPr>
        <p:spPr>
          <a:xfrm>
            <a:off x="2376841" y="3183100"/>
            <a:ext cx="4473909" cy="707886"/>
          </a:xfrm>
          <a:prstGeom prst="rect">
            <a:avLst/>
          </a:prstGeom>
          <a:solidFill>
            <a:schemeClr val="accent1">
              <a:lumMod val="60000"/>
              <a:lumOff val="40000"/>
            </a:schemeClr>
          </a:solidFill>
        </p:spPr>
        <p:txBody>
          <a:bodyPr wrap="square" rtlCol="0">
            <a:spAutoFit/>
          </a:bodyPr>
          <a:lstStyle/>
          <a:p>
            <a:r>
              <a:rPr kumimoji="1" lang="ja-JP" altLang="en-US" sz="2000" dirty="0" smtClean="0">
                <a:latin typeface="+mn-ea"/>
                <a:ea typeface="+mn-ea"/>
              </a:rPr>
              <a:t>年数が経過するのに比例して，収納率が大きく下がる傾向ではない</a:t>
            </a:r>
            <a:endParaRPr kumimoji="1" lang="ja-JP" altLang="en-US" sz="2000" dirty="0">
              <a:latin typeface="+mn-ea"/>
              <a:ea typeface="+mn-ea"/>
            </a:endParaRPr>
          </a:p>
        </p:txBody>
      </p:sp>
      <p:sp>
        <p:nvSpPr>
          <p:cNvPr id="9" name="コンテンツ プレースホルダー 2"/>
          <p:cNvSpPr txBox="1">
            <a:spLocks/>
          </p:cNvSpPr>
          <p:nvPr/>
        </p:nvSpPr>
        <p:spPr>
          <a:xfrm>
            <a:off x="943967" y="5067112"/>
            <a:ext cx="10656630" cy="1517883"/>
          </a:xfrm>
          <a:prstGeom prst="rect">
            <a:avLst/>
          </a:prstGeom>
        </p:spPr>
        <p:txBody>
          <a:bodyPr vert="horz" lIns="10800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2400" dirty="0" smtClean="0"/>
              <a:t>５年分割を３年分割にしても，収納率は上がるとは言えず，むしろ１年当たりの額が６７％増えることで，収納率が低下するデメリットも予想される。</a:t>
            </a:r>
            <a:endParaRPr lang="en-US" altLang="ja-JP" sz="2400" dirty="0" smtClean="0"/>
          </a:p>
          <a:p>
            <a:pPr marL="0" indent="0" fontAlgn="auto">
              <a:spcAft>
                <a:spcPts val="0"/>
              </a:spcAft>
              <a:buFont typeface="Arial" panose="020B0604020202020204" pitchFamily="34" charset="0"/>
              <a:buNone/>
            </a:pPr>
            <a:r>
              <a:rPr lang="ja-JP" altLang="en-US" b="1" dirty="0" smtClean="0"/>
              <a:t>メリット＜デメリット ⇒ 徴収年数は５年を継続</a:t>
            </a:r>
            <a:endParaRPr lang="en-US" altLang="ja-JP" b="1" dirty="0" smtClean="0"/>
          </a:p>
        </p:txBody>
      </p:sp>
      <p:sp>
        <p:nvSpPr>
          <p:cNvPr id="10" name="コンテンツ プレースホルダー 2"/>
          <p:cNvSpPr txBox="1">
            <a:spLocks/>
          </p:cNvSpPr>
          <p:nvPr/>
        </p:nvSpPr>
        <p:spPr>
          <a:xfrm>
            <a:off x="818866" y="481324"/>
            <a:ext cx="3904112" cy="670327"/>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ja-JP" altLang="en-US" dirty="0" smtClean="0"/>
              <a:t>収納率の年次推移</a:t>
            </a:r>
            <a:endParaRPr lang="en-US" altLang="ja-JP" dirty="0" smtClean="0"/>
          </a:p>
        </p:txBody>
      </p:sp>
      <p:sp>
        <p:nvSpPr>
          <p:cNvPr id="2" name="スライド番号プレースホルダー 1"/>
          <p:cNvSpPr>
            <a:spLocks noGrp="1"/>
          </p:cNvSpPr>
          <p:nvPr>
            <p:ph type="sldNum" sz="quarter" idx="12"/>
          </p:nvPr>
        </p:nvSpPr>
        <p:spPr/>
        <p:txBody>
          <a:bodyPr/>
          <a:lstStyle/>
          <a:p>
            <a:pPr>
              <a:defRPr/>
            </a:pPr>
            <a:fld id="{85077BFA-BE15-4FC0-8B0E-86231AA0F2E2}" type="slidenum">
              <a:rPr lang="ja-JP" altLang="ja-JP" smtClean="0"/>
              <a:t>14</a:t>
            </a:fld>
            <a:endParaRPr lang="ja-JP" altLang="ja-JP" dirty="0"/>
          </a:p>
        </p:txBody>
      </p:sp>
    </p:spTree>
    <p:extLst>
      <p:ext uri="{BB962C8B-B14F-4D97-AF65-F5344CB8AC3E}">
        <p14:creationId xmlns:p14="http://schemas.microsoft.com/office/powerpoint/2010/main" val="8768441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ym typeface="+mn-ea"/>
              </a:rPr>
              <a:t>４　一括納付報奨金制度の</a:t>
            </a:r>
            <a:r>
              <a:rPr lang="ja-JP" altLang="en-US" sz="3600" dirty="0" smtClean="0">
                <a:sym typeface="+mn-ea"/>
              </a:rPr>
              <a:t>見直し</a:t>
            </a:r>
            <a:endParaRPr kumimoji="1" lang="ja-JP" altLang="en-US" sz="3600" dirty="0"/>
          </a:p>
        </p:txBody>
      </p:sp>
      <p:sp>
        <p:nvSpPr>
          <p:cNvPr id="6" name="Rectangle 3"/>
          <p:cNvSpPr>
            <a:spLocks noGrp="1" noChangeArrowheads="1"/>
          </p:cNvSpPr>
          <p:nvPr>
            <p:ph idx="1"/>
          </p:nvPr>
        </p:nvSpPr>
        <p:spPr>
          <a:xfrm>
            <a:off x="949959" y="2146300"/>
            <a:ext cx="10213909" cy="4210050"/>
          </a:xfrm>
        </p:spPr>
        <p:txBody>
          <a:bodyPr rtlCol="0">
            <a:noAutofit/>
          </a:bodyPr>
          <a:lstStyle/>
          <a:p>
            <a:pPr>
              <a:buNone/>
              <a:defRPr/>
            </a:pPr>
            <a:r>
              <a:rPr lang="ja-JP" altLang="en-US" dirty="0" smtClean="0">
                <a:cs typeface="+mn-cs"/>
              </a:rPr>
              <a:t>・１年目の第一期納期迄の一括納付で，納付額の約１割を割引</a:t>
            </a:r>
            <a:endParaRPr lang="en-US" altLang="ja-JP" dirty="0" smtClean="0">
              <a:cs typeface="+mn-cs"/>
            </a:endParaRPr>
          </a:p>
          <a:p>
            <a:pPr>
              <a:buNone/>
              <a:defRPr/>
            </a:pPr>
            <a:r>
              <a:rPr lang="ja-JP" altLang="en-US" dirty="0" smtClean="0">
                <a:cs typeface="+mn-cs"/>
              </a:rPr>
              <a:t>・一括納付率は約７割</a:t>
            </a:r>
            <a:endParaRPr lang="en-US" altLang="ja-JP" dirty="0" smtClean="0">
              <a:cs typeface="+mn-cs"/>
            </a:endParaRPr>
          </a:p>
          <a:p>
            <a:pPr>
              <a:buNone/>
              <a:defRPr/>
            </a:pPr>
            <a:r>
              <a:rPr lang="ja-JP" altLang="en-US" dirty="0" smtClean="0">
                <a:cs typeface="+mn-cs"/>
              </a:rPr>
              <a:t>・報奨金支出額は例年２００～４００万円</a:t>
            </a:r>
            <a:endParaRPr lang="en-US" altLang="ja-JP" dirty="0" smtClean="0">
              <a:cs typeface="+mn-cs"/>
            </a:endParaRPr>
          </a:p>
          <a:p>
            <a:pPr>
              <a:buNone/>
              <a:defRPr/>
            </a:pPr>
            <a:r>
              <a:rPr lang="ja-JP" altLang="en-US" dirty="0" smtClean="0">
                <a:cs typeface="+mn-cs"/>
              </a:rPr>
              <a:t>・費用対効果が不明瞭</a:t>
            </a:r>
            <a:endParaRPr lang="en-US" altLang="ja-JP" dirty="0" smtClean="0">
              <a:cs typeface="+mn-cs"/>
            </a:endParaRPr>
          </a:p>
          <a:p>
            <a:pPr>
              <a:buNone/>
              <a:defRPr/>
            </a:pPr>
            <a:r>
              <a:rPr lang="ja-JP" altLang="en-US" dirty="0" smtClean="0">
                <a:cs typeface="+mn-cs"/>
              </a:rPr>
              <a:t>　</a:t>
            </a:r>
            <a:r>
              <a:rPr lang="ja-JP" altLang="en-US" b="1" dirty="0" smtClean="0">
                <a:cs typeface="+mn-cs"/>
              </a:rPr>
              <a:t>⇒廃止の方向で検討</a:t>
            </a:r>
            <a:endParaRPr lang="en-US" altLang="ja-JP" b="1" dirty="0" smtClean="0">
              <a:cs typeface="+mn-cs"/>
            </a:endParaRPr>
          </a:p>
          <a:p>
            <a:pPr>
              <a:buNone/>
              <a:defRPr/>
            </a:pPr>
            <a:endParaRPr lang="en-US" altLang="ja-JP" sz="1000" b="1" dirty="0" smtClean="0">
              <a:cs typeface="+mn-cs"/>
            </a:endParaRPr>
          </a:p>
          <a:p>
            <a:pPr>
              <a:buNone/>
              <a:defRPr/>
            </a:pPr>
            <a:r>
              <a:rPr lang="en-US" altLang="ja-JP" dirty="0" smtClean="0">
                <a:cs typeface="+mn-cs"/>
              </a:rPr>
              <a:t>※</a:t>
            </a:r>
            <a:r>
              <a:rPr lang="ja-JP" altLang="en-US" dirty="0" smtClean="0">
                <a:cs typeface="+mn-cs"/>
              </a:rPr>
              <a:t>システム改修費用は発生しない見込み</a:t>
            </a:r>
            <a:endParaRPr lang="en-US" altLang="ja-JP" dirty="0" smtClean="0">
              <a:cs typeface="+mn-cs"/>
            </a:endParaRPr>
          </a:p>
          <a:p>
            <a:pPr>
              <a:buNone/>
              <a:defRPr/>
            </a:pPr>
            <a:r>
              <a:rPr lang="en-US" altLang="ja-JP" dirty="0" smtClean="0">
                <a:cs typeface="+mn-cs"/>
              </a:rPr>
              <a:t>※</a:t>
            </a:r>
            <a:r>
              <a:rPr lang="ja-JP" altLang="en-US" dirty="0" smtClean="0">
                <a:cs typeface="+mn-cs"/>
              </a:rPr>
              <a:t>適切な周知期間の後に施行</a:t>
            </a:r>
            <a:endParaRPr lang="en-US" altLang="ja-JP" dirty="0" smtClean="0">
              <a:cs typeface="+mn-cs"/>
            </a:endParaRPr>
          </a:p>
          <a:p>
            <a:pPr>
              <a:buNone/>
              <a:defRPr/>
            </a:pPr>
            <a:r>
              <a:rPr lang="ja-JP" altLang="en-US" dirty="0">
                <a:cs typeface="+mn-cs"/>
              </a:rPr>
              <a:t>　</a:t>
            </a:r>
            <a:endParaRPr lang="ja-JP" altLang="en-US" sz="2800" dirty="0">
              <a:cs typeface="+mn-cs"/>
            </a:endParaRPr>
          </a:p>
        </p:txBody>
      </p:sp>
      <p:sp>
        <p:nvSpPr>
          <p:cNvPr id="3" name="スライド番号プレースホルダー 2"/>
          <p:cNvSpPr>
            <a:spLocks noGrp="1"/>
          </p:cNvSpPr>
          <p:nvPr>
            <p:ph type="sldNum" sz="quarter" idx="12"/>
          </p:nvPr>
        </p:nvSpPr>
        <p:spPr/>
        <p:txBody>
          <a:bodyPr/>
          <a:lstStyle/>
          <a:p>
            <a:pPr>
              <a:defRPr/>
            </a:pPr>
            <a:fld id="{85077BFA-BE15-4FC0-8B0E-86231AA0F2E2}" type="slidenum">
              <a:rPr lang="ja-JP" altLang="ja-JP" smtClean="0"/>
              <a:t>15</a:t>
            </a:fld>
            <a:endParaRPr lang="ja-JP" altLang="ja-JP" dirty="0"/>
          </a:p>
        </p:txBody>
      </p:sp>
    </p:spTree>
    <p:extLst>
      <p:ext uri="{BB962C8B-B14F-4D97-AF65-F5344CB8AC3E}">
        <p14:creationId xmlns:p14="http://schemas.microsoft.com/office/powerpoint/2010/main" val="19320291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lgn="ctr" eaLnBrk="1" hangingPunct="1"/>
            <a:r>
              <a:rPr lang="ja-JP" altLang="en-US" sz="3600" dirty="0" smtClean="0"/>
              <a:t>これから説明すること</a:t>
            </a:r>
          </a:p>
        </p:txBody>
      </p:sp>
      <p:sp>
        <p:nvSpPr>
          <p:cNvPr id="10244" name="Rectangle 3"/>
          <p:cNvSpPr>
            <a:spLocks noGrp="1" noChangeArrowheads="1"/>
          </p:cNvSpPr>
          <p:nvPr>
            <p:ph idx="1"/>
          </p:nvPr>
        </p:nvSpPr>
        <p:spPr>
          <a:xfrm>
            <a:off x="949960" y="2146300"/>
            <a:ext cx="9094792" cy="2438400"/>
          </a:xfrm>
        </p:spPr>
        <p:txBody>
          <a:bodyPr rtlCol="0">
            <a:noAutofit/>
          </a:bodyPr>
          <a:lstStyle/>
          <a:p>
            <a:pPr>
              <a:buNone/>
              <a:defRPr/>
            </a:pPr>
            <a:r>
              <a:rPr lang="ja-JP" altLang="en-US" dirty="0" smtClean="0">
                <a:cs typeface="+mn-cs"/>
              </a:rPr>
              <a:t>１</a:t>
            </a:r>
            <a:r>
              <a:rPr lang="ja-JP" altLang="en-US" dirty="0">
                <a:cs typeface="+mn-cs"/>
              </a:rPr>
              <a:t>　公共下水道受益者</a:t>
            </a:r>
            <a:r>
              <a:rPr lang="ja-JP" altLang="en-US" dirty="0" smtClean="0">
                <a:cs typeface="+mn-cs"/>
              </a:rPr>
              <a:t>負担制度</a:t>
            </a:r>
            <a:endParaRPr lang="en-US" altLang="ja-JP" dirty="0" smtClean="0">
              <a:cs typeface="+mn-cs"/>
            </a:endParaRPr>
          </a:p>
          <a:p>
            <a:pPr>
              <a:buNone/>
              <a:defRPr/>
            </a:pPr>
            <a:endParaRPr lang="en-US" altLang="ja-JP" sz="1050" dirty="0" smtClean="0">
              <a:cs typeface="+mn-cs"/>
            </a:endParaRPr>
          </a:p>
          <a:p>
            <a:pPr>
              <a:buNone/>
              <a:defRPr/>
            </a:pPr>
            <a:r>
              <a:rPr lang="ja-JP" altLang="en-US" sz="2800" dirty="0" smtClean="0">
                <a:cs typeface="+mn-cs"/>
              </a:rPr>
              <a:t>２</a:t>
            </a:r>
            <a:r>
              <a:rPr lang="ja-JP" altLang="en-US" sz="2800" dirty="0">
                <a:cs typeface="+mn-cs"/>
              </a:rPr>
              <a:t>　</a:t>
            </a:r>
            <a:r>
              <a:rPr lang="ja-JP" altLang="en-US" dirty="0" smtClean="0">
                <a:cs typeface="+mn-cs"/>
              </a:rPr>
              <a:t>区域外から計画区域に編入した土地</a:t>
            </a:r>
            <a:r>
              <a:rPr lang="ja-JP" altLang="en-US" dirty="0" smtClean="0">
                <a:cs typeface="+mn-cs"/>
                <a:sym typeface="+mn-ea"/>
              </a:rPr>
              <a:t>の取扱</a:t>
            </a:r>
            <a:endParaRPr lang="ja-JP" altLang="en-US" sz="2800" dirty="0" smtClean="0">
              <a:cs typeface="+mn-cs"/>
            </a:endParaRPr>
          </a:p>
          <a:p>
            <a:pPr>
              <a:buNone/>
              <a:defRPr/>
            </a:pPr>
            <a:endParaRPr lang="en-US" altLang="ja-JP" sz="1000" dirty="0" smtClean="0">
              <a:sym typeface="+mn-ea"/>
            </a:endParaRPr>
          </a:p>
          <a:p>
            <a:pPr>
              <a:buNone/>
              <a:defRPr/>
            </a:pPr>
            <a:r>
              <a:rPr lang="ja-JP" altLang="en-US" dirty="0" smtClean="0">
                <a:sym typeface="+mn-ea"/>
              </a:rPr>
              <a:t>３</a:t>
            </a:r>
            <a:r>
              <a:rPr lang="ja-JP" altLang="en-US" dirty="0">
                <a:sym typeface="+mn-ea"/>
              </a:rPr>
              <a:t>　負担金の徴収年数の見直し</a:t>
            </a:r>
            <a:endParaRPr lang="ja-JP" altLang="en-US" dirty="0"/>
          </a:p>
          <a:p>
            <a:pPr>
              <a:buNone/>
              <a:defRPr/>
            </a:pPr>
            <a:endParaRPr lang="en-US" altLang="ja-JP" sz="1000" dirty="0" smtClean="0">
              <a:sym typeface="+mn-ea"/>
            </a:endParaRPr>
          </a:p>
          <a:p>
            <a:pPr>
              <a:buNone/>
              <a:defRPr/>
            </a:pPr>
            <a:r>
              <a:rPr lang="ja-JP" altLang="en-US" dirty="0" smtClean="0">
                <a:sym typeface="+mn-ea"/>
              </a:rPr>
              <a:t>４</a:t>
            </a:r>
            <a:r>
              <a:rPr lang="ja-JP" altLang="en-US" dirty="0">
                <a:sym typeface="+mn-ea"/>
              </a:rPr>
              <a:t>　一括納付報奨金制度の見直し</a:t>
            </a:r>
            <a:r>
              <a:rPr lang="ja-JP" altLang="en-US" sz="2800" dirty="0" smtClean="0">
                <a:cs typeface="+mn-cs"/>
              </a:rPr>
              <a:t>　</a:t>
            </a:r>
            <a:endParaRPr lang="ja-JP" altLang="en-US" sz="2800" dirty="0">
              <a:cs typeface="+mn-cs"/>
            </a:endParaRPr>
          </a:p>
          <a:p>
            <a:pPr eaLnBrk="1" fontAlgn="auto" hangingPunct="1">
              <a:spcAft>
                <a:spcPts val="0"/>
              </a:spcAft>
              <a:buNone/>
              <a:defRPr/>
            </a:pPr>
            <a:endParaRPr lang="ja-JP" altLang="en-US" sz="2800" dirty="0">
              <a:cs typeface="+mn-cs"/>
            </a:endParaRPr>
          </a:p>
        </p:txBody>
      </p:sp>
      <p:sp>
        <p:nvSpPr>
          <p:cNvPr id="2" name="スライド番号プレースホルダー 1"/>
          <p:cNvSpPr>
            <a:spLocks noGrp="1"/>
          </p:cNvSpPr>
          <p:nvPr>
            <p:ph type="sldNum" sz="quarter" idx="12"/>
          </p:nvPr>
        </p:nvSpPr>
        <p:spPr/>
        <p:txBody>
          <a:bodyPr/>
          <a:lstStyle/>
          <a:p>
            <a:pPr>
              <a:defRPr/>
            </a:pPr>
            <a:fld id="{85077BFA-BE15-4FC0-8B0E-86231AA0F2E2}" type="slidenum">
              <a:rPr lang="ja-JP" altLang="ja-JP" smtClean="0"/>
              <a:t>1</a:t>
            </a:fld>
            <a:endParaRPr lang="ja-JP" altLang="ja-JP"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163220"/>
            <a:ext cx="10515600" cy="2913750"/>
          </a:xfrm>
        </p:spPr>
        <p:txBody>
          <a:bodyPr>
            <a:noAutofit/>
          </a:bodyPr>
          <a:lstStyle/>
          <a:p>
            <a:pPr marL="0" indent="0">
              <a:buNone/>
            </a:pPr>
            <a:endParaRPr lang="en-US" altLang="ja-JP" dirty="0" smtClean="0"/>
          </a:p>
          <a:p>
            <a:pPr marL="0" indent="0">
              <a:buNone/>
            </a:pPr>
            <a:r>
              <a:rPr lang="ja-JP" altLang="en-US" dirty="0" smtClean="0"/>
              <a:t>公共下水が整備された土地は， </a:t>
            </a:r>
            <a:endParaRPr lang="en-US" altLang="ja-JP" dirty="0" smtClean="0"/>
          </a:p>
          <a:p>
            <a:pPr marL="0" indent="0">
              <a:buNone/>
            </a:pPr>
            <a:endParaRPr lang="ja-JP" altLang="en-US" sz="1000" dirty="0"/>
          </a:p>
          <a:p>
            <a:pPr marL="0" indent="0">
              <a:buNone/>
            </a:pPr>
            <a:r>
              <a:rPr lang="en-US" altLang="ja-JP" dirty="0"/>
              <a:t>1</a:t>
            </a:r>
            <a:r>
              <a:rPr lang="en-US" altLang="ja-JP" dirty="0" smtClean="0"/>
              <a:t>.</a:t>
            </a:r>
            <a:r>
              <a:rPr lang="ja-JP" altLang="en-US" dirty="0" smtClean="0"/>
              <a:t>生活環境</a:t>
            </a:r>
            <a:r>
              <a:rPr lang="ja-JP" altLang="en-US" dirty="0"/>
              <a:t>が</a:t>
            </a:r>
            <a:r>
              <a:rPr lang="ja-JP" altLang="en-US" dirty="0" smtClean="0"/>
              <a:t>改善，利便性や快適性</a:t>
            </a:r>
            <a:r>
              <a:rPr lang="ja-JP" altLang="en-US" dirty="0"/>
              <a:t>が著しく</a:t>
            </a:r>
            <a:r>
              <a:rPr lang="ja-JP" altLang="en-US" dirty="0" smtClean="0"/>
              <a:t>向上 </a:t>
            </a:r>
            <a:endParaRPr lang="ja-JP" altLang="en-US" dirty="0"/>
          </a:p>
          <a:p>
            <a:pPr marL="0" indent="0">
              <a:buNone/>
            </a:pPr>
            <a:endParaRPr lang="en-US" altLang="ja-JP" sz="1000" dirty="0" smtClean="0"/>
          </a:p>
          <a:p>
            <a:pPr marL="0" indent="0">
              <a:buNone/>
            </a:pPr>
            <a:r>
              <a:rPr lang="en-US" altLang="ja-JP" dirty="0" smtClean="0"/>
              <a:t>2.</a:t>
            </a:r>
            <a:r>
              <a:rPr lang="ja-JP" altLang="en-US" dirty="0" smtClean="0"/>
              <a:t>土地の</a:t>
            </a:r>
            <a:r>
              <a:rPr lang="ja-JP" altLang="en-US" dirty="0"/>
              <a:t>資産</a:t>
            </a:r>
            <a:r>
              <a:rPr lang="ja-JP" altLang="en-US" dirty="0" smtClean="0"/>
              <a:t>価値（利益）が増加 </a:t>
            </a:r>
            <a:endParaRPr lang="ja-JP" altLang="en-US" dirty="0"/>
          </a:p>
          <a:p>
            <a:pPr marL="0" indent="0">
              <a:buNone/>
            </a:pPr>
            <a:endParaRPr lang="en-US" altLang="ja-JP" sz="1000" dirty="0" smtClean="0"/>
          </a:p>
          <a:p>
            <a:pPr marL="0" indent="0">
              <a:buNone/>
            </a:pPr>
            <a:r>
              <a:rPr lang="en-US" altLang="ja-JP" dirty="0" smtClean="0"/>
              <a:t>3.</a:t>
            </a:r>
            <a:r>
              <a:rPr lang="ja-JP" altLang="en-US" dirty="0" smtClean="0"/>
              <a:t>利益（サービス）を</a:t>
            </a:r>
            <a:r>
              <a:rPr lang="ja-JP" altLang="en-US" dirty="0"/>
              <a:t>受ける者の範囲が</a:t>
            </a:r>
            <a:r>
              <a:rPr lang="ja-JP" altLang="en-US" dirty="0" smtClean="0"/>
              <a:t>明確 なので</a:t>
            </a:r>
            <a:r>
              <a:rPr lang="en-US" altLang="ja-JP" dirty="0" smtClean="0"/>
              <a:t>…</a:t>
            </a:r>
            <a:endParaRPr lang="ja-JP" altLang="en-US" dirty="0"/>
          </a:p>
          <a:p>
            <a:pPr marL="0" indent="0">
              <a:buNone/>
            </a:pPr>
            <a:r>
              <a:rPr lang="ja-JP" altLang="en-US" dirty="0" smtClean="0"/>
              <a:t>　</a:t>
            </a:r>
            <a:endParaRPr kumimoji="1" lang="ja-JP" altLang="en-US" dirty="0"/>
          </a:p>
        </p:txBody>
      </p:sp>
      <p:sp>
        <p:nvSpPr>
          <p:cNvPr id="5" name="タイトル 1"/>
          <p:cNvSpPr>
            <a:spLocks noGrp="1"/>
          </p:cNvSpPr>
          <p:nvPr>
            <p:ph type="title"/>
          </p:nvPr>
        </p:nvSpPr>
        <p:spPr>
          <a:xfrm>
            <a:off x="838200" y="365125"/>
            <a:ext cx="10515600" cy="1325563"/>
          </a:xfrm>
        </p:spPr>
        <p:txBody>
          <a:bodyPr>
            <a:normAutofit/>
          </a:bodyPr>
          <a:lstStyle/>
          <a:p>
            <a:r>
              <a:rPr kumimoji="1" lang="ja-JP" altLang="en-US" sz="3600" dirty="0" smtClean="0"/>
              <a:t>１　公共下水道受益者負担制度</a:t>
            </a:r>
            <a:endParaRPr kumimoji="1" lang="ja-JP" altLang="en-US" sz="3600" dirty="0"/>
          </a:p>
        </p:txBody>
      </p:sp>
      <p:sp>
        <p:nvSpPr>
          <p:cNvPr id="2" name="スライド番号プレースホルダー 1"/>
          <p:cNvSpPr>
            <a:spLocks noGrp="1"/>
          </p:cNvSpPr>
          <p:nvPr>
            <p:ph type="sldNum" sz="quarter" idx="12"/>
          </p:nvPr>
        </p:nvSpPr>
        <p:spPr/>
        <p:txBody>
          <a:bodyPr/>
          <a:lstStyle/>
          <a:p>
            <a:pPr>
              <a:defRPr/>
            </a:pPr>
            <a:fld id="{85077BFA-BE15-4FC0-8B0E-86231AA0F2E2}" type="slidenum">
              <a:rPr lang="ja-JP" altLang="ja-JP" smtClean="0"/>
              <a:t>2</a:t>
            </a:fld>
            <a:endParaRPr lang="ja-JP" altLang="ja-JP" dirty="0"/>
          </a:p>
        </p:txBody>
      </p:sp>
    </p:spTree>
    <p:extLst>
      <p:ext uri="{BB962C8B-B14F-4D97-AF65-F5344CB8AC3E}">
        <p14:creationId xmlns:p14="http://schemas.microsoft.com/office/powerpoint/2010/main" val="4051329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784225"/>
            <a:ext cx="10515600" cy="1717675"/>
          </a:xfrm>
        </p:spPr>
        <p:txBody>
          <a:bodyPr>
            <a:normAutofit lnSpcReduction="10000"/>
          </a:bodyPr>
          <a:lstStyle/>
          <a:p>
            <a:pPr marL="0" indent="0">
              <a:buNone/>
            </a:pPr>
            <a:r>
              <a:rPr lang="ja-JP" altLang="en-US" dirty="0" smtClean="0"/>
              <a:t>　公共下</a:t>
            </a:r>
            <a:r>
              <a:rPr lang="ja-JP" altLang="en-US" dirty="0"/>
              <a:t>水道が整備されることによりその利益を受ける地域の土地所有者等</a:t>
            </a:r>
            <a:r>
              <a:rPr lang="ja-JP" altLang="en-US" dirty="0" smtClean="0"/>
              <a:t>に，受益者</a:t>
            </a:r>
            <a:r>
              <a:rPr lang="ja-JP" altLang="en-US" dirty="0"/>
              <a:t>として下水道建設事業費の一部を負担して</a:t>
            </a:r>
            <a:r>
              <a:rPr lang="ja-JP" altLang="en-US" dirty="0" smtClean="0"/>
              <a:t>いただき，下水道</a:t>
            </a:r>
            <a:r>
              <a:rPr lang="ja-JP" altLang="en-US" dirty="0"/>
              <a:t>整備の進捗を</a:t>
            </a:r>
            <a:r>
              <a:rPr lang="ja-JP" altLang="en-US" dirty="0" smtClean="0"/>
              <a:t>図る制度が設けられている。</a:t>
            </a:r>
            <a:endParaRPr lang="en-US" altLang="ja-JP" dirty="0" smtClean="0"/>
          </a:p>
          <a:p>
            <a:pPr marL="0" indent="0">
              <a:buNone/>
            </a:pPr>
            <a:r>
              <a:rPr lang="ja-JP" altLang="en-US" dirty="0" smtClean="0"/>
              <a:t>（根拠：都市計画法第</a:t>
            </a:r>
            <a:r>
              <a:rPr lang="en-US" altLang="ja-JP" dirty="0" smtClean="0"/>
              <a:t>75</a:t>
            </a:r>
            <a:r>
              <a:rPr lang="ja-JP" altLang="en-US" dirty="0" smtClean="0"/>
              <a:t>条）</a:t>
            </a:r>
            <a:endParaRPr lang="en-US" altLang="ja-JP" dirty="0" smtClean="0"/>
          </a:p>
        </p:txBody>
      </p:sp>
      <p:sp>
        <p:nvSpPr>
          <p:cNvPr id="6" name="正方形/長方形 5"/>
          <p:cNvSpPr/>
          <p:nvPr/>
        </p:nvSpPr>
        <p:spPr>
          <a:xfrm>
            <a:off x="4653888" y="2501900"/>
            <a:ext cx="3363968" cy="395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kumimoji="1" lang="ja-JP" altLang="en-US" sz="2400" b="1" dirty="0" smtClean="0">
                <a:solidFill>
                  <a:schemeClr val="bg1"/>
                </a:solidFill>
              </a:rPr>
              <a:t>下水道整備済</a:t>
            </a:r>
            <a:endParaRPr kumimoji="1" lang="ja-JP" altLang="en-US" sz="2400" b="1" dirty="0">
              <a:solidFill>
                <a:schemeClr val="bg1"/>
              </a:solidFill>
            </a:endParaRPr>
          </a:p>
        </p:txBody>
      </p:sp>
      <p:sp>
        <p:nvSpPr>
          <p:cNvPr id="7" name="正方形/長方形 6"/>
          <p:cNvSpPr/>
          <p:nvPr/>
        </p:nvSpPr>
        <p:spPr>
          <a:xfrm>
            <a:off x="1481282" y="2501900"/>
            <a:ext cx="3172605" cy="3956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kumimoji="1" lang="ja-JP" altLang="en-US" sz="2400" b="1" dirty="0" smtClean="0"/>
              <a:t>下水道未整備</a:t>
            </a:r>
            <a:endParaRPr kumimoji="1" lang="ja-JP" altLang="en-US" sz="2400" b="1" dirty="0"/>
          </a:p>
        </p:txBody>
      </p:sp>
      <p:grpSp>
        <p:nvGrpSpPr>
          <p:cNvPr id="11" name="グループ化 10"/>
          <p:cNvGrpSpPr/>
          <p:nvPr/>
        </p:nvGrpSpPr>
        <p:grpSpPr>
          <a:xfrm>
            <a:off x="6272956" y="3026071"/>
            <a:ext cx="1028766" cy="1035358"/>
            <a:chOff x="2159732" y="1772816"/>
            <a:chExt cx="2736304" cy="2664296"/>
          </a:xfrm>
        </p:grpSpPr>
        <p:sp>
          <p:nvSpPr>
            <p:cNvPr id="12" name="二等辺三角形 11"/>
            <p:cNvSpPr/>
            <p:nvPr/>
          </p:nvSpPr>
          <p:spPr>
            <a:xfrm>
              <a:off x="2159732" y="1772816"/>
              <a:ext cx="2736304" cy="1368152"/>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699792" y="3140968"/>
              <a:ext cx="1656184" cy="129614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p:cNvSpPr/>
          <p:nvPr/>
        </p:nvSpPr>
        <p:spPr>
          <a:xfrm>
            <a:off x="8013076" y="2501900"/>
            <a:ext cx="1103540" cy="39560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en-US" altLang="ja-JP" dirty="0" smtClean="0"/>
          </a:p>
          <a:p>
            <a:pPr algn="r"/>
            <a:r>
              <a:rPr kumimoji="1" lang="ja-JP" altLang="en-US" dirty="0" smtClean="0"/>
              <a:t>道</a:t>
            </a:r>
            <a:endParaRPr kumimoji="1" lang="en-US" altLang="ja-JP" dirty="0" smtClean="0"/>
          </a:p>
          <a:p>
            <a:pPr algn="r"/>
            <a:r>
              <a:rPr kumimoji="1" lang="ja-JP" altLang="en-US" dirty="0" smtClean="0"/>
              <a:t>路</a:t>
            </a:r>
            <a:endParaRPr kumimoji="1" lang="ja-JP" altLang="en-US" dirty="0"/>
          </a:p>
        </p:txBody>
      </p:sp>
      <p:sp>
        <p:nvSpPr>
          <p:cNvPr id="16" name="正方形/長方形 15"/>
          <p:cNvSpPr/>
          <p:nvPr/>
        </p:nvSpPr>
        <p:spPr>
          <a:xfrm rot="17430615" flipH="1">
            <a:off x="7670004" y="3665031"/>
            <a:ext cx="65905" cy="12808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2359858" y="3040062"/>
            <a:ext cx="1028766" cy="1035358"/>
            <a:chOff x="2159732" y="1772816"/>
            <a:chExt cx="2736304" cy="2664296"/>
          </a:xfrm>
        </p:grpSpPr>
        <p:sp>
          <p:nvSpPr>
            <p:cNvPr id="19" name="二等辺三角形 18"/>
            <p:cNvSpPr/>
            <p:nvPr/>
          </p:nvSpPr>
          <p:spPr>
            <a:xfrm>
              <a:off x="2159732" y="1772816"/>
              <a:ext cx="2736304" cy="136815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699792" y="3140968"/>
              <a:ext cx="1656184" cy="129614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p:cNvSpPr/>
          <p:nvPr/>
        </p:nvSpPr>
        <p:spPr>
          <a:xfrm>
            <a:off x="8291219" y="2399885"/>
            <a:ext cx="319381" cy="432159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下水道</a:t>
            </a:r>
            <a:endParaRPr kumimoji="1" lang="ja-JP" altLang="en-US" dirty="0"/>
          </a:p>
        </p:txBody>
      </p:sp>
      <p:sp>
        <p:nvSpPr>
          <p:cNvPr id="2" name="乗算記号 1"/>
          <p:cNvSpPr/>
          <p:nvPr/>
        </p:nvSpPr>
        <p:spPr>
          <a:xfrm>
            <a:off x="2473307" y="4050189"/>
            <a:ext cx="1424542" cy="1314404"/>
          </a:xfrm>
          <a:prstGeom prst="mathMultiply">
            <a:avLst>
              <a:gd name="adj1" fmla="val 123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接続</a:t>
            </a:r>
            <a:endParaRPr kumimoji="1" lang="en-US" altLang="ja-JP" b="1" dirty="0" smtClean="0"/>
          </a:p>
          <a:p>
            <a:pPr algn="ctr"/>
            <a:r>
              <a:rPr kumimoji="1" lang="ja-JP" altLang="en-US" b="1" dirty="0" smtClean="0"/>
              <a:t>不可</a:t>
            </a:r>
            <a:endParaRPr kumimoji="1" lang="ja-JP" altLang="en-US" b="1" dirty="0"/>
          </a:p>
        </p:txBody>
      </p:sp>
      <p:sp>
        <p:nvSpPr>
          <p:cNvPr id="5" name="テキスト ボックス 4"/>
          <p:cNvSpPr txBox="1"/>
          <p:nvPr/>
        </p:nvSpPr>
        <p:spPr>
          <a:xfrm>
            <a:off x="5090615" y="4479925"/>
            <a:ext cx="2723823" cy="923330"/>
          </a:xfrm>
          <a:prstGeom prst="rect">
            <a:avLst/>
          </a:prstGeom>
          <a:noFill/>
        </p:spPr>
        <p:txBody>
          <a:bodyPr wrap="none" rtlCol="0">
            <a:spAutoFit/>
          </a:bodyPr>
          <a:lstStyle/>
          <a:p>
            <a:r>
              <a:rPr kumimoji="1" lang="ja-JP" altLang="en-US" b="1" dirty="0" smtClean="0">
                <a:latin typeface="+mn-ea"/>
                <a:ea typeface="+mn-ea"/>
              </a:rPr>
              <a:t>土地の資産価値上がる</a:t>
            </a:r>
            <a:endParaRPr kumimoji="1" lang="en-US" altLang="ja-JP" b="1" dirty="0" smtClean="0">
              <a:latin typeface="+mn-ea"/>
              <a:ea typeface="+mn-ea"/>
            </a:endParaRPr>
          </a:p>
          <a:p>
            <a:pPr algn="ctr"/>
            <a:r>
              <a:rPr kumimoji="1" lang="ja-JP" altLang="en-US" b="1" dirty="0" smtClean="0">
                <a:latin typeface="+mn-ea"/>
                <a:ea typeface="+mn-ea"/>
              </a:rPr>
              <a:t>↓</a:t>
            </a:r>
            <a:endParaRPr kumimoji="1" lang="en-US" altLang="ja-JP" b="1" dirty="0" smtClean="0">
              <a:latin typeface="+mn-ea"/>
              <a:ea typeface="+mn-ea"/>
            </a:endParaRPr>
          </a:p>
          <a:p>
            <a:r>
              <a:rPr kumimoji="1" lang="ja-JP" altLang="en-US" b="1" smtClean="0">
                <a:latin typeface="+mn-ea"/>
                <a:ea typeface="+mn-ea"/>
              </a:rPr>
              <a:t>受ける利益</a:t>
            </a:r>
            <a:r>
              <a:rPr kumimoji="1" lang="ja-JP" altLang="en-US" b="1" dirty="0" smtClean="0">
                <a:latin typeface="+mn-ea"/>
                <a:ea typeface="+mn-ea"/>
              </a:rPr>
              <a:t>に応じた負担</a:t>
            </a:r>
            <a:endParaRPr kumimoji="1" lang="ja-JP" altLang="en-US" b="1" dirty="0">
              <a:latin typeface="+mn-ea"/>
              <a:ea typeface="+mn-ea"/>
            </a:endParaRPr>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t>3</a:t>
            </a:fld>
            <a:endParaRPr lang="ja-JP" altLang="ja-JP" dirty="0"/>
          </a:p>
        </p:txBody>
      </p:sp>
    </p:spTree>
    <p:extLst>
      <p:ext uri="{BB962C8B-B14F-4D97-AF65-F5344CB8AC3E}">
        <p14:creationId xmlns:p14="http://schemas.microsoft.com/office/powerpoint/2010/main" val="13095279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0898875" cy="1325563"/>
          </a:xfrm>
        </p:spPr>
        <p:txBody>
          <a:bodyPr>
            <a:normAutofit/>
          </a:bodyPr>
          <a:lstStyle/>
          <a:p>
            <a:r>
              <a:rPr kumimoji="1" lang="ja-JP" altLang="en-US" sz="3600" dirty="0" smtClean="0"/>
              <a:t>２</a:t>
            </a:r>
            <a:r>
              <a:rPr kumimoji="1" lang="ja-JP" altLang="en-US" sz="3200" dirty="0" smtClean="0"/>
              <a:t>　</a:t>
            </a:r>
            <a:r>
              <a:rPr lang="ja-JP" altLang="en-US" sz="3600" dirty="0"/>
              <a:t>区域外から計画区域に編入した土地の</a:t>
            </a:r>
            <a:r>
              <a:rPr lang="ja-JP" altLang="en-US" sz="3600" dirty="0" smtClean="0"/>
              <a:t>取扱</a:t>
            </a:r>
            <a:endParaRPr kumimoji="1" lang="ja-JP" altLang="en-US" sz="3600" dirty="0"/>
          </a:p>
        </p:txBody>
      </p:sp>
      <p:sp>
        <p:nvSpPr>
          <p:cNvPr id="3" name="コンテンツ プレースホルダー 2"/>
          <p:cNvSpPr>
            <a:spLocks noGrp="1"/>
          </p:cNvSpPr>
          <p:nvPr>
            <p:ph idx="1"/>
          </p:nvPr>
        </p:nvSpPr>
        <p:spPr>
          <a:xfrm>
            <a:off x="838200" y="1825625"/>
            <a:ext cx="10515600" cy="1603375"/>
          </a:xfrm>
        </p:spPr>
        <p:txBody>
          <a:bodyPr>
            <a:noAutofit/>
          </a:bodyPr>
          <a:lstStyle/>
          <a:p>
            <a:pPr marL="0" indent="0">
              <a:buNone/>
            </a:pPr>
            <a:r>
              <a:rPr lang="ja-JP" altLang="en-US" b="1" dirty="0" smtClean="0"/>
              <a:t>区域外接続</a:t>
            </a:r>
            <a:endParaRPr lang="en-US" altLang="ja-JP" b="1" dirty="0" smtClean="0"/>
          </a:p>
          <a:p>
            <a:pPr marL="0" indent="0">
              <a:buNone/>
            </a:pPr>
            <a:r>
              <a:rPr kumimoji="1" lang="ja-JP" altLang="en-US" dirty="0" smtClean="0"/>
              <a:t>　下水道の計画区域外から，公共下水道に接続すること</a:t>
            </a:r>
            <a:endParaRPr kumimoji="1" lang="en-US" altLang="ja-JP" dirty="0"/>
          </a:p>
          <a:p>
            <a:pPr marL="0" indent="0">
              <a:buNone/>
            </a:pPr>
            <a:endParaRPr lang="en-US" altLang="ja-JP" dirty="0" smtClean="0"/>
          </a:p>
          <a:p>
            <a:pPr marL="0" indent="0">
              <a:buNone/>
            </a:pPr>
            <a:endParaRPr kumimoji="1" lang="ja-JP" altLang="en-US" dirty="0"/>
          </a:p>
        </p:txBody>
      </p:sp>
      <p:sp>
        <p:nvSpPr>
          <p:cNvPr id="6" name="正方形/長方形 5"/>
          <p:cNvSpPr/>
          <p:nvPr/>
        </p:nvSpPr>
        <p:spPr>
          <a:xfrm>
            <a:off x="2451100" y="3175000"/>
            <a:ext cx="3665682" cy="3302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kumimoji="1" lang="ja-JP" altLang="en-US" sz="2400" b="1" dirty="0" smtClean="0">
                <a:solidFill>
                  <a:schemeClr val="bg1"/>
                </a:solidFill>
              </a:rPr>
              <a:t>下水道計画区域</a:t>
            </a:r>
            <a:endParaRPr kumimoji="1" lang="ja-JP" altLang="en-US" sz="2400" b="1" dirty="0">
              <a:solidFill>
                <a:schemeClr val="bg1"/>
              </a:solidFill>
            </a:endParaRPr>
          </a:p>
        </p:txBody>
      </p:sp>
      <p:sp>
        <p:nvSpPr>
          <p:cNvPr id="7" name="正方形/長方形 6"/>
          <p:cNvSpPr/>
          <p:nvPr/>
        </p:nvSpPr>
        <p:spPr>
          <a:xfrm>
            <a:off x="6116782" y="3175000"/>
            <a:ext cx="2862118" cy="330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kumimoji="1" lang="ja-JP" altLang="en-US" sz="2400" b="1" dirty="0" smtClean="0"/>
              <a:t>下水道計画区域外</a:t>
            </a:r>
            <a:endParaRPr kumimoji="1" lang="ja-JP" altLang="en-US" sz="2400" b="1" dirty="0"/>
          </a:p>
        </p:txBody>
      </p:sp>
      <p:grpSp>
        <p:nvGrpSpPr>
          <p:cNvPr id="14" name="グループ化 13"/>
          <p:cNvGrpSpPr/>
          <p:nvPr/>
        </p:nvGrpSpPr>
        <p:grpSpPr>
          <a:xfrm>
            <a:off x="3613876" y="3551518"/>
            <a:ext cx="1028766" cy="1035358"/>
            <a:chOff x="2159732" y="1772816"/>
            <a:chExt cx="2736304" cy="2664296"/>
          </a:xfrm>
        </p:grpSpPr>
        <p:sp>
          <p:nvSpPr>
            <p:cNvPr id="15" name="二等辺三角形 14"/>
            <p:cNvSpPr/>
            <p:nvPr/>
          </p:nvSpPr>
          <p:spPr>
            <a:xfrm>
              <a:off x="2159732" y="1772816"/>
              <a:ext cx="2736304" cy="1368152"/>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699792" y="3140968"/>
              <a:ext cx="1656184" cy="129614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p:cNvSpPr/>
          <p:nvPr/>
        </p:nvSpPr>
        <p:spPr>
          <a:xfrm>
            <a:off x="5013243" y="3175000"/>
            <a:ext cx="1103540" cy="330199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en-US" altLang="ja-JP" dirty="0" smtClean="0"/>
          </a:p>
          <a:p>
            <a:pPr algn="r"/>
            <a:r>
              <a:rPr kumimoji="1" lang="ja-JP" altLang="en-US" dirty="0" smtClean="0"/>
              <a:t>道</a:t>
            </a:r>
            <a:endParaRPr kumimoji="1" lang="en-US" altLang="ja-JP" dirty="0" smtClean="0"/>
          </a:p>
          <a:p>
            <a:pPr algn="r"/>
            <a:r>
              <a:rPr kumimoji="1" lang="ja-JP" altLang="en-US" dirty="0" smtClean="0"/>
              <a:t>路</a:t>
            </a:r>
            <a:endParaRPr kumimoji="1" lang="ja-JP" altLang="en-US" dirty="0"/>
          </a:p>
        </p:txBody>
      </p:sp>
      <p:sp>
        <p:nvSpPr>
          <p:cNvPr id="28" name="正方形/長方形 27"/>
          <p:cNvSpPr/>
          <p:nvPr/>
        </p:nvSpPr>
        <p:spPr>
          <a:xfrm rot="17430615" flipH="1">
            <a:off x="4990383" y="4188533"/>
            <a:ext cx="45719" cy="11976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rot="14608297">
            <a:off x="6269151" y="4618386"/>
            <a:ext cx="57891" cy="13519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6369105" y="3982602"/>
            <a:ext cx="1028766" cy="1035358"/>
            <a:chOff x="2159732" y="1772816"/>
            <a:chExt cx="2736304" cy="2664296"/>
          </a:xfrm>
        </p:grpSpPr>
        <p:sp>
          <p:nvSpPr>
            <p:cNvPr id="31" name="二等辺三角形 30"/>
            <p:cNvSpPr/>
            <p:nvPr/>
          </p:nvSpPr>
          <p:spPr>
            <a:xfrm>
              <a:off x="2159732" y="1772816"/>
              <a:ext cx="2736304" cy="136815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699792" y="3140968"/>
              <a:ext cx="1656184" cy="129614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5448300" y="3431176"/>
            <a:ext cx="273627" cy="2819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下水道</a:t>
            </a:r>
            <a:endParaRPr kumimoji="1" lang="ja-JP" altLang="en-US" dirty="0"/>
          </a:p>
        </p:txBody>
      </p:sp>
      <p:sp>
        <p:nvSpPr>
          <p:cNvPr id="21" name="正方形/長方形 20"/>
          <p:cNvSpPr/>
          <p:nvPr/>
        </p:nvSpPr>
        <p:spPr>
          <a:xfrm rot="17430615" flipH="1">
            <a:off x="4964153" y="5328047"/>
            <a:ext cx="45719" cy="11976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3618655" y="4912131"/>
            <a:ext cx="1028766" cy="1035358"/>
            <a:chOff x="2159732" y="1772816"/>
            <a:chExt cx="2736304" cy="2664296"/>
          </a:xfrm>
        </p:grpSpPr>
        <p:sp>
          <p:nvSpPr>
            <p:cNvPr id="12" name="二等辺三角形 11"/>
            <p:cNvSpPr/>
            <p:nvPr/>
          </p:nvSpPr>
          <p:spPr>
            <a:xfrm>
              <a:off x="2159732" y="1772816"/>
              <a:ext cx="2736304" cy="1368152"/>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699792" y="3140968"/>
              <a:ext cx="1656184" cy="129614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t>4</a:t>
            </a:fld>
            <a:endParaRPr lang="ja-JP" altLang="ja-JP" dirty="0"/>
          </a:p>
        </p:txBody>
      </p:sp>
    </p:spTree>
    <p:extLst>
      <p:ext uri="{BB962C8B-B14F-4D97-AF65-F5344CB8AC3E}">
        <p14:creationId xmlns:p14="http://schemas.microsoft.com/office/powerpoint/2010/main" val="2548679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530225"/>
            <a:ext cx="10515600" cy="2225675"/>
          </a:xfrm>
        </p:spPr>
        <p:txBody>
          <a:bodyPr>
            <a:noAutofit/>
          </a:bodyPr>
          <a:lstStyle/>
          <a:p>
            <a:pPr marL="0" indent="0">
              <a:buNone/>
            </a:pPr>
            <a:r>
              <a:rPr lang="ja-JP" altLang="en-US" b="1" dirty="0" smtClean="0"/>
              <a:t>区域外接続協力金</a:t>
            </a:r>
            <a:endParaRPr lang="en-US" altLang="ja-JP" b="1" dirty="0" smtClean="0"/>
          </a:p>
          <a:p>
            <a:pPr marL="0" indent="0">
              <a:buNone/>
            </a:pPr>
            <a:endParaRPr lang="en-US" altLang="ja-JP" dirty="0"/>
          </a:p>
          <a:p>
            <a:pPr marL="0" indent="0">
              <a:buNone/>
            </a:pPr>
            <a:r>
              <a:rPr lang="ja-JP" altLang="en-US" dirty="0" smtClean="0"/>
              <a:t>　区域外接続をした方に，受益者</a:t>
            </a:r>
            <a:r>
              <a:rPr lang="ja-JP" altLang="en-US" dirty="0"/>
              <a:t>負担</a:t>
            </a:r>
            <a:r>
              <a:rPr lang="ja-JP" altLang="en-US" dirty="0" smtClean="0"/>
              <a:t>条例に定める負担金に</a:t>
            </a:r>
            <a:r>
              <a:rPr lang="ja-JP" altLang="en-US" dirty="0"/>
              <a:t>相当する額を納めるよう</a:t>
            </a:r>
            <a:r>
              <a:rPr lang="ja-JP" altLang="en-US" dirty="0" smtClean="0"/>
              <a:t>依頼してきたもの</a:t>
            </a:r>
            <a:endParaRPr kumimoji="1" lang="en-US" altLang="ja-JP" dirty="0"/>
          </a:p>
          <a:p>
            <a:pPr marL="0" indent="0">
              <a:buNone/>
            </a:pPr>
            <a:endParaRPr lang="en-US" altLang="ja-JP" dirty="0" smtClean="0"/>
          </a:p>
          <a:p>
            <a:pPr marL="0" indent="0">
              <a:buNone/>
            </a:pP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224554093"/>
              </p:ext>
            </p:extLst>
          </p:nvPr>
        </p:nvGraphicFramePr>
        <p:xfrm>
          <a:off x="1003300" y="3169122"/>
          <a:ext cx="9833022" cy="2833371"/>
        </p:xfrm>
        <a:graphic>
          <a:graphicData uri="http://schemas.openxmlformats.org/drawingml/2006/table">
            <a:tbl>
              <a:tblPr firstRow="1" bandRow="1">
                <a:tableStyleId>{5C22544A-7EE6-4342-B048-85BDC9FD1C3A}</a:tableStyleId>
              </a:tblPr>
              <a:tblGrid>
                <a:gridCol w="4916511">
                  <a:extLst>
                    <a:ext uri="{9D8B030D-6E8A-4147-A177-3AD203B41FA5}">
                      <a16:colId xmlns:a16="http://schemas.microsoft.com/office/drawing/2014/main" val="20000"/>
                    </a:ext>
                  </a:extLst>
                </a:gridCol>
                <a:gridCol w="4916511">
                  <a:extLst>
                    <a:ext uri="{9D8B030D-6E8A-4147-A177-3AD203B41FA5}">
                      <a16:colId xmlns:a16="http://schemas.microsoft.com/office/drawing/2014/main" val="20001"/>
                    </a:ext>
                  </a:extLst>
                </a:gridCol>
              </a:tblGrid>
              <a:tr h="944457">
                <a:tc>
                  <a:txBody>
                    <a:bodyPr/>
                    <a:lstStyle/>
                    <a:p>
                      <a:pPr algn="ctr"/>
                      <a:r>
                        <a:rPr kumimoji="1" lang="ja-JP" altLang="en-US" sz="2000" dirty="0" smtClean="0"/>
                        <a:t>区域</a:t>
                      </a:r>
                      <a:endParaRPr kumimoji="1" lang="ja-JP" altLang="en-US" sz="2000" dirty="0"/>
                    </a:p>
                  </a:txBody>
                  <a:tcPr anchor="ctr"/>
                </a:tc>
                <a:tc>
                  <a:txBody>
                    <a:bodyPr/>
                    <a:lstStyle/>
                    <a:p>
                      <a:pPr algn="ctr"/>
                      <a:r>
                        <a:rPr kumimoji="1" lang="ja-JP" altLang="en-US" sz="2000" dirty="0" smtClean="0"/>
                        <a:t>内容</a:t>
                      </a:r>
                      <a:endParaRPr kumimoji="1" lang="ja-JP" altLang="en-US" sz="2000" dirty="0"/>
                    </a:p>
                  </a:txBody>
                  <a:tcPr anchor="ctr"/>
                </a:tc>
                <a:extLst>
                  <a:ext uri="{0D108BD9-81ED-4DB2-BD59-A6C34878D82A}">
                    <a16:rowId xmlns:a16="http://schemas.microsoft.com/office/drawing/2014/main" val="10000"/>
                  </a:ext>
                </a:extLst>
              </a:tr>
              <a:tr h="944457">
                <a:tc>
                  <a:txBody>
                    <a:bodyPr/>
                    <a:lstStyle/>
                    <a:p>
                      <a:pPr algn="ctr"/>
                      <a:r>
                        <a:rPr kumimoji="1" lang="ja-JP" altLang="en-US" sz="2800" dirty="0" smtClean="0"/>
                        <a:t>下水道計画区域</a:t>
                      </a:r>
                      <a:r>
                        <a:rPr kumimoji="1" lang="ja-JP" altLang="en-US" sz="2800" b="1" dirty="0" smtClean="0"/>
                        <a:t>内</a:t>
                      </a:r>
                      <a:endParaRPr kumimoji="1" lang="ja-JP" altLang="en-US" sz="2800" b="1" dirty="0"/>
                    </a:p>
                  </a:txBody>
                  <a:tcPr anchor="ctr"/>
                </a:tc>
                <a:tc>
                  <a:txBody>
                    <a:bodyPr/>
                    <a:lstStyle/>
                    <a:p>
                      <a:pPr algn="ctr"/>
                      <a:r>
                        <a:rPr kumimoji="1" lang="ja-JP" altLang="en-US" sz="2800" dirty="0" smtClean="0"/>
                        <a:t>受益者負担金</a:t>
                      </a:r>
                      <a:endParaRPr kumimoji="1" lang="ja-JP" altLang="en-US" sz="2800" dirty="0"/>
                    </a:p>
                  </a:txBody>
                  <a:tcPr anchor="ctr"/>
                </a:tc>
                <a:extLst>
                  <a:ext uri="{0D108BD9-81ED-4DB2-BD59-A6C34878D82A}">
                    <a16:rowId xmlns:a16="http://schemas.microsoft.com/office/drawing/2014/main" val="10001"/>
                  </a:ext>
                </a:extLst>
              </a:tr>
              <a:tr h="944457">
                <a:tc>
                  <a:txBody>
                    <a:bodyPr/>
                    <a:lstStyle/>
                    <a:p>
                      <a:pPr algn="ctr"/>
                      <a:r>
                        <a:rPr kumimoji="1" lang="ja-JP" altLang="en-US" sz="2800" dirty="0" smtClean="0"/>
                        <a:t>下水道計画区域</a:t>
                      </a:r>
                      <a:r>
                        <a:rPr kumimoji="1" lang="ja-JP" altLang="en-US" sz="2800" b="1" dirty="0" smtClean="0"/>
                        <a:t>外</a:t>
                      </a:r>
                      <a:endParaRPr kumimoji="1" lang="ja-JP" altLang="en-US" sz="2800" b="1" dirty="0"/>
                    </a:p>
                  </a:txBody>
                  <a:tcPr anchor="ctr"/>
                </a:tc>
                <a:tc>
                  <a:txBody>
                    <a:bodyPr/>
                    <a:lstStyle/>
                    <a:p>
                      <a:pPr algn="ctr"/>
                      <a:r>
                        <a:rPr kumimoji="1" lang="ja-JP" altLang="en-US" sz="2800" dirty="0" smtClean="0"/>
                        <a:t>区域外接続協力金</a:t>
                      </a:r>
                      <a:endParaRPr kumimoji="1" lang="ja-JP" altLang="en-US" sz="2800" dirty="0"/>
                    </a:p>
                  </a:txBody>
                  <a:tcPr anchor="ct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p:txBody>
          <a:bodyPr/>
          <a:lstStyle/>
          <a:p>
            <a:pPr>
              <a:defRPr/>
            </a:pPr>
            <a:fld id="{85077BFA-BE15-4FC0-8B0E-86231AA0F2E2}" type="slidenum">
              <a:rPr lang="ja-JP" altLang="ja-JP" smtClean="0"/>
              <a:t>5</a:t>
            </a:fld>
            <a:endParaRPr lang="ja-JP" altLang="ja-JP" dirty="0"/>
          </a:p>
        </p:txBody>
      </p:sp>
    </p:spTree>
    <p:extLst>
      <p:ext uri="{BB962C8B-B14F-4D97-AF65-F5344CB8AC3E}">
        <p14:creationId xmlns:p14="http://schemas.microsoft.com/office/powerpoint/2010/main" val="16642796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530225"/>
            <a:ext cx="10515600" cy="3089275"/>
          </a:xfrm>
        </p:spPr>
        <p:txBody>
          <a:bodyPr>
            <a:noAutofit/>
          </a:bodyPr>
          <a:lstStyle/>
          <a:p>
            <a:pPr marL="0" indent="0">
              <a:buNone/>
            </a:pPr>
            <a:r>
              <a:rPr lang="ja-JP" altLang="en-US" b="1" dirty="0" smtClean="0"/>
              <a:t>区域外から計画区域に編入</a:t>
            </a:r>
            <a:endParaRPr lang="en-US" altLang="ja-JP" dirty="0" smtClean="0"/>
          </a:p>
          <a:p>
            <a:pPr marL="0" indent="0">
              <a:buNone/>
            </a:pPr>
            <a:endParaRPr lang="en-US" altLang="ja-JP" dirty="0"/>
          </a:p>
          <a:p>
            <a:pPr marL="0" indent="0">
              <a:buNone/>
            </a:pPr>
            <a:r>
              <a:rPr lang="ja-JP" altLang="en-US" dirty="0" smtClean="0"/>
              <a:t>　過去に区域外接続をした土地を</a:t>
            </a:r>
            <a:r>
              <a:rPr lang="ja-JP" altLang="en-US" dirty="0"/>
              <a:t>下水</a:t>
            </a:r>
            <a:r>
              <a:rPr lang="ja-JP" altLang="en-US" dirty="0" smtClean="0"/>
              <a:t>道計画区域に編入する計画変更を平成３０年度に実施，令和元年度中に供用開始予定</a:t>
            </a:r>
            <a:endParaRPr kumimoji="1" lang="en-US" altLang="ja-JP" dirty="0"/>
          </a:p>
          <a:p>
            <a:pPr marL="0" indent="0">
              <a:buNone/>
            </a:pPr>
            <a:endParaRPr lang="en-US" altLang="ja-JP" dirty="0" smtClean="0"/>
          </a:p>
          <a:p>
            <a:pPr marL="0" indent="0">
              <a:buNone/>
            </a:pPr>
            <a:endParaRPr kumimoji="1" lang="ja-JP" altLang="en-US" dirty="0"/>
          </a:p>
        </p:txBody>
      </p:sp>
      <p:sp>
        <p:nvSpPr>
          <p:cNvPr id="7" name="正方形/長方形 6"/>
          <p:cNvSpPr/>
          <p:nvPr/>
        </p:nvSpPr>
        <p:spPr>
          <a:xfrm>
            <a:off x="1612900" y="2717800"/>
            <a:ext cx="3860800" cy="3302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rPr>
              <a:t>下水道計画区域内</a:t>
            </a:r>
            <a:endParaRPr kumimoji="1" lang="ja-JP" altLang="en-US" sz="2400" b="1" dirty="0">
              <a:solidFill>
                <a:schemeClr val="bg1"/>
              </a:solidFill>
            </a:endParaRPr>
          </a:p>
        </p:txBody>
      </p:sp>
      <p:sp>
        <p:nvSpPr>
          <p:cNvPr id="8" name="正方形/長方形 7"/>
          <p:cNvSpPr/>
          <p:nvPr/>
        </p:nvSpPr>
        <p:spPr>
          <a:xfrm>
            <a:off x="5486400" y="2717800"/>
            <a:ext cx="3860800" cy="330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下水道計画区域外</a:t>
            </a:r>
            <a:endParaRPr kumimoji="1" lang="ja-JP" altLang="en-US" sz="2400" b="1" dirty="0"/>
          </a:p>
        </p:txBody>
      </p:sp>
      <p:sp>
        <p:nvSpPr>
          <p:cNvPr id="9" name="角丸四角形 8"/>
          <p:cNvSpPr/>
          <p:nvPr/>
        </p:nvSpPr>
        <p:spPr>
          <a:xfrm>
            <a:off x="5473700" y="4660900"/>
            <a:ext cx="1574800" cy="863600"/>
          </a:xfrm>
          <a:prstGeom prst="roundRect">
            <a:avLst>
              <a:gd name="adj" fmla="val 490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区域外接続</a:t>
            </a:r>
            <a:endParaRPr kumimoji="1" lang="ja-JP" altLang="en-US" b="1" dirty="0"/>
          </a:p>
        </p:txBody>
      </p:sp>
      <p:sp>
        <p:nvSpPr>
          <p:cNvPr id="10" name="角丸四角形 9"/>
          <p:cNvSpPr/>
          <p:nvPr/>
        </p:nvSpPr>
        <p:spPr>
          <a:xfrm>
            <a:off x="5473700" y="4660900"/>
            <a:ext cx="1574800" cy="863600"/>
          </a:xfrm>
          <a:prstGeom prst="roundRect">
            <a:avLst>
              <a:gd name="adj" fmla="val 490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下水道計画区域内</a:t>
            </a:r>
            <a:r>
              <a:rPr kumimoji="1" lang="ja-JP" altLang="en-US" sz="2000" b="1" dirty="0" smtClean="0"/>
              <a:t>編入</a:t>
            </a:r>
            <a:endParaRPr kumimoji="1" lang="ja-JP" altLang="en-US" b="1" dirty="0"/>
          </a:p>
        </p:txBody>
      </p:sp>
      <p:sp>
        <p:nvSpPr>
          <p:cNvPr id="2" name="スライド番号プレースホルダー 1"/>
          <p:cNvSpPr>
            <a:spLocks noGrp="1"/>
          </p:cNvSpPr>
          <p:nvPr>
            <p:ph type="sldNum" sz="quarter" idx="12"/>
          </p:nvPr>
        </p:nvSpPr>
        <p:spPr/>
        <p:txBody>
          <a:bodyPr/>
          <a:lstStyle/>
          <a:p>
            <a:pPr>
              <a:defRPr/>
            </a:pPr>
            <a:fld id="{85077BFA-BE15-4FC0-8B0E-86231AA0F2E2}" type="slidenum">
              <a:rPr lang="ja-JP" altLang="ja-JP" smtClean="0"/>
              <a:t>6</a:t>
            </a:fld>
            <a:endParaRPr lang="ja-JP" altLang="ja-JP" dirty="0"/>
          </a:p>
        </p:txBody>
      </p:sp>
    </p:spTree>
    <p:extLst>
      <p:ext uri="{BB962C8B-B14F-4D97-AF65-F5344CB8AC3E}">
        <p14:creationId xmlns:p14="http://schemas.microsoft.com/office/powerpoint/2010/main" val="1531976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530225"/>
            <a:ext cx="10515600" cy="3089275"/>
          </a:xfrm>
        </p:spPr>
        <p:txBody>
          <a:bodyPr>
            <a:noAutofit/>
          </a:bodyPr>
          <a:lstStyle/>
          <a:p>
            <a:pPr marL="0" indent="0">
              <a:buNone/>
            </a:pPr>
            <a:r>
              <a:rPr lang="ja-JP" altLang="en-US" b="1" dirty="0" smtClean="0"/>
              <a:t>区域外</a:t>
            </a:r>
            <a:r>
              <a:rPr lang="ja-JP" altLang="en-US" b="1" dirty="0"/>
              <a:t>から計画区域に編入した土地の</a:t>
            </a:r>
            <a:r>
              <a:rPr lang="ja-JP" altLang="en-US" b="1" dirty="0" smtClean="0"/>
              <a:t>取扱</a:t>
            </a:r>
            <a:endParaRPr lang="en-US" altLang="ja-JP" b="1" dirty="0" smtClean="0"/>
          </a:p>
          <a:p>
            <a:pPr marL="0" indent="0">
              <a:buNone/>
            </a:pPr>
            <a:endParaRPr lang="en-US" altLang="ja-JP" dirty="0"/>
          </a:p>
          <a:p>
            <a:pPr marL="0" indent="0">
              <a:buNone/>
            </a:pPr>
            <a:r>
              <a:rPr lang="ja-JP" altLang="en-US" dirty="0" smtClean="0"/>
              <a:t>　課題１　負担金の徴収義務が発生</a:t>
            </a:r>
            <a:endParaRPr lang="en-US" altLang="ja-JP" dirty="0" smtClean="0"/>
          </a:p>
          <a:p>
            <a:pPr marL="0" indent="0">
              <a:buNone/>
            </a:pPr>
            <a:endParaRPr lang="en-US" altLang="ja-JP" sz="1000" dirty="0" smtClean="0"/>
          </a:p>
          <a:p>
            <a:pPr marL="0" indent="0">
              <a:buNone/>
            </a:pPr>
            <a:r>
              <a:rPr kumimoji="1" lang="ja-JP" altLang="en-US" dirty="0"/>
              <a:t>　</a:t>
            </a:r>
            <a:r>
              <a:rPr kumimoji="1" lang="ja-JP" altLang="en-US" dirty="0" smtClean="0"/>
              <a:t>課題２　納付済協力金や覚書の取扱</a:t>
            </a:r>
            <a:endParaRPr kumimoji="1" lang="en-US" altLang="ja-JP" dirty="0" smtClean="0"/>
          </a:p>
          <a:p>
            <a:pPr marL="0" indent="0">
              <a:buNone/>
            </a:pPr>
            <a:endParaRPr lang="en-US" altLang="ja-JP" sz="1000" dirty="0" smtClean="0"/>
          </a:p>
          <a:p>
            <a:pPr marL="0" indent="0">
              <a:buNone/>
            </a:pPr>
            <a:r>
              <a:rPr lang="ja-JP" altLang="en-US" dirty="0"/>
              <a:t>　</a:t>
            </a:r>
            <a:r>
              <a:rPr lang="ja-JP" altLang="en-US" dirty="0" smtClean="0"/>
              <a:t>課題３　制度見直し後の区域外接続申請の取扱</a:t>
            </a:r>
            <a:r>
              <a:rPr kumimoji="1" lang="ja-JP" altLang="en-US" dirty="0" smtClean="0"/>
              <a:t>　</a:t>
            </a:r>
            <a:endParaRPr kumimoji="1" lang="en-US" altLang="ja-JP" dirty="0" smtClean="0"/>
          </a:p>
          <a:p>
            <a:pPr marL="0" indent="0">
              <a:buNone/>
            </a:pPr>
            <a:endParaRPr lang="en-US" altLang="ja-JP" sz="1000" dirty="0" smtClean="0"/>
          </a:p>
          <a:p>
            <a:pPr marL="0" indent="0">
              <a:buNone/>
            </a:pPr>
            <a:r>
              <a:rPr lang="ja-JP" altLang="en-US" dirty="0"/>
              <a:t>　</a:t>
            </a:r>
            <a:r>
              <a:rPr lang="ja-JP" altLang="en-US" dirty="0" smtClean="0"/>
              <a:t>課題４　建物建築ができない土地にかかる対応</a:t>
            </a:r>
            <a:endParaRPr lang="en-US" altLang="ja-JP" dirty="0" smtClean="0"/>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85077BFA-BE15-4FC0-8B0E-86231AA0F2E2}" type="slidenum">
              <a:rPr lang="ja-JP" altLang="ja-JP" smtClean="0"/>
              <a:t>7</a:t>
            </a:fld>
            <a:endParaRPr lang="ja-JP" altLang="ja-JP" dirty="0"/>
          </a:p>
        </p:txBody>
      </p:sp>
    </p:spTree>
    <p:extLst>
      <p:ext uri="{BB962C8B-B14F-4D97-AF65-F5344CB8AC3E}">
        <p14:creationId xmlns:p14="http://schemas.microsoft.com/office/powerpoint/2010/main" val="91924419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530225"/>
            <a:ext cx="10515600" cy="803275"/>
          </a:xfrm>
        </p:spPr>
        <p:txBody>
          <a:bodyPr>
            <a:noAutofit/>
          </a:bodyPr>
          <a:lstStyle/>
          <a:p>
            <a:pPr marL="0" indent="0">
              <a:buNone/>
            </a:pPr>
            <a:r>
              <a:rPr lang="ja-JP" altLang="en-US" dirty="0" smtClean="0"/>
              <a:t>課題１　負担金の徴収義務が発生</a:t>
            </a:r>
            <a:endParaRPr lang="en-US" altLang="ja-JP" dirty="0" smtClean="0"/>
          </a:p>
          <a:p>
            <a:pPr marL="0" indent="0">
              <a:buNone/>
            </a:pPr>
            <a:endParaRPr kumimoji="1" lang="en-US" altLang="ja-JP" dirty="0" smtClean="0"/>
          </a:p>
          <a:p>
            <a:pPr marL="0" indent="0">
              <a:buNone/>
            </a:pPr>
            <a:r>
              <a:rPr lang="ja-JP" altLang="en-US" dirty="0"/>
              <a:t>　</a:t>
            </a:r>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1699483689"/>
              </p:ext>
            </p:extLst>
          </p:nvPr>
        </p:nvGraphicFramePr>
        <p:xfrm>
          <a:off x="1270000" y="1651381"/>
          <a:ext cx="9969501" cy="4155710"/>
        </p:xfrm>
        <a:graphic>
          <a:graphicData uri="http://schemas.openxmlformats.org/drawingml/2006/table">
            <a:tbl>
              <a:tblPr firstRow="1" bandRow="1">
                <a:tableStyleId>{5C22544A-7EE6-4342-B048-85BDC9FD1C3A}</a:tableStyleId>
              </a:tblPr>
              <a:tblGrid>
                <a:gridCol w="3323167">
                  <a:extLst>
                    <a:ext uri="{9D8B030D-6E8A-4147-A177-3AD203B41FA5}">
                      <a16:colId xmlns:a16="http://schemas.microsoft.com/office/drawing/2014/main" val="20000"/>
                    </a:ext>
                  </a:extLst>
                </a:gridCol>
                <a:gridCol w="3323167">
                  <a:extLst>
                    <a:ext uri="{9D8B030D-6E8A-4147-A177-3AD203B41FA5}">
                      <a16:colId xmlns:a16="http://schemas.microsoft.com/office/drawing/2014/main" val="20001"/>
                    </a:ext>
                  </a:extLst>
                </a:gridCol>
                <a:gridCol w="3323167">
                  <a:extLst>
                    <a:ext uri="{9D8B030D-6E8A-4147-A177-3AD203B41FA5}">
                      <a16:colId xmlns:a16="http://schemas.microsoft.com/office/drawing/2014/main" val="20002"/>
                    </a:ext>
                  </a:extLst>
                </a:gridCol>
              </a:tblGrid>
              <a:tr h="831142">
                <a:tc>
                  <a:txBody>
                    <a:bodyPr/>
                    <a:lstStyle/>
                    <a:p>
                      <a:pPr algn="ctr"/>
                      <a:endParaRPr kumimoji="1" lang="ja-JP" altLang="en-US" dirty="0"/>
                    </a:p>
                  </a:txBody>
                  <a:tcPr anchor="ctr"/>
                </a:tc>
                <a:tc>
                  <a:txBody>
                    <a:bodyPr/>
                    <a:lstStyle/>
                    <a:p>
                      <a:pPr algn="ctr"/>
                      <a:r>
                        <a:rPr kumimoji="1" lang="ja-JP" altLang="en-US" dirty="0" smtClean="0"/>
                        <a:t>区域外接続</a:t>
                      </a:r>
                      <a:endParaRPr kumimoji="1" lang="ja-JP" altLang="en-US" dirty="0"/>
                    </a:p>
                  </a:txBody>
                  <a:tcPr anchor="ctr"/>
                </a:tc>
                <a:tc>
                  <a:txBody>
                    <a:bodyPr/>
                    <a:lstStyle/>
                    <a:p>
                      <a:pPr algn="ctr"/>
                      <a:r>
                        <a:rPr kumimoji="1" lang="ja-JP" altLang="en-US" dirty="0" smtClean="0"/>
                        <a:t>編入後</a:t>
                      </a:r>
                      <a:endParaRPr kumimoji="1" lang="ja-JP" altLang="en-US" dirty="0"/>
                    </a:p>
                  </a:txBody>
                  <a:tcPr anchor="ctr"/>
                </a:tc>
                <a:extLst>
                  <a:ext uri="{0D108BD9-81ED-4DB2-BD59-A6C34878D82A}">
                    <a16:rowId xmlns:a16="http://schemas.microsoft.com/office/drawing/2014/main" val="10000"/>
                  </a:ext>
                </a:extLst>
              </a:tr>
              <a:tr h="831142">
                <a:tc>
                  <a:txBody>
                    <a:bodyPr/>
                    <a:lstStyle/>
                    <a:p>
                      <a:pPr algn="ctr"/>
                      <a:r>
                        <a:rPr kumimoji="1" lang="ja-JP" altLang="en-US" dirty="0" smtClean="0"/>
                        <a:t>根拠法令</a:t>
                      </a:r>
                      <a:endParaRPr kumimoji="1" lang="ja-JP" altLang="en-US" dirty="0"/>
                    </a:p>
                  </a:txBody>
                  <a:tcPr anchor="ctr"/>
                </a:tc>
                <a:tc>
                  <a:txBody>
                    <a:bodyPr/>
                    <a:lstStyle/>
                    <a:p>
                      <a:pPr algn="ctr"/>
                      <a:r>
                        <a:rPr kumimoji="1" lang="ja-JP" altLang="en-US" dirty="0" smtClean="0"/>
                        <a:t>要領</a:t>
                      </a:r>
                      <a:endParaRPr kumimoji="1" lang="ja-JP" altLang="en-US" dirty="0"/>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都市計画法７５条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831142">
                <a:tc>
                  <a:txBody>
                    <a:bodyPr/>
                    <a:lstStyle/>
                    <a:p>
                      <a:pPr algn="ctr"/>
                      <a:r>
                        <a:rPr kumimoji="1" lang="ja-JP" altLang="en-US" dirty="0" smtClean="0"/>
                        <a:t>名称</a:t>
                      </a:r>
                      <a:endParaRPr kumimoji="1" lang="ja-JP" altLang="en-US" dirty="0"/>
                    </a:p>
                  </a:txBody>
                  <a:tcPr anchor="ctr"/>
                </a:tc>
                <a:tc>
                  <a:txBody>
                    <a:bodyPr/>
                    <a:lstStyle/>
                    <a:p>
                      <a:pPr algn="ctr"/>
                      <a:r>
                        <a:rPr kumimoji="1" lang="ja-JP" altLang="en-US" dirty="0" smtClean="0"/>
                        <a:t>区域外接続協力金</a:t>
                      </a:r>
                      <a:endParaRPr kumimoji="1" lang="en-US" altLang="ja-JP" dirty="0" smtClean="0"/>
                    </a:p>
                    <a:p>
                      <a:pPr algn="ctr"/>
                      <a:r>
                        <a:rPr kumimoji="1" lang="ja-JP" altLang="en-US" dirty="0" smtClean="0"/>
                        <a:t>（任意納付）</a:t>
                      </a:r>
                      <a:endParaRPr kumimoji="1" lang="ja-JP" altLang="en-US" dirty="0"/>
                    </a:p>
                  </a:txBody>
                  <a:tcPr anchor="ctr"/>
                </a:tc>
                <a:tc>
                  <a:txBody>
                    <a:bodyPr/>
                    <a:lstStyle/>
                    <a:p>
                      <a:pPr algn="ctr"/>
                      <a:r>
                        <a:rPr kumimoji="1" lang="ja-JP" altLang="en-US" dirty="0" smtClean="0"/>
                        <a:t>下水道受益者負担金</a:t>
                      </a:r>
                      <a:endParaRPr kumimoji="1" lang="en-US" altLang="ja-JP" dirty="0" smtClean="0"/>
                    </a:p>
                    <a:p>
                      <a:pPr algn="ctr"/>
                      <a:r>
                        <a:rPr kumimoji="1" lang="ja-JP" altLang="en-US" dirty="0" smtClean="0"/>
                        <a:t>（納付は義務）</a:t>
                      </a:r>
                      <a:endParaRPr kumimoji="1" lang="ja-JP" altLang="en-US" dirty="0"/>
                    </a:p>
                  </a:txBody>
                  <a:tcPr anchor="ctr"/>
                </a:tc>
                <a:extLst>
                  <a:ext uri="{0D108BD9-81ED-4DB2-BD59-A6C34878D82A}">
                    <a16:rowId xmlns:a16="http://schemas.microsoft.com/office/drawing/2014/main" val="10002"/>
                  </a:ext>
                </a:extLst>
              </a:tr>
              <a:tr h="831142">
                <a:tc>
                  <a:txBody>
                    <a:bodyPr/>
                    <a:lstStyle/>
                    <a:p>
                      <a:pPr algn="ctr"/>
                      <a:r>
                        <a:rPr kumimoji="1" lang="ja-JP" altLang="en-US" dirty="0" smtClean="0"/>
                        <a:t>１平方メートル当たりの単価</a:t>
                      </a:r>
                      <a:endParaRPr kumimoji="1" lang="ja-JP" altLang="en-US" dirty="0"/>
                    </a:p>
                  </a:txBody>
                  <a:tcPr anchor="ctr"/>
                </a:tc>
                <a:tc>
                  <a:txBody>
                    <a:bodyPr/>
                    <a:lstStyle/>
                    <a:p>
                      <a:pPr algn="ctr"/>
                      <a:r>
                        <a:rPr kumimoji="1" lang="ja-JP" altLang="en-US" dirty="0" smtClean="0"/>
                        <a:t>１，０５０円</a:t>
                      </a:r>
                      <a:endParaRPr kumimoji="1" lang="ja-JP" altLang="en-US" dirty="0"/>
                    </a:p>
                  </a:txBody>
                  <a:tcPr anchor="ctr"/>
                </a:tc>
                <a:tc>
                  <a:txBody>
                    <a:bodyPr/>
                    <a:lstStyle/>
                    <a:p>
                      <a:pPr algn="ctr"/>
                      <a:r>
                        <a:rPr kumimoji="1" lang="ja-JP" altLang="en-US" dirty="0" smtClean="0"/>
                        <a:t>１，０５０円</a:t>
                      </a:r>
                      <a:endParaRPr kumimoji="1" lang="ja-JP" altLang="en-US" dirty="0"/>
                    </a:p>
                  </a:txBody>
                  <a:tcPr anchor="ctr"/>
                </a:tc>
                <a:extLst>
                  <a:ext uri="{0D108BD9-81ED-4DB2-BD59-A6C34878D82A}">
                    <a16:rowId xmlns:a16="http://schemas.microsoft.com/office/drawing/2014/main" val="10003"/>
                  </a:ext>
                </a:extLst>
              </a:tr>
              <a:tr h="831142">
                <a:tc>
                  <a:txBody>
                    <a:bodyPr/>
                    <a:lstStyle/>
                    <a:p>
                      <a:pPr algn="ctr"/>
                      <a:r>
                        <a:rPr kumimoji="1" lang="ja-JP" altLang="en-US" dirty="0" smtClean="0"/>
                        <a:t>納付期限</a:t>
                      </a:r>
                      <a:endParaRPr kumimoji="1" lang="ja-JP" altLang="en-US" dirty="0"/>
                    </a:p>
                  </a:txBody>
                  <a:tcPr anchor="ctr"/>
                </a:tc>
                <a:tc>
                  <a:txBody>
                    <a:bodyPr/>
                    <a:lstStyle/>
                    <a:p>
                      <a:pPr algn="ctr"/>
                      <a:r>
                        <a:rPr kumimoji="1" lang="ja-JP" altLang="en-US" dirty="0" smtClean="0"/>
                        <a:t>接続後数ヶ月以内</a:t>
                      </a:r>
                      <a:endParaRPr kumimoji="1" lang="en-US" altLang="ja-JP" dirty="0" smtClean="0"/>
                    </a:p>
                    <a:p>
                      <a:pPr algn="ctr"/>
                      <a:r>
                        <a:rPr kumimoji="1" lang="ja-JP" altLang="en-US" dirty="0" smtClean="0"/>
                        <a:t>全額一括納付</a:t>
                      </a:r>
                      <a:endParaRPr kumimoji="1" lang="ja-JP" altLang="en-US" dirty="0"/>
                    </a:p>
                  </a:txBody>
                  <a:tcPr anchor="ctr"/>
                </a:tc>
                <a:tc>
                  <a:txBody>
                    <a:bodyPr/>
                    <a:lstStyle/>
                    <a:p>
                      <a:pPr algn="ctr"/>
                      <a:r>
                        <a:rPr kumimoji="1" lang="ja-JP" altLang="en-US" dirty="0" smtClean="0"/>
                        <a:t>編入の翌年度以降に賦課</a:t>
                      </a:r>
                      <a:endParaRPr kumimoji="1" lang="en-US" altLang="ja-JP" dirty="0" smtClean="0"/>
                    </a:p>
                    <a:p>
                      <a:pPr algn="ctr"/>
                      <a:r>
                        <a:rPr kumimoji="1" lang="ja-JP" altLang="en-US" dirty="0" smtClean="0"/>
                        <a:t>５年分割（負担金と同様）</a:t>
                      </a:r>
                      <a:endParaRPr kumimoji="1" lang="ja-JP" altLang="en-US" dirty="0"/>
                    </a:p>
                  </a:txBody>
                  <a:tcPr anchor="ctr"/>
                </a:tc>
                <a:extLst>
                  <a:ext uri="{0D108BD9-81ED-4DB2-BD59-A6C34878D82A}">
                    <a16:rowId xmlns:a16="http://schemas.microsoft.com/office/drawing/2014/main" val="10004"/>
                  </a:ext>
                </a:extLst>
              </a:tr>
            </a:tbl>
          </a:graphicData>
        </a:graphic>
      </p:graphicFrame>
      <p:sp>
        <p:nvSpPr>
          <p:cNvPr id="5" name="右矢印 4"/>
          <p:cNvSpPr/>
          <p:nvPr/>
        </p:nvSpPr>
        <p:spPr>
          <a:xfrm>
            <a:off x="7645400" y="2019300"/>
            <a:ext cx="5969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a:defRPr/>
            </a:pPr>
            <a:fld id="{85077BFA-BE15-4FC0-8B0E-86231AA0F2E2}" type="slidenum">
              <a:rPr lang="ja-JP" altLang="ja-JP" smtClean="0"/>
              <a:t>8</a:t>
            </a:fld>
            <a:endParaRPr lang="ja-JP" altLang="ja-JP" dirty="0"/>
          </a:p>
        </p:txBody>
      </p:sp>
    </p:spTree>
    <p:extLst>
      <p:ext uri="{BB962C8B-B14F-4D97-AF65-F5344CB8AC3E}">
        <p14:creationId xmlns:p14="http://schemas.microsoft.com/office/powerpoint/2010/main" val="27182538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3">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ja-JP"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ja-JP"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標準デザイン 1">
        <a:dk1>
          <a:srgbClr val="000000"/>
        </a:dk1>
        <a:lt1>
          <a:srgbClr val="F7F7FF"/>
        </a:lt1>
        <a:dk2>
          <a:srgbClr val="000000"/>
        </a:dk2>
        <a:lt2>
          <a:srgbClr val="808080"/>
        </a:lt2>
        <a:accent1>
          <a:srgbClr val="7DB6EF"/>
        </a:accent1>
        <a:accent2>
          <a:srgbClr val="C0504D"/>
        </a:accent2>
        <a:accent3>
          <a:srgbClr val="FAFA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季節（002）">
  <a:themeElements>
    <a:clrScheme name="季節（00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季節（002）">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ja-JP"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ja-JP"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季節（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季節（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季節（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季節（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季節（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季節（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季節（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季節（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季節（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季節（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季節（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季節（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季節（00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2_デザインの設定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デザインの設定">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_デザインの設定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648</Words>
  <Application>Microsoft Office PowerPoint</Application>
  <PresentationFormat>ワイド画面</PresentationFormat>
  <Paragraphs>208</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16</vt:i4>
      </vt:variant>
    </vt:vector>
  </HeadingPairs>
  <TitlesOfParts>
    <vt:vector size="27" baseType="lpstr">
      <vt:lpstr>HG丸ｺﾞｼｯｸM-PRO</vt:lpstr>
      <vt:lpstr>ＭＳ Ｐゴシック</vt:lpstr>
      <vt:lpstr>SimSun</vt:lpstr>
      <vt:lpstr>メイリオ</vt:lpstr>
      <vt:lpstr>游ゴシック</vt:lpstr>
      <vt:lpstr>Arial</vt:lpstr>
      <vt:lpstr>Calibri</vt:lpstr>
      <vt:lpstr>標準デザイン</vt:lpstr>
      <vt:lpstr>季節（002）</vt:lpstr>
      <vt:lpstr>Office テーマ</vt:lpstr>
      <vt:lpstr>2_デザインの設定</vt:lpstr>
      <vt:lpstr>受益者負担制度の見直し</vt:lpstr>
      <vt:lpstr>これから説明すること</vt:lpstr>
      <vt:lpstr>１　公共下水道受益者負担制度</vt:lpstr>
      <vt:lpstr>PowerPoint プレゼンテーション</vt:lpstr>
      <vt:lpstr>２　区域外から計画区域に編入した土地の取扱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課題４　建物建築ができない土地にかかる対応</vt:lpstr>
      <vt:lpstr>PowerPoint プレゼンテーション</vt:lpstr>
      <vt:lpstr>３　負担金の徴収年数の見直し</vt:lpstr>
      <vt:lpstr>PowerPoint プレゼンテーション</vt:lpstr>
      <vt:lpstr>４　一括納付報奨金制度の見直し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平成30年度実施事業　 平成31年度下水道事業予算・実施事業</dc:title>
  <dc:creator>gesuikeiei10</dc:creator>
  <cp:lastModifiedBy>gesuikeiei13</cp:lastModifiedBy>
  <cp:revision>424</cp:revision>
  <cp:lastPrinted>2019-08-15T00:36:36Z</cp:lastPrinted>
  <dcterms:created xsi:type="dcterms:W3CDTF">2013-11-15T06:12:00Z</dcterms:created>
  <dcterms:modified xsi:type="dcterms:W3CDTF">2019-08-16T02:55:58Z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1041-10.8.2.6709</vt:lpwstr>
  </property>
</Properties>
</file>