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59" r:id="rId2"/>
    <p:sldMasterId id="2147484030" r:id="rId3"/>
    <p:sldMasterId id="2147484045" r:id="rId4"/>
  </p:sldMasterIdLst>
  <p:notesMasterIdLst>
    <p:notesMasterId r:id="rId29"/>
  </p:notesMasterIdLst>
  <p:handoutMasterIdLst>
    <p:handoutMasterId r:id="rId30"/>
  </p:handoutMasterIdLst>
  <p:sldIdLst>
    <p:sldId id="256" r:id="rId5"/>
    <p:sldId id="304" r:id="rId6"/>
    <p:sldId id="368" r:id="rId7"/>
    <p:sldId id="369" r:id="rId8"/>
    <p:sldId id="302" r:id="rId9"/>
    <p:sldId id="303" r:id="rId10"/>
    <p:sldId id="370" r:id="rId11"/>
    <p:sldId id="371" r:id="rId12"/>
    <p:sldId id="374" r:id="rId13"/>
    <p:sldId id="375" r:id="rId14"/>
    <p:sldId id="376" r:id="rId15"/>
    <p:sldId id="364" r:id="rId16"/>
    <p:sldId id="351" r:id="rId17"/>
    <p:sldId id="372" r:id="rId18"/>
    <p:sldId id="353" r:id="rId19"/>
    <p:sldId id="354" r:id="rId20"/>
    <p:sldId id="355" r:id="rId21"/>
    <p:sldId id="356" r:id="rId22"/>
    <p:sldId id="358" r:id="rId23"/>
    <p:sldId id="373" r:id="rId24"/>
    <p:sldId id="360" r:id="rId25"/>
    <p:sldId id="361" r:id="rId26"/>
    <p:sldId id="362" r:id="rId27"/>
    <p:sldId id="363" r:id="rId28"/>
  </p:sldIdLst>
  <p:sldSz cx="12192000" cy="6858000"/>
  <p:notesSz cx="6807200" cy="9939338"/>
  <p:defaultTextStyle>
    <a:defPPr>
      <a:defRPr lang="ja-JP"/>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ADA"/>
    <a:srgbClr val="F2C6C6"/>
    <a:srgbClr val="B561E9"/>
    <a:srgbClr val="F89042"/>
    <a:srgbClr val="EFF6EA"/>
    <a:srgbClr val="D5FAFF"/>
    <a:srgbClr val="FFE5FA"/>
    <a:srgbClr val="FFFF66"/>
    <a:srgbClr val="BC004C"/>
    <a:srgbClr val="E6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238" autoAdjust="0"/>
  </p:normalViewPr>
  <p:slideViewPr>
    <p:cSldViewPr snapToGrid="0" snapToObjects="1">
      <p:cViewPr varScale="1">
        <p:scale>
          <a:sx n="67" d="100"/>
          <a:sy n="67" d="100"/>
        </p:scale>
        <p:origin x="90"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868" y="84"/>
      </p:cViewPr>
      <p:guideLst/>
    </p:cSldViewPr>
  </p:notes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54221841158705E-2"/>
          <c:y val="7.0958059280814514E-2"/>
          <c:w val="0.84772089439468701"/>
          <c:h val="0.64066218041795298"/>
        </c:manualLayout>
      </c:layout>
      <c:barChart>
        <c:barDir val="col"/>
        <c:grouping val="clustered"/>
        <c:varyColors val="0"/>
        <c:ser>
          <c:idx val="0"/>
          <c:order val="0"/>
          <c:tx>
            <c:strRef>
              <c:f>Sheet1!$B$1</c:f>
              <c:strCache>
                <c:ptCount val="1"/>
                <c:pt idx="0">
                  <c:v>下水道処理人口普及率</c:v>
                </c:pt>
              </c:strCache>
            </c:strRef>
          </c:tx>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696C-48DD-9C87-3D8A0FA5C16C}"/>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696C-48DD-9C87-3D8A0FA5C16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柏市</c:v>
                </c:pt>
                <c:pt idx="1">
                  <c:v>千葉市</c:v>
                </c:pt>
                <c:pt idx="2">
                  <c:v>松戸市</c:v>
                </c:pt>
                <c:pt idx="3">
                  <c:v>我孫子市</c:v>
                </c:pt>
                <c:pt idx="4">
                  <c:v>流山市</c:v>
                </c:pt>
                <c:pt idx="5">
                  <c:v>船橋市</c:v>
                </c:pt>
                <c:pt idx="6">
                  <c:v>市川市</c:v>
                </c:pt>
                <c:pt idx="7">
                  <c:v>市原市</c:v>
                </c:pt>
                <c:pt idx="8">
                  <c:v>千葉県平均</c:v>
                </c:pt>
              </c:strCache>
            </c:strRef>
          </c:cat>
          <c:val>
            <c:numRef>
              <c:f>Sheet1!$B$2:$B$10</c:f>
              <c:numCache>
                <c:formatCode>General</c:formatCode>
                <c:ptCount val="9"/>
                <c:pt idx="0">
                  <c:v>90.2</c:v>
                </c:pt>
                <c:pt idx="1">
                  <c:v>97.3</c:v>
                </c:pt>
                <c:pt idx="2">
                  <c:v>85.5</c:v>
                </c:pt>
                <c:pt idx="3">
                  <c:v>84.1</c:v>
                </c:pt>
                <c:pt idx="4">
                  <c:v>86.9</c:v>
                </c:pt>
                <c:pt idx="5">
                  <c:v>85.9</c:v>
                </c:pt>
                <c:pt idx="6">
                  <c:v>73.099999999999994</c:v>
                </c:pt>
                <c:pt idx="7">
                  <c:v>63.2</c:v>
                </c:pt>
                <c:pt idx="8">
                  <c:v>74.2</c:v>
                </c:pt>
              </c:numCache>
            </c:numRef>
          </c:val>
          <c:extLst>
            <c:ext xmlns:c16="http://schemas.microsoft.com/office/drawing/2014/chart" uri="{C3380CC4-5D6E-409C-BE32-E72D297353CC}">
              <c16:uniqueId val="{00000002-696C-48DD-9C87-3D8A0FA5C16C}"/>
            </c:ext>
          </c:extLst>
        </c:ser>
        <c:dLbls>
          <c:showLegendKey val="0"/>
          <c:showVal val="0"/>
          <c:showCatName val="0"/>
          <c:showSerName val="0"/>
          <c:showPercent val="0"/>
          <c:showBubbleSize val="0"/>
        </c:dLbls>
        <c:gapWidth val="70"/>
        <c:overlap val="-27"/>
        <c:axId val="364005464"/>
        <c:axId val="364005792"/>
      </c:barChart>
      <c:lineChart>
        <c:grouping val="standard"/>
        <c:varyColors val="0"/>
        <c:ser>
          <c:idx val="1"/>
          <c:order val="1"/>
          <c:tx>
            <c:strRef>
              <c:f>Sheet1!$C$1</c:f>
              <c:strCache>
                <c:ptCount val="1"/>
                <c:pt idx="0">
                  <c:v>列1</c:v>
                </c:pt>
              </c:strCache>
            </c:strRef>
          </c:tx>
          <c:spPr>
            <a:ln w="28575" cap="rnd">
              <a:solidFill>
                <a:schemeClr val="accent2"/>
              </a:solidFill>
              <a:prstDash val="sysDot"/>
              <a:round/>
            </a:ln>
            <a:effectLst/>
          </c:spPr>
          <c:marker>
            <c:symbol val="none"/>
          </c:marker>
          <c:cat>
            <c:strRef>
              <c:f>Sheet1!$A$2:$A$10</c:f>
              <c:strCache>
                <c:ptCount val="9"/>
                <c:pt idx="0">
                  <c:v>柏市</c:v>
                </c:pt>
                <c:pt idx="1">
                  <c:v>千葉市</c:v>
                </c:pt>
                <c:pt idx="2">
                  <c:v>松戸市</c:v>
                </c:pt>
                <c:pt idx="3">
                  <c:v>我孫子市</c:v>
                </c:pt>
                <c:pt idx="4">
                  <c:v>流山市</c:v>
                </c:pt>
                <c:pt idx="5">
                  <c:v>船橋市</c:v>
                </c:pt>
                <c:pt idx="6">
                  <c:v>市川市</c:v>
                </c:pt>
                <c:pt idx="7">
                  <c:v>市原市</c:v>
                </c:pt>
                <c:pt idx="8">
                  <c:v>千葉県平均</c:v>
                </c:pt>
              </c:strCache>
            </c:strRef>
          </c:cat>
          <c:val>
            <c:numRef>
              <c:f>Sheet1!$C$2:$C$10</c:f>
              <c:numCache>
                <c:formatCode>General</c:formatCode>
                <c:ptCount val="9"/>
                <c:pt idx="0">
                  <c:v>90.2</c:v>
                </c:pt>
                <c:pt idx="1">
                  <c:v>90.2</c:v>
                </c:pt>
                <c:pt idx="2">
                  <c:v>90.2</c:v>
                </c:pt>
                <c:pt idx="3">
                  <c:v>90.2</c:v>
                </c:pt>
                <c:pt idx="4">
                  <c:v>90.2</c:v>
                </c:pt>
                <c:pt idx="5">
                  <c:v>90.2</c:v>
                </c:pt>
                <c:pt idx="6">
                  <c:v>90.2</c:v>
                </c:pt>
                <c:pt idx="7">
                  <c:v>90.2</c:v>
                </c:pt>
                <c:pt idx="8">
                  <c:v>90.2</c:v>
                </c:pt>
              </c:numCache>
            </c:numRef>
          </c:val>
          <c:smooth val="0"/>
          <c:extLst>
            <c:ext xmlns:c16="http://schemas.microsoft.com/office/drawing/2014/chart" uri="{C3380CC4-5D6E-409C-BE32-E72D297353CC}">
              <c16:uniqueId val="{00000003-696C-48DD-9C87-3D8A0FA5C16C}"/>
            </c:ext>
          </c:extLst>
        </c:ser>
        <c:dLbls>
          <c:showLegendKey val="0"/>
          <c:showVal val="0"/>
          <c:showCatName val="0"/>
          <c:showSerName val="0"/>
          <c:showPercent val="0"/>
          <c:showBubbleSize val="0"/>
        </c:dLbls>
        <c:marker val="1"/>
        <c:smooth val="0"/>
        <c:axId val="364005464"/>
        <c:axId val="364005792"/>
      </c:lineChart>
      <c:catAx>
        <c:axId val="3640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4005792"/>
        <c:crosses val="autoZero"/>
        <c:auto val="1"/>
        <c:lblAlgn val="ctr"/>
        <c:lblOffset val="100"/>
        <c:noMultiLvlLbl val="0"/>
      </c:catAx>
      <c:valAx>
        <c:axId val="364005792"/>
        <c:scaling>
          <c:orientation val="minMax"/>
          <c:max val="100"/>
        </c:scaling>
        <c:delete val="1"/>
        <c:axPos val="l"/>
        <c:numFmt formatCode="General" sourceLinked="1"/>
        <c:majorTickMark val="none"/>
        <c:minorTickMark val="none"/>
        <c:tickLblPos val="nextTo"/>
        <c:crossAx val="36400546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99905449962659E-2"/>
          <c:y val="0"/>
          <c:w val="0.89039794512854065"/>
          <c:h val="0.73963037981053514"/>
        </c:manualLayout>
      </c:layout>
      <c:barChart>
        <c:barDir val="col"/>
        <c:grouping val="stacked"/>
        <c:varyColors val="0"/>
        <c:ser>
          <c:idx val="0"/>
          <c:order val="0"/>
          <c:tx>
            <c:strRef>
              <c:f>Sheet1!$B$1</c:f>
              <c:strCache>
                <c:ptCount val="1"/>
                <c:pt idx="0">
                  <c:v>とても満足</c:v>
                </c:pt>
              </c:strCache>
            </c:strRef>
          </c:tx>
          <c:spPr>
            <a:solidFill>
              <a:schemeClr val="accent1">
                <a:lumMod val="60000"/>
                <a:lumOff val="40000"/>
              </a:schemeClr>
            </a:solidFill>
            <a:ln>
              <a:noFill/>
            </a:ln>
            <a:effectLst/>
          </c:spPr>
          <c:invertIfNegative val="0"/>
          <c:dLbls>
            <c:numFmt formatCode="#,##0.0_ ;[Red]\-#,##0.0\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H28</c:v>
                </c:pt>
                <c:pt idx="1">
                  <c:v>H30</c:v>
                </c:pt>
              </c:strCache>
            </c:strRef>
          </c:cat>
          <c:val>
            <c:numRef>
              <c:f>Sheet1!$B$2:$B$3</c:f>
              <c:numCache>
                <c:formatCode>General</c:formatCode>
                <c:ptCount val="2"/>
                <c:pt idx="0">
                  <c:v>5.0999999999999996</c:v>
                </c:pt>
                <c:pt idx="1">
                  <c:v>5</c:v>
                </c:pt>
              </c:numCache>
            </c:numRef>
          </c:val>
          <c:extLst>
            <c:ext xmlns:c16="http://schemas.microsoft.com/office/drawing/2014/chart" uri="{C3380CC4-5D6E-409C-BE32-E72D297353CC}">
              <c16:uniqueId val="{00000000-54FF-4A76-B918-758763168359}"/>
            </c:ext>
          </c:extLst>
        </c:ser>
        <c:ser>
          <c:idx val="1"/>
          <c:order val="1"/>
          <c:tx>
            <c:strRef>
              <c:f>Sheet1!$C$1</c:f>
              <c:strCache>
                <c:ptCount val="1"/>
                <c:pt idx="0">
                  <c:v>まあ満足</c:v>
                </c:pt>
              </c:strCache>
            </c:strRef>
          </c:tx>
          <c:spPr>
            <a:solidFill>
              <a:schemeClr val="accent4">
                <a:lumMod val="60000"/>
                <a:lumOff val="40000"/>
              </a:schemeClr>
            </a:solidFill>
            <a:ln>
              <a:noFill/>
            </a:ln>
            <a:effectLst/>
          </c:spPr>
          <c:invertIfNegative val="0"/>
          <c:dLbls>
            <c:numFmt formatCode="#,##0.0_ ;[Red]\-#,##0.0\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H28</c:v>
                </c:pt>
                <c:pt idx="1">
                  <c:v>H30</c:v>
                </c:pt>
              </c:strCache>
            </c:strRef>
          </c:cat>
          <c:val>
            <c:numRef>
              <c:f>Sheet1!$C$2:$C$3</c:f>
              <c:numCache>
                <c:formatCode>General</c:formatCode>
                <c:ptCount val="2"/>
                <c:pt idx="0">
                  <c:v>29.3</c:v>
                </c:pt>
                <c:pt idx="1">
                  <c:v>31.3</c:v>
                </c:pt>
              </c:numCache>
            </c:numRef>
          </c:val>
          <c:extLst>
            <c:ext xmlns:c16="http://schemas.microsoft.com/office/drawing/2014/chart" uri="{C3380CC4-5D6E-409C-BE32-E72D297353CC}">
              <c16:uniqueId val="{00000001-54FF-4A76-B918-758763168359}"/>
            </c:ext>
          </c:extLst>
        </c:ser>
        <c:dLbls>
          <c:showLegendKey val="0"/>
          <c:showVal val="0"/>
          <c:showCatName val="0"/>
          <c:showSerName val="0"/>
          <c:showPercent val="0"/>
          <c:showBubbleSize val="0"/>
        </c:dLbls>
        <c:gapWidth val="70"/>
        <c:overlap val="100"/>
        <c:axId val="391364544"/>
        <c:axId val="391367824"/>
      </c:barChart>
      <c:catAx>
        <c:axId val="39136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91367824"/>
        <c:crosses val="autoZero"/>
        <c:auto val="1"/>
        <c:lblAlgn val="ctr"/>
        <c:lblOffset val="100"/>
        <c:noMultiLvlLbl val="0"/>
      </c:catAx>
      <c:valAx>
        <c:axId val="391367824"/>
        <c:scaling>
          <c:orientation val="minMax"/>
          <c:max val="50"/>
          <c:min val="0"/>
        </c:scaling>
        <c:delete val="1"/>
        <c:axPos val="l"/>
        <c:numFmt formatCode="General" sourceLinked="1"/>
        <c:majorTickMark val="none"/>
        <c:minorTickMark val="none"/>
        <c:tickLblPos val="nextTo"/>
        <c:crossAx val="391364544"/>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69532020079224"/>
          <c:y val="9.8724340490664891E-2"/>
          <c:w val="0.61309423170238908"/>
          <c:h val="0.64536499059296826"/>
        </c:manualLayout>
      </c:layout>
      <c:barChart>
        <c:barDir val="col"/>
        <c:grouping val="stacked"/>
        <c:varyColors val="0"/>
        <c:ser>
          <c:idx val="0"/>
          <c:order val="0"/>
          <c:tx>
            <c:strRef>
              <c:f>Sheet1!$B$1</c:f>
              <c:strCache>
                <c:ptCount val="1"/>
                <c:pt idx="0">
                  <c:v>そう思う</c:v>
                </c:pt>
              </c:strCache>
            </c:strRef>
          </c:tx>
          <c:spPr>
            <a:solidFill>
              <a:schemeClr val="accent1">
                <a:lumMod val="60000"/>
                <a:lumOff val="40000"/>
              </a:schemeClr>
            </a:solidFill>
            <a:ln>
              <a:noFill/>
            </a:ln>
            <a:effectLst/>
          </c:spPr>
          <c:invertIfNegative val="0"/>
          <c:dLbls>
            <c:numFmt formatCode="#,##0.0_ ;[Red]\-#,##0.0\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H28</c:v>
                </c:pt>
                <c:pt idx="1">
                  <c:v>H30</c:v>
                </c:pt>
              </c:strCache>
            </c:strRef>
          </c:cat>
          <c:val>
            <c:numRef>
              <c:f>Sheet1!$B$2:$B$3</c:f>
              <c:numCache>
                <c:formatCode>General</c:formatCode>
                <c:ptCount val="2"/>
                <c:pt idx="0">
                  <c:v>26.2</c:v>
                </c:pt>
                <c:pt idx="1">
                  <c:v>34.5</c:v>
                </c:pt>
              </c:numCache>
            </c:numRef>
          </c:val>
          <c:extLst>
            <c:ext xmlns:c16="http://schemas.microsoft.com/office/drawing/2014/chart" uri="{C3380CC4-5D6E-409C-BE32-E72D297353CC}">
              <c16:uniqueId val="{00000000-71F1-47FC-B5A4-BA888671381E}"/>
            </c:ext>
          </c:extLst>
        </c:ser>
        <c:ser>
          <c:idx val="1"/>
          <c:order val="1"/>
          <c:tx>
            <c:strRef>
              <c:f>Sheet1!$C$1</c:f>
              <c:strCache>
                <c:ptCount val="1"/>
                <c:pt idx="0">
                  <c:v>どちらかといえばそう思う</c:v>
                </c:pt>
              </c:strCache>
            </c:strRef>
          </c:tx>
          <c:spPr>
            <a:solidFill>
              <a:schemeClr val="accent4">
                <a:lumMod val="60000"/>
                <a:lumOff val="40000"/>
              </a:schemeClr>
            </a:solidFill>
            <a:ln>
              <a:noFill/>
            </a:ln>
            <a:effectLst/>
          </c:spPr>
          <c:invertIfNegative val="0"/>
          <c:dLbls>
            <c:numFmt formatCode="#,##0.0_ ;[Red]\-#,##0.0\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H28</c:v>
                </c:pt>
                <c:pt idx="1">
                  <c:v>H30</c:v>
                </c:pt>
              </c:strCache>
            </c:strRef>
          </c:cat>
          <c:val>
            <c:numRef>
              <c:f>Sheet1!$C$2:$C$3</c:f>
              <c:numCache>
                <c:formatCode>General</c:formatCode>
                <c:ptCount val="2"/>
                <c:pt idx="0">
                  <c:v>44</c:v>
                </c:pt>
                <c:pt idx="1">
                  <c:v>46</c:v>
                </c:pt>
              </c:numCache>
            </c:numRef>
          </c:val>
          <c:extLst>
            <c:ext xmlns:c16="http://schemas.microsoft.com/office/drawing/2014/chart" uri="{C3380CC4-5D6E-409C-BE32-E72D297353CC}">
              <c16:uniqueId val="{00000001-71F1-47FC-B5A4-BA888671381E}"/>
            </c:ext>
          </c:extLst>
        </c:ser>
        <c:dLbls>
          <c:showLegendKey val="0"/>
          <c:showVal val="0"/>
          <c:showCatName val="0"/>
          <c:showSerName val="0"/>
          <c:showPercent val="0"/>
          <c:showBubbleSize val="0"/>
        </c:dLbls>
        <c:gapWidth val="70"/>
        <c:overlap val="100"/>
        <c:axId val="391364544"/>
        <c:axId val="391367824"/>
      </c:barChart>
      <c:catAx>
        <c:axId val="39136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1367824"/>
        <c:crosses val="autoZero"/>
        <c:auto val="1"/>
        <c:lblAlgn val="ctr"/>
        <c:lblOffset val="100"/>
        <c:noMultiLvlLbl val="0"/>
      </c:catAx>
      <c:valAx>
        <c:axId val="391367824"/>
        <c:scaling>
          <c:orientation val="minMax"/>
          <c:max val="80"/>
          <c:min val="0"/>
        </c:scaling>
        <c:delete val="1"/>
        <c:axPos val="l"/>
        <c:numFmt formatCode="General" sourceLinked="1"/>
        <c:majorTickMark val="out"/>
        <c:minorTickMark val="none"/>
        <c:tickLblPos val="nextTo"/>
        <c:crossAx val="391364544"/>
        <c:crosses val="autoZero"/>
        <c:crossBetween val="between"/>
        <c:majorUnit val="10"/>
      </c:valAx>
      <c:spPr>
        <a:noFill/>
        <a:ln>
          <a:noFill/>
        </a:ln>
        <a:effectLst/>
      </c:spPr>
    </c:plotArea>
    <c:legend>
      <c:legendPos val="b"/>
      <c:layout>
        <c:manualLayout>
          <c:xMode val="edge"/>
          <c:yMode val="edge"/>
          <c:x val="5.0000042268499655E-2"/>
          <c:y val="0.87658576480466277"/>
          <c:w val="0.89999991546300073"/>
          <c:h val="9.90036843273691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dirty="0" smtClean="0"/>
              <a:t>ＣＯＤ</a:t>
            </a:r>
            <a:endParaRPr lang="ja-JP" altLang="en-US" sz="1400" dirty="0"/>
          </a:p>
        </c:rich>
      </c:tx>
      <c:layout>
        <c:manualLayout>
          <c:xMode val="edge"/>
          <c:yMode val="edge"/>
          <c:x val="0.72514340074751971"/>
          <c:y val="9.60915470101909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6011051761147974E-2"/>
          <c:y val="5.8742479034481057E-2"/>
          <c:w val="0.89586839176987598"/>
          <c:h val="0.7708883629672018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Sheet1!$B$2:$B$47</c:f>
              <c:numCache>
                <c:formatCode>General</c:formatCode>
                <c:ptCount val="46"/>
                <c:pt idx="0">
                  <c:v>22.8</c:v>
                </c:pt>
                <c:pt idx="1">
                  <c:v>19.2</c:v>
                </c:pt>
                <c:pt idx="2">
                  <c:v>18.399999999999999</c:v>
                </c:pt>
                <c:pt idx="3">
                  <c:v>16.899999999999999</c:v>
                </c:pt>
                <c:pt idx="4">
                  <c:v>18.3</c:v>
                </c:pt>
                <c:pt idx="5">
                  <c:v>25</c:v>
                </c:pt>
                <c:pt idx="6">
                  <c:v>28.1</c:v>
                </c:pt>
                <c:pt idx="7">
                  <c:v>23.1</c:v>
                </c:pt>
                <c:pt idx="8">
                  <c:v>22</c:v>
                </c:pt>
                <c:pt idx="9">
                  <c:v>21</c:v>
                </c:pt>
                <c:pt idx="10">
                  <c:v>20</c:v>
                </c:pt>
                <c:pt idx="11">
                  <c:v>24</c:v>
                </c:pt>
                <c:pt idx="12">
                  <c:v>24</c:v>
                </c:pt>
                <c:pt idx="13">
                  <c:v>17</c:v>
                </c:pt>
                <c:pt idx="14">
                  <c:v>21</c:v>
                </c:pt>
                <c:pt idx="15">
                  <c:v>18</c:v>
                </c:pt>
                <c:pt idx="16">
                  <c:v>16</c:v>
                </c:pt>
                <c:pt idx="17">
                  <c:v>18</c:v>
                </c:pt>
                <c:pt idx="18">
                  <c:v>16</c:v>
                </c:pt>
                <c:pt idx="19">
                  <c:v>17</c:v>
                </c:pt>
                <c:pt idx="20">
                  <c:v>18</c:v>
                </c:pt>
                <c:pt idx="21">
                  <c:v>21</c:v>
                </c:pt>
                <c:pt idx="22">
                  <c:v>25</c:v>
                </c:pt>
                <c:pt idx="23">
                  <c:v>24</c:v>
                </c:pt>
                <c:pt idx="24">
                  <c:v>23</c:v>
                </c:pt>
                <c:pt idx="25">
                  <c:v>19</c:v>
                </c:pt>
                <c:pt idx="26">
                  <c:v>18</c:v>
                </c:pt>
                <c:pt idx="27">
                  <c:v>15</c:v>
                </c:pt>
                <c:pt idx="28">
                  <c:v>13</c:v>
                </c:pt>
                <c:pt idx="29">
                  <c:v>10</c:v>
                </c:pt>
                <c:pt idx="30">
                  <c:v>9.8000000000000007</c:v>
                </c:pt>
                <c:pt idx="31">
                  <c:v>10</c:v>
                </c:pt>
                <c:pt idx="32">
                  <c:v>9.3000000000000007</c:v>
                </c:pt>
                <c:pt idx="33">
                  <c:v>9.6</c:v>
                </c:pt>
                <c:pt idx="34">
                  <c:v>9.6999999999999993</c:v>
                </c:pt>
                <c:pt idx="35">
                  <c:v>9.1</c:v>
                </c:pt>
                <c:pt idx="36">
                  <c:v>10</c:v>
                </c:pt>
                <c:pt idx="37">
                  <c:v>9.6</c:v>
                </c:pt>
                <c:pt idx="38">
                  <c:v>10</c:v>
                </c:pt>
                <c:pt idx="39">
                  <c:v>11</c:v>
                </c:pt>
                <c:pt idx="40">
                  <c:v>10</c:v>
                </c:pt>
                <c:pt idx="41">
                  <c:v>8.4</c:v>
                </c:pt>
                <c:pt idx="42">
                  <c:v>9.3000000000000007</c:v>
                </c:pt>
                <c:pt idx="43">
                  <c:v>10</c:v>
                </c:pt>
                <c:pt idx="44">
                  <c:v>9.6999999999999993</c:v>
                </c:pt>
              </c:numCache>
            </c:numRef>
          </c:val>
          <c:smooth val="0"/>
          <c:extLst>
            <c:ext xmlns:c16="http://schemas.microsoft.com/office/drawing/2014/chart" uri="{C3380CC4-5D6E-409C-BE32-E72D297353CC}">
              <c16:uniqueId val="{00000000-6185-4EC9-BB2E-9797BA74EDB4}"/>
            </c:ext>
          </c:extLst>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Sheet1!$C$2:$C$47</c:f>
              <c:numCache>
                <c:formatCode>General</c:formatCode>
                <c:ptCount val="46"/>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numCache>
            </c:numRef>
          </c:val>
          <c:smooth val="0"/>
          <c:extLst>
            <c:ext xmlns:c16="http://schemas.microsoft.com/office/drawing/2014/chart" uri="{C3380CC4-5D6E-409C-BE32-E72D297353CC}">
              <c16:uniqueId val="{00000001-6185-4EC9-BB2E-9797BA74EDB4}"/>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Sheet1!$D$2:$D$47</c:f>
              <c:numCache>
                <c:formatCode>General</c:formatCode>
                <c:ptCount val="46"/>
              </c:numCache>
            </c:numRef>
          </c:val>
          <c:smooth val="0"/>
          <c:extLst>
            <c:ext xmlns:c16="http://schemas.microsoft.com/office/drawing/2014/chart" uri="{C3380CC4-5D6E-409C-BE32-E72D297353CC}">
              <c16:uniqueId val="{00000002-6185-4EC9-BB2E-9797BA74EDB4}"/>
            </c:ext>
          </c:extLst>
        </c:ser>
        <c:dLbls>
          <c:showLegendKey val="0"/>
          <c:showVal val="0"/>
          <c:showCatName val="0"/>
          <c:showSerName val="0"/>
          <c:showPercent val="0"/>
          <c:showBubbleSize val="0"/>
        </c:dLbls>
        <c:marker val="1"/>
        <c:smooth val="0"/>
        <c:axId val="459919528"/>
        <c:axId val="459916904"/>
      </c:lineChart>
      <c:catAx>
        <c:axId val="45991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916904"/>
        <c:crosses val="autoZero"/>
        <c:auto val="1"/>
        <c:lblAlgn val="ctr"/>
        <c:lblOffset val="100"/>
        <c:noMultiLvlLbl val="0"/>
      </c:catAx>
      <c:valAx>
        <c:axId val="459916904"/>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9195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dirty="0" smtClean="0"/>
              <a:t>全窒素</a:t>
            </a:r>
            <a:endParaRPr lang="ja-JP" altLang="en-US" sz="1400" dirty="0"/>
          </a:p>
        </c:rich>
      </c:tx>
      <c:layout>
        <c:manualLayout>
          <c:xMode val="edge"/>
          <c:yMode val="edge"/>
          <c:x val="0.72782323710099761"/>
          <c:y val="9.60916868711477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6011051761147974E-2"/>
          <c:y val="5.8742479034481057E-2"/>
          <c:w val="0.89586839176987598"/>
          <c:h val="0.7708883629672018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Sheet1!$B$2:$B$47</c:f>
              <c:numCache>
                <c:formatCode>General</c:formatCode>
                <c:ptCount val="46"/>
                <c:pt idx="0">
                  <c:v>9.3000000000000007</c:v>
                </c:pt>
                <c:pt idx="1">
                  <c:v>8.8000000000000007</c:v>
                </c:pt>
                <c:pt idx="2">
                  <c:v>6.9</c:v>
                </c:pt>
                <c:pt idx="3">
                  <c:v>4.3</c:v>
                </c:pt>
                <c:pt idx="4">
                  <c:v>7.9</c:v>
                </c:pt>
                <c:pt idx="5">
                  <c:v>8.1</c:v>
                </c:pt>
                <c:pt idx="6">
                  <c:v>8</c:v>
                </c:pt>
                <c:pt idx="7">
                  <c:v>7.6</c:v>
                </c:pt>
                <c:pt idx="8">
                  <c:v>6.5</c:v>
                </c:pt>
                <c:pt idx="9">
                  <c:v>6.1</c:v>
                </c:pt>
                <c:pt idx="10">
                  <c:v>5.6</c:v>
                </c:pt>
                <c:pt idx="11">
                  <c:v>5.3</c:v>
                </c:pt>
                <c:pt idx="12">
                  <c:v>5.3</c:v>
                </c:pt>
                <c:pt idx="13">
                  <c:v>4.5999999999999996</c:v>
                </c:pt>
                <c:pt idx="14">
                  <c:v>4.8</c:v>
                </c:pt>
                <c:pt idx="15">
                  <c:v>4.5</c:v>
                </c:pt>
                <c:pt idx="16">
                  <c:v>4.3</c:v>
                </c:pt>
                <c:pt idx="17">
                  <c:v>4.3</c:v>
                </c:pt>
                <c:pt idx="18">
                  <c:v>4.4000000000000004</c:v>
                </c:pt>
                <c:pt idx="19">
                  <c:v>4.4000000000000004</c:v>
                </c:pt>
                <c:pt idx="20">
                  <c:v>4.9000000000000004</c:v>
                </c:pt>
                <c:pt idx="21">
                  <c:v>4.9000000000000004</c:v>
                </c:pt>
                <c:pt idx="22">
                  <c:v>5.3</c:v>
                </c:pt>
                <c:pt idx="23">
                  <c:v>4.5</c:v>
                </c:pt>
                <c:pt idx="24">
                  <c:v>4.0999999999999996</c:v>
                </c:pt>
                <c:pt idx="25">
                  <c:v>4</c:v>
                </c:pt>
                <c:pt idx="26">
                  <c:v>3.7</c:v>
                </c:pt>
                <c:pt idx="27">
                  <c:v>3.2</c:v>
                </c:pt>
                <c:pt idx="28">
                  <c:v>3.2</c:v>
                </c:pt>
                <c:pt idx="29">
                  <c:v>2.8</c:v>
                </c:pt>
                <c:pt idx="30">
                  <c:v>2.9</c:v>
                </c:pt>
                <c:pt idx="31">
                  <c:v>2.9</c:v>
                </c:pt>
                <c:pt idx="32">
                  <c:v>2.8</c:v>
                </c:pt>
                <c:pt idx="33">
                  <c:v>2.9</c:v>
                </c:pt>
                <c:pt idx="34">
                  <c:v>2.5</c:v>
                </c:pt>
                <c:pt idx="35">
                  <c:v>2.6</c:v>
                </c:pt>
                <c:pt idx="36">
                  <c:v>2.4</c:v>
                </c:pt>
                <c:pt idx="37">
                  <c:v>2.5</c:v>
                </c:pt>
                <c:pt idx="38">
                  <c:v>2.2999999999999998</c:v>
                </c:pt>
                <c:pt idx="39">
                  <c:v>2.2999999999999998</c:v>
                </c:pt>
                <c:pt idx="40">
                  <c:v>2.4</c:v>
                </c:pt>
                <c:pt idx="41">
                  <c:v>2.2000000000000002</c:v>
                </c:pt>
                <c:pt idx="42">
                  <c:v>2.1</c:v>
                </c:pt>
                <c:pt idx="43">
                  <c:v>2.2000000000000002</c:v>
                </c:pt>
                <c:pt idx="44">
                  <c:v>2.1</c:v>
                </c:pt>
              </c:numCache>
            </c:numRef>
          </c:val>
          <c:smooth val="0"/>
          <c:extLst>
            <c:ext xmlns:c16="http://schemas.microsoft.com/office/drawing/2014/chart" uri="{C3380CC4-5D6E-409C-BE32-E72D297353CC}">
              <c16:uniqueId val="{00000000-C0FA-459D-9F57-FC7F23D9FF66}"/>
            </c:ext>
          </c:extLst>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Sheet1!$C$2:$C$47</c:f>
              <c:numCache>
                <c:formatCode>General</c:formatCode>
                <c:ptCount val="4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numCache>
            </c:numRef>
          </c:val>
          <c:smooth val="0"/>
          <c:extLst>
            <c:ext xmlns:c16="http://schemas.microsoft.com/office/drawing/2014/chart" uri="{C3380CC4-5D6E-409C-BE32-E72D297353CC}">
              <c16:uniqueId val="{00000001-C0FA-459D-9F57-FC7F23D9FF66}"/>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Sheet1!$D$2:$D$47</c:f>
              <c:numCache>
                <c:formatCode>General</c:formatCode>
                <c:ptCount val="46"/>
              </c:numCache>
            </c:numRef>
          </c:val>
          <c:smooth val="0"/>
          <c:extLst>
            <c:ext xmlns:c16="http://schemas.microsoft.com/office/drawing/2014/chart" uri="{C3380CC4-5D6E-409C-BE32-E72D297353CC}">
              <c16:uniqueId val="{00000002-C0FA-459D-9F57-FC7F23D9FF66}"/>
            </c:ext>
          </c:extLst>
        </c:ser>
        <c:dLbls>
          <c:showLegendKey val="0"/>
          <c:showVal val="0"/>
          <c:showCatName val="0"/>
          <c:showSerName val="0"/>
          <c:showPercent val="0"/>
          <c:showBubbleSize val="0"/>
        </c:dLbls>
        <c:marker val="1"/>
        <c:smooth val="0"/>
        <c:axId val="459919528"/>
        <c:axId val="459916904"/>
      </c:lineChart>
      <c:catAx>
        <c:axId val="45991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916904"/>
        <c:crosses val="autoZero"/>
        <c:auto val="1"/>
        <c:lblAlgn val="ctr"/>
        <c:lblOffset val="100"/>
        <c:noMultiLvlLbl val="0"/>
      </c:catAx>
      <c:valAx>
        <c:axId val="45991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91952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dirty="0" smtClean="0"/>
              <a:t>全リン</a:t>
            </a:r>
            <a:endParaRPr lang="ja-JP" altLang="en-US" sz="1400" dirty="0"/>
          </a:p>
        </c:rich>
      </c:tx>
      <c:layout>
        <c:manualLayout>
          <c:xMode val="edge"/>
          <c:yMode val="edge"/>
          <c:x val="0.72514340074751971"/>
          <c:y val="9.60915470101909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6011051761147974E-2"/>
          <c:y val="5.8742479034481057E-2"/>
          <c:w val="0.89586839176987598"/>
          <c:h val="0.7708883629672018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Sheet1!$B$2:$B$47</c:f>
              <c:numCache>
                <c:formatCode>General</c:formatCode>
                <c:ptCount val="46"/>
                <c:pt idx="0">
                  <c:v>0.47</c:v>
                </c:pt>
                <c:pt idx="1">
                  <c:v>0.5</c:v>
                </c:pt>
                <c:pt idx="2">
                  <c:v>0.57999999999999996</c:v>
                </c:pt>
                <c:pt idx="3">
                  <c:v>0.6</c:v>
                </c:pt>
                <c:pt idx="4">
                  <c:v>0.88</c:v>
                </c:pt>
                <c:pt idx="5">
                  <c:v>0.82</c:v>
                </c:pt>
                <c:pt idx="6">
                  <c:v>0.78</c:v>
                </c:pt>
                <c:pt idx="7">
                  <c:v>0.81</c:v>
                </c:pt>
                <c:pt idx="8">
                  <c:v>0.67</c:v>
                </c:pt>
                <c:pt idx="9">
                  <c:v>0.52</c:v>
                </c:pt>
                <c:pt idx="10">
                  <c:v>0.51</c:v>
                </c:pt>
                <c:pt idx="11">
                  <c:v>0.6</c:v>
                </c:pt>
                <c:pt idx="12">
                  <c:v>0.55000000000000004</c:v>
                </c:pt>
                <c:pt idx="13">
                  <c:v>0.42</c:v>
                </c:pt>
                <c:pt idx="14">
                  <c:v>0.53</c:v>
                </c:pt>
                <c:pt idx="15">
                  <c:v>0.42</c:v>
                </c:pt>
                <c:pt idx="16">
                  <c:v>0.41</c:v>
                </c:pt>
                <c:pt idx="17">
                  <c:v>0.44</c:v>
                </c:pt>
                <c:pt idx="18">
                  <c:v>0.33</c:v>
                </c:pt>
                <c:pt idx="19">
                  <c:v>0.36</c:v>
                </c:pt>
                <c:pt idx="20">
                  <c:v>0.34</c:v>
                </c:pt>
                <c:pt idx="21">
                  <c:v>0.5</c:v>
                </c:pt>
                <c:pt idx="22">
                  <c:v>0.51</c:v>
                </c:pt>
                <c:pt idx="23">
                  <c:v>0.49</c:v>
                </c:pt>
                <c:pt idx="24">
                  <c:v>0.44</c:v>
                </c:pt>
                <c:pt idx="25">
                  <c:v>0.32</c:v>
                </c:pt>
                <c:pt idx="26">
                  <c:v>0.37</c:v>
                </c:pt>
                <c:pt idx="27">
                  <c:v>0.26</c:v>
                </c:pt>
                <c:pt idx="28">
                  <c:v>0.23</c:v>
                </c:pt>
                <c:pt idx="29">
                  <c:v>0.2</c:v>
                </c:pt>
                <c:pt idx="30">
                  <c:v>0.17</c:v>
                </c:pt>
                <c:pt idx="31">
                  <c:v>0.18</c:v>
                </c:pt>
                <c:pt idx="32">
                  <c:v>0.17</c:v>
                </c:pt>
                <c:pt idx="33">
                  <c:v>0.15</c:v>
                </c:pt>
                <c:pt idx="34">
                  <c:v>0.16</c:v>
                </c:pt>
                <c:pt idx="35">
                  <c:v>0.15</c:v>
                </c:pt>
                <c:pt idx="36">
                  <c:v>0.14000000000000001</c:v>
                </c:pt>
                <c:pt idx="37">
                  <c:v>0.16</c:v>
                </c:pt>
                <c:pt idx="38">
                  <c:v>0.16</c:v>
                </c:pt>
                <c:pt idx="39">
                  <c:v>0.18</c:v>
                </c:pt>
                <c:pt idx="40">
                  <c:v>0.16</c:v>
                </c:pt>
                <c:pt idx="41">
                  <c:v>0.13</c:v>
                </c:pt>
                <c:pt idx="42">
                  <c:v>0.13</c:v>
                </c:pt>
                <c:pt idx="43">
                  <c:v>0.15</c:v>
                </c:pt>
                <c:pt idx="44">
                  <c:v>0.13</c:v>
                </c:pt>
              </c:numCache>
            </c:numRef>
          </c:val>
          <c:smooth val="0"/>
          <c:extLst>
            <c:ext xmlns:c16="http://schemas.microsoft.com/office/drawing/2014/chart" uri="{C3380CC4-5D6E-409C-BE32-E72D297353CC}">
              <c16:uniqueId val="{00000000-1DD3-4BFA-89DA-1A1B8865D69F}"/>
            </c:ext>
          </c:extLst>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Sheet1!$C$2:$C$47</c:f>
              <c:numCache>
                <c:formatCode>General</c:formatCode>
                <c:ptCount val="46"/>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numCache>
            </c:numRef>
          </c:val>
          <c:smooth val="0"/>
          <c:extLst>
            <c:ext xmlns:c16="http://schemas.microsoft.com/office/drawing/2014/chart" uri="{C3380CC4-5D6E-409C-BE32-E72D297353CC}">
              <c16:uniqueId val="{00000001-1DD3-4BFA-89DA-1A1B8865D69F}"/>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Sheet1!$A$2:$A$47</c:f>
              <c:strCache>
                <c:ptCount val="46"/>
                <c:pt idx="0">
                  <c:v>S48</c:v>
                </c:pt>
                <c:pt idx="1">
                  <c:v>S49</c:v>
                </c:pt>
                <c:pt idx="2">
                  <c:v>S50</c:v>
                </c:pt>
                <c:pt idx="3">
                  <c:v>S51</c:v>
                </c:pt>
                <c:pt idx="4">
                  <c:v>S52</c:v>
                </c:pt>
                <c:pt idx="5">
                  <c:v>S53</c:v>
                </c:pt>
                <c:pt idx="6">
                  <c:v>S54</c:v>
                </c:pt>
                <c:pt idx="7">
                  <c:v>S55</c:v>
                </c:pt>
                <c:pt idx="8">
                  <c:v>S56</c:v>
                </c:pt>
                <c:pt idx="9">
                  <c:v>S57</c:v>
                </c:pt>
                <c:pt idx="10">
                  <c:v>S58</c:v>
                </c:pt>
                <c:pt idx="11">
                  <c:v>S59</c:v>
                </c:pt>
                <c:pt idx="12">
                  <c:v>S60</c:v>
                </c:pt>
                <c:pt idx="13">
                  <c:v>S61</c:v>
                </c:pt>
                <c:pt idx="14">
                  <c:v>S62</c:v>
                </c:pt>
                <c:pt idx="15">
                  <c:v>S63</c:v>
                </c:pt>
                <c:pt idx="16">
                  <c:v>H1</c:v>
                </c:pt>
                <c:pt idx="17">
                  <c:v>H2</c:v>
                </c:pt>
                <c:pt idx="18">
                  <c:v>H3</c:v>
                </c:pt>
                <c:pt idx="19">
                  <c:v>H4</c:v>
                </c:pt>
                <c:pt idx="20">
                  <c:v>H5</c:v>
                </c:pt>
                <c:pt idx="21">
                  <c:v>H6</c:v>
                </c:pt>
                <c:pt idx="22">
                  <c:v>H7</c:v>
                </c:pt>
                <c:pt idx="23">
                  <c:v>H8</c:v>
                </c:pt>
                <c:pt idx="24">
                  <c:v>H9</c:v>
                </c:pt>
                <c:pt idx="25">
                  <c:v>H10</c:v>
                </c:pt>
                <c:pt idx="26">
                  <c:v>H11</c:v>
                </c:pt>
                <c:pt idx="27">
                  <c:v>H12</c:v>
                </c:pt>
                <c:pt idx="28">
                  <c:v>H13</c:v>
                </c:pt>
                <c:pt idx="29">
                  <c:v>H14</c:v>
                </c:pt>
                <c:pt idx="30">
                  <c:v>H15</c:v>
                </c:pt>
                <c:pt idx="31">
                  <c:v>H16</c:v>
                </c:pt>
                <c:pt idx="32">
                  <c:v>H17</c:v>
                </c:pt>
                <c:pt idx="33">
                  <c:v>H18</c:v>
                </c:pt>
                <c:pt idx="34">
                  <c:v>H19</c:v>
                </c:pt>
                <c:pt idx="35">
                  <c:v>H20</c:v>
                </c:pt>
                <c:pt idx="36">
                  <c:v>H21</c:v>
                </c:pt>
                <c:pt idx="37">
                  <c:v>H22</c:v>
                </c:pt>
                <c:pt idx="38">
                  <c:v>H23</c:v>
                </c:pt>
                <c:pt idx="39">
                  <c:v>H24</c:v>
                </c:pt>
                <c:pt idx="40">
                  <c:v>H25</c:v>
                </c:pt>
                <c:pt idx="41">
                  <c:v>H26</c:v>
                </c:pt>
                <c:pt idx="42">
                  <c:v>H27</c:v>
                </c:pt>
                <c:pt idx="43">
                  <c:v>H28</c:v>
                </c:pt>
                <c:pt idx="44">
                  <c:v>H29</c:v>
                </c:pt>
                <c:pt idx="45">
                  <c:v>H30</c:v>
                </c:pt>
              </c:strCache>
            </c:strRef>
          </c:cat>
          <c:val>
            <c:numRef>
              <c:f>Sheet1!$D$2:$D$47</c:f>
              <c:numCache>
                <c:formatCode>General</c:formatCode>
                <c:ptCount val="46"/>
              </c:numCache>
            </c:numRef>
          </c:val>
          <c:smooth val="0"/>
          <c:extLst>
            <c:ext xmlns:c16="http://schemas.microsoft.com/office/drawing/2014/chart" uri="{C3380CC4-5D6E-409C-BE32-E72D297353CC}">
              <c16:uniqueId val="{00000002-1DD3-4BFA-89DA-1A1B8865D69F}"/>
            </c:ext>
          </c:extLst>
        </c:ser>
        <c:dLbls>
          <c:showLegendKey val="0"/>
          <c:showVal val="0"/>
          <c:showCatName val="0"/>
          <c:showSerName val="0"/>
          <c:showPercent val="0"/>
          <c:showBubbleSize val="0"/>
        </c:dLbls>
        <c:marker val="1"/>
        <c:smooth val="0"/>
        <c:axId val="459919528"/>
        <c:axId val="459916904"/>
      </c:lineChart>
      <c:catAx>
        <c:axId val="45991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916904"/>
        <c:crosses val="autoZero"/>
        <c:auto val="1"/>
        <c:lblAlgn val="ctr"/>
        <c:lblOffset val="100"/>
        <c:noMultiLvlLbl val="0"/>
      </c:catAx>
      <c:valAx>
        <c:axId val="4599169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919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26" tIns="45714" rIns="91426" bIns="45714" rtlCol="0"/>
          <a:lstStyle>
            <a:lvl1pPr algn="l" eaLnBrk="1" hangingPunct="1">
              <a:buFont typeface="Arial" panose="020B0604020202020204" pitchFamily="34" charset="0"/>
              <a:buNone/>
              <a:defRPr kumimoji="1" sz="1200"/>
            </a:lvl1pPr>
          </a:lstStyle>
          <a:p>
            <a:pPr>
              <a:defRPr/>
            </a:pPr>
            <a:endParaRPr lang="ja-JP" altLang="en-US" dirty="0"/>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26" tIns="45714" rIns="91426" bIns="45714" rtlCol="0"/>
          <a:lstStyle>
            <a:lvl1pPr algn="r" eaLnBrk="1" hangingPunct="1">
              <a:buFont typeface="Arial" panose="020B0604020202020204" pitchFamily="34" charset="0"/>
              <a:buNone/>
              <a:defRPr kumimoji="1" sz="1200"/>
            </a:lvl1pPr>
          </a:lstStyle>
          <a:p>
            <a:pPr>
              <a:defRPr/>
            </a:pPr>
            <a:fld id="{09DD19C3-23AD-4DB5-9590-19851EF36E09}" type="datetimeFigureOut">
              <a:rPr lang="ja-JP" altLang="en-US"/>
              <a:pPr>
                <a:defRPr/>
              </a:pPr>
              <a:t>2019/8/19</a:t>
            </a:fld>
            <a:endParaRPr lang="ja-JP" altLang="en-US" dirty="0"/>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426" tIns="45714" rIns="91426" bIns="45714" rtlCol="0" anchor="b"/>
          <a:lstStyle>
            <a:lvl1pPr algn="l" eaLnBrk="1" hangingPunct="1">
              <a:buFont typeface="Arial" panose="020B0604020202020204" pitchFamily="34" charset="0"/>
              <a:buNone/>
              <a:defRPr kumimoji="1" sz="1200"/>
            </a:lvl1pPr>
          </a:lstStyle>
          <a:p>
            <a:pPr>
              <a:defRPr/>
            </a:pPr>
            <a:endParaRPr lang="ja-JP" altLang="en-US" dirty="0"/>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26" tIns="45714" rIns="91426" bIns="45714" rtlCol="0" anchor="b"/>
          <a:lstStyle>
            <a:lvl1pPr algn="r" eaLnBrk="1" hangingPunct="1">
              <a:buFont typeface="Arial" panose="020B0604020202020204" pitchFamily="34" charset="0"/>
              <a:buNone/>
              <a:defRPr kumimoji="1" sz="1200"/>
            </a:lvl1pPr>
          </a:lstStyle>
          <a:p>
            <a:pPr>
              <a:defRPr/>
            </a:pPr>
            <a:fld id="{116E0C79-E522-46F0-AE07-F34B7470CFE3}"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26" tIns="45714" rIns="91426" bIns="4571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1426" tIns="45714" rIns="91426" bIns="45714" rtlCol="0"/>
          <a:lstStyle>
            <a:lvl1pPr algn="r">
              <a:defRPr sz="1200"/>
            </a:lvl1pPr>
          </a:lstStyle>
          <a:p>
            <a:fld id="{6F0A689B-6EEE-4DAD-AD53-1C451FB7DA95}" type="datetimeFigureOut">
              <a:rPr kumimoji="1" lang="ja-JP" altLang="en-US" smtClean="0"/>
              <a:t>2019/8/19</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6" tIns="45714" rIns="91426" bIns="45714"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6" tIns="45714" rIns="91426"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6" tIns="45714" rIns="91426" bIns="4571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6" tIns="45714" rIns="91426" bIns="45714" rtlCol="0" anchor="b"/>
          <a:lstStyle>
            <a:lvl1pPr algn="r">
              <a:defRPr sz="1200"/>
            </a:lvl1pPr>
          </a:lstStyle>
          <a:p>
            <a:fld id="{ED3FEE0D-68B8-4295-8C37-31E8ECEAE19E}" type="slidenum">
              <a:rPr kumimoji="1" lang="ja-JP" altLang="en-US" smtClean="0"/>
              <a:t>‹#›</a:t>
            </a:fld>
            <a:endParaRPr kumimoji="1" lang="ja-JP" altLang="en-US" dirty="0"/>
          </a:p>
        </p:txBody>
      </p:sp>
    </p:spTree>
    <p:extLst>
      <p:ext uri="{BB962C8B-B14F-4D97-AF65-F5344CB8AC3E}">
        <p14:creationId xmlns:p14="http://schemas.microsoft.com/office/powerpoint/2010/main" val="17066605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BB7474E-9026-458A-95D6-59031CECF5A1}" type="slidenum">
              <a:rPr lang="ja-JP" altLang="ja-JP"/>
              <a:pPr>
                <a:defRPr/>
              </a:pPr>
              <a:t>‹#›</a:t>
            </a:fld>
            <a:endParaRPr lang="ja-JP" altLang="ja-JP" dirty="0"/>
          </a:p>
        </p:txBody>
      </p:sp>
    </p:spTree>
    <p:extLst>
      <p:ext uri="{BB962C8B-B14F-4D97-AF65-F5344CB8AC3E}">
        <p14:creationId xmlns:p14="http://schemas.microsoft.com/office/powerpoint/2010/main" val="359591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C9233DE-6D43-47DD-BE56-7ADCC10E20D2}" type="slidenum">
              <a:rPr lang="ja-JP" altLang="ja-JP"/>
              <a:pPr>
                <a:defRPr/>
              </a:pPr>
              <a:t>‹#›</a:t>
            </a:fld>
            <a:endParaRPr lang="ja-JP" altLang="ja-JP" dirty="0"/>
          </a:p>
        </p:txBody>
      </p:sp>
    </p:spTree>
    <p:extLst>
      <p:ext uri="{BB962C8B-B14F-4D97-AF65-F5344CB8AC3E}">
        <p14:creationId xmlns:p14="http://schemas.microsoft.com/office/powerpoint/2010/main" val="172406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2AEAD70F-9AB0-47AB-A3AF-DEA7125D594E}" type="slidenum">
              <a:rPr lang="ja-JP" altLang="ja-JP"/>
              <a:pPr>
                <a:defRPr/>
              </a:pPr>
              <a:t>‹#›</a:t>
            </a:fld>
            <a:endParaRPr lang="ja-JP" altLang="ja-JP" dirty="0"/>
          </a:p>
        </p:txBody>
      </p:sp>
    </p:spTree>
    <p:extLst>
      <p:ext uri="{BB962C8B-B14F-4D97-AF65-F5344CB8AC3E}">
        <p14:creationId xmlns:p14="http://schemas.microsoft.com/office/powerpoint/2010/main" val="297929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9659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971642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38433372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125538"/>
            <a:ext cx="5384800" cy="5000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125538"/>
            <a:ext cx="5384800" cy="5000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18414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585377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0812252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245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37386146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B85D7C1-C2DC-4D1E-8400-F5E69A8A169D}" type="slidenum">
              <a:rPr lang="ja-JP" altLang="ja-JP"/>
              <a:pPr>
                <a:defRPr/>
              </a:pPr>
              <a:t>‹#›</a:t>
            </a:fld>
            <a:endParaRPr lang="ja-JP" altLang="ja-JP" dirty="0"/>
          </a:p>
        </p:txBody>
      </p:sp>
    </p:spTree>
    <p:extLst>
      <p:ext uri="{BB962C8B-B14F-4D97-AF65-F5344CB8AC3E}">
        <p14:creationId xmlns:p14="http://schemas.microsoft.com/office/powerpoint/2010/main" val="12618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38802245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531938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5959881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Slide Number Placeholder 5"/>
          <p:cNvSpPr>
            <a:spLocks noGrp="1"/>
          </p:cNvSpPr>
          <p:nvPr>
            <p:ph type="sldNum" sz="quarter" idx="12"/>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E314F950-1818-407A-BFDF-59B1AFEC9F6D}" type="slidenum">
              <a:rPr lang="ja-JP" altLang="ja-JP" smtClean="0"/>
              <a:pPr>
                <a:defRPr/>
              </a:pPr>
              <a:t>‹#›</a:t>
            </a:fld>
            <a:endParaRPr lang="ja-JP" altLang="ja-JP" dirty="0"/>
          </a:p>
        </p:txBody>
      </p:sp>
    </p:spTree>
    <p:extLst>
      <p:ext uri="{BB962C8B-B14F-4D97-AF65-F5344CB8AC3E}">
        <p14:creationId xmlns:p14="http://schemas.microsoft.com/office/powerpoint/2010/main" val="47643128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Slide Number Placeholder 5"/>
          <p:cNvSpPr>
            <a:spLocks noGrp="1"/>
          </p:cNvSpPr>
          <p:nvPr>
            <p:ph type="sldNum" sz="quarter" idx="12"/>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85077BFA-BE15-4FC0-8B0E-86231AA0F2E2}" type="slidenum">
              <a:rPr lang="ja-JP" altLang="ja-JP" smtClean="0"/>
              <a:pPr>
                <a:defRPr/>
              </a:pPr>
              <a:t>‹#›</a:t>
            </a:fld>
            <a:endParaRPr lang="ja-JP" altLang="ja-JP" dirty="0"/>
          </a:p>
        </p:txBody>
      </p:sp>
    </p:spTree>
    <p:extLst>
      <p:ext uri="{BB962C8B-B14F-4D97-AF65-F5344CB8AC3E}">
        <p14:creationId xmlns:p14="http://schemas.microsoft.com/office/powerpoint/2010/main" val="265052978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Slide Number Placeholder 5"/>
          <p:cNvSpPr>
            <a:spLocks noGrp="1"/>
          </p:cNvSpPr>
          <p:nvPr>
            <p:ph type="sldNum" sz="quarter" idx="12"/>
          </p:nvPr>
        </p:nvSpPr>
        <p:spPr/>
        <p:txBody>
          <a:bodyPr/>
          <a:lstStyle>
            <a:lvl1pPr>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F53CCD45-A531-4DE1-ACC4-010222DD5D6E}" type="slidenum">
              <a:rPr lang="ja-JP" altLang="ja-JP" smtClean="0"/>
              <a:pPr>
                <a:defRPr/>
              </a:pPr>
              <a:t>‹#›</a:t>
            </a:fld>
            <a:endParaRPr lang="ja-JP" altLang="ja-JP" dirty="0"/>
          </a:p>
        </p:txBody>
      </p:sp>
    </p:spTree>
    <p:extLst>
      <p:ext uri="{BB962C8B-B14F-4D97-AF65-F5344CB8AC3E}">
        <p14:creationId xmlns:p14="http://schemas.microsoft.com/office/powerpoint/2010/main" val="40082600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ja-JP" dirty="0"/>
          </a:p>
        </p:txBody>
      </p:sp>
      <p:sp>
        <p:nvSpPr>
          <p:cNvPr id="7" name="Slide Number Placeholder 6"/>
          <p:cNvSpPr>
            <a:spLocks noGrp="1"/>
          </p:cNvSpPr>
          <p:nvPr>
            <p:ph type="sldNum" sz="quarter" idx="12"/>
          </p:nvPr>
        </p:nvSpPr>
        <p:spPr/>
        <p:txBody>
          <a:bodyPr/>
          <a:lstStyle/>
          <a:p>
            <a:pPr>
              <a:defRPr/>
            </a:pPr>
            <a:fld id="{0C63B025-7FAD-4E74-955E-03B784ED4937}" type="slidenum">
              <a:rPr lang="ja-JP" altLang="ja-JP" smtClean="0"/>
              <a:pPr>
                <a:defRPr/>
              </a:pPr>
              <a:t>‹#›</a:t>
            </a:fld>
            <a:endParaRPr lang="ja-JP" altLang="ja-JP" dirty="0"/>
          </a:p>
        </p:txBody>
      </p:sp>
    </p:spTree>
    <p:extLst>
      <p:ext uri="{BB962C8B-B14F-4D97-AF65-F5344CB8AC3E}">
        <p14:creationId xmlns:p14="http://schemas.microsoft.com/office/powerpoint/2010/main" val="228835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ja-JP" altLang="en-US" dirty="0"/>
          </a:p>
        </p:txBody>
      </p:sp>
      <p:sp>
        <p:nvSpPr>
          <p:cNvPr id="8" name="Footer Placeholder 7"/>
          <p:cNvSpPr>
            <a:spLocks noGrp="1"/>
          </p:cNvSpPr>
          <p:nvPr>
            <p:ph type="ftr" sz="quarter" idx="11"/>
          </p:nvPr>
        </p:nvSpPr>
        <p:spPr/>
        <p:txBody>
          <a:bodyPr/>
          <a:lstStyle/>
          <a:p>
            <a:pPr>
              <a:defRPr/>
            </a:pPr>
            <a:endParaRPr lang="ja-JP" altLang="ja-JP" dirty="0"/>
          </a:p>
        </p:txBody>
      </p:sp>
      <p:sp>
        <p:nvSpPr>
          <p:cNvPr id="9" name="Slide Number Placeholder 8"/>
          <p:cNvSpPr>
            <a:spLocks noGrp="1"/>
          </p:cNvSpPr>
          <p:nvPr>
            <p:ph type="sldNum" sz="quarter" idx="12"/>
          </p:nvPr>
        </p:nvSpPr>
        <p:spPr/>
        <p:txBody>
          <a:bodyPr/>
          <a:lstStyle/>
          <a:p>
            <a:pPr>
              <a:defRPr/>
            </a:pPr>
            <a:fld id="{DAB7F77B-AF04-42AD-9CD4-7B52F0251FE4}" type="slidenum">
              <a:rPr lang="ja-JP" altLang="ja-JP" smtClean="0"/>
              <a:pPr>
                <a:defRPr/>
              </a:pPr>
              <a:t>‹#›</a:t>
            </a:fld>
            <a:endParaRPr lang="ja-JP" altLang="ja-JP" dirty="0"/>
          </a:p>
        </p:txBody>
      </p:sp>
    </p:spTree>
    <p:extLst>
      <p:ext uri="{BB962C8B-B14F-4D97-AF65-F5344CB8AC3E}">
        <p14:creationId xmlns:p14="http://schemas.microsoft.com/office/powerpoint/2010/main" val="86674627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dirty="0"/>
          </a:p>
        </p:txBody>
      </p:sp>
      <p:sp>
        <p:nvSpPr>
          <p:cNvPr id="4" name="Footer Placeholder 3"/>
          <p:cNvSpPr>
            <a:spLocks noGrp="1"/>
          </p:cNvSpPr>
          <p:nvPr>
            <p:ph type="ftr" sz="quarter" idx="11"/>
          </p:nvPr>
        </p:nvSpPr>
        <p:spPr/>
        <p:txBody>
          <a:bodyPr/>
          <a:lstStyle/>
          <a:p>
            <a:pPr>
              <a:defRPr/>
            </a:pPr>
            <a:endParaRPr lang="ja-JP" altLang="ja-JP" dirty="0"/>
          </a:p>
        </p:txBody>
      </p:sp>
      <p:sp>
        <p:nvSpPr>
          <p:cNvPr id="5" name="Slide Number Placeholder 4"/>
          <p:cNvSpPr>
            <a:spLocks noGrp="1"/>
          </p:cNvSpPr>
          <p:nvPr>
            <p:ph type="sldNum" sz="quarter" idx="12"/>
          </p:nvPr>
        </p:nvSpPr>
        <p:spPr/>
        <p:txBody>
          <a:bodyPr/>
          <a:lstStyle/>
          <a:p>
            <a:pPr>
              <a:defRPr/>
            </a:pPr>
            <a:fld id="{35802283-CAFF-424B-9F12-DCC9C8F11630}" type="slidenum">
              <a:rPr lang="ja-JP" altLang="ja-JP" smtClean="0"/>
              <a:pPr>
                <a:defRPr/>
              </a:pPr>
              <a:t>‹#›</a:t>
            </a:fld>
            <a:endParaRPr lang="ja-JP" altLang="ja-JP" dirty="0"/>
          </a:p>
        </p:txBody>
      </p:sp>
    </p:spTree>
    <p:extLst>
      <p:ext uri="{BB962C8B-B14F-4D97-AF65-F5344CB8AC3E}">
        <p14:creationId xmlns:p14="http://schemas.microsoft.com/office/powerpoint/2010/main" val="324131499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dirty="0"/>
          </a:p>
        </p:txBody>
      </p:sp>
      <p:sp>
        <p:nvSpPr>
          <p:cNvPr id="3" name="Footer Placeholder 2"/>
          <p:cNvSpPr>
            <a:spLocks noGrp="1"/>
          </p:cNvSpPr>
          <p:nvPr>
            <p:ph type="ftr" sz="quarter" idx="11"/>
          </p:nvPr>
        </p:nvSpPr>
        <p:spPr/>
        <p:txBody>
          <a:bodyPr/>
          <a:lstStyle/>
          <a:p>
            <a:pPr>
              <a:defRPr/>
            </a:pPr>
            <a:endParaRPr lang="ja-JP" altLang="ja-JP" dirty="0"/>
          </a:p>
        </p:txBody>
      </p:sp>
      <p:sp>
        <p:nvSpPr>
          <p:cNvPr id="4" name="Slide Number Placeholder 3"/>
          <p:cNvSpPr>
            <a:spLocks noGrp="1"/>
          </p:cNvSpPr>
          <p:nvPr>
            <p:ph type="sldNum" sz="quarter" idx="12"/>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43868192-DFAB-4125-947A-19D7C00C3E31}" type="slidenum">
              <a:rPr lang="ja-JP" altLang="ja-JP" smtClean="0"/>
              <a:pPr>
                <a:defRPr/>
              </a:pPr>
              <a:t>‹#›</a:t>
            </a:fld>
            <a:endParaRPr lang="ja-JP" altLang="ja-JP" dirty="0"/>
          </a:p>
        </p:txBody>
      </p:sp>
    </p:spTree>
    <p:extLst>
      <p:ext uri="{BB962C8B-B14F-4D97-AF65-F5344CB8AC3E}">
        <p14:creationId xmlns:p14="http://schemas.microsoft.com/office/powerpoint/2010/main" val="37187004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7008F1FA-1B07-4224-81AA-D90071485E0A}" type="slidenum">
              <a:rPr lang="ja-JP" altLang="ja-JP"/>
              <a:pPr>
                <a:defRPr/>
              </a:pPr>
              <a:t>‹#›</a:t>
            </a:fld>
            <a:endParaRPr lang="ja-JP" altLang="ja-JP" dirty="0"/>
          </a:p>
        </p:txBody>
      </p:sp>
    </p:spTree>
    <p:extLst>
      <p:ext uri="{BB962C8B-B14F-4D97-AF65-F5344CB8AC3E}">
        <p14:creationId xmlns:p14="http://schemas.microsoft.com/office/powerpoint/2010/main" val="1152074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ja-JP" dirty="0"/>
          </a:p>
        </p:txBody>
      </p:sp>
      <p:sp>
        <p:nvSpPr>
          <p:cNvPr id="7" name="Slide Number Placeholder 6"/>
          <p:cNvSpPr>
            <a:spLocks noGrp="1"/>
          </p:cNvSpPr>
          <p:nvPr>
            <p:ph type="sldNum" sz="quarter" idx="12"/>
          </p:nvPr>
        </p:nvSpPr>
        <p:spPr/>
        <p:txBody>
          <a:bodyPr/>
          <a:lstStyle/>
          <a:p>
            <a:pPr>
              <a:defRPr/>
            </a:pPr>
            <a:fld id="{FC8E96BA-C1E1-45B8-92D6-26335939731D}" type="slidenum">
              <a:rPr lang="ja-JP" altLang="ja-JP" smtClean="0"/>
              <a:pPr>
                <a:defRPr/>
              </a:pPr>
              <a:t>‹#›</a:t>
            </a:fld>
            <a:endParaRPr lang="ja-JP" altLang="ja-JP" dirty="0"/>
          </a:p>
        </p:txBody>
      </p:sp>
    </p:spTree>
    <p:extLst>
      <p:ext uri="{BB962C8B-B14F-4D97-AF65-F5344CB8AC3E}">
        <p14:creationId xmlns:p14="http://schemas.microsoft.com/office/powerpoint/2010/main" val="311496864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ja-JP" dirty="0"/>
          </a:p>
        </p:txBody>
      </p:sp>
      <p:sp>
        <p:nvSpPr>
          <p:cNvPr id="7" name="Slide Number Placeholder 6"/>
          <p:cNvSpPr>
            <a:spLocks noGrp="1"/>
          </p:cNvSpPr>
          <p:nvPr>
            <p:ph type="sldNum" sz="quarter" idx="12"/>
          </p:nvPr>
        </p:nvSpPr>
        <p:spPr/>
        <p:txBody>
          <a:bodyPr/>
          <a:lstStyle/>
          <a:p>
            <a:pPr>
              <a:defRPr/>
            </a:pPr>
            <a:fld id="{338FC231-756F-4052-8D21-3A74BE2203CE}" type="slidenum">
              <a:rPr lang="ja-JP" altLang="ja-JP" smtClean="0"/>
              <a:pPr>
                <a:defRPr/>
              </a:pPr>
              <a:t>‹#›</a:t>
            </a:fld>
            <a:endParaRPr lang="ja-JP" altLang="ja-JP" dirty="0"/>
          </a:p>
        </p:txBody>
      </p:sp>
    </p:spTree>
    <p:extLst>
      <p:ext uri="{BB962C8B-B14F-4D97-AF65-F5344CB8AC3E}">
        <p14:creationId xmlns:p14="http://schemas.microsoft.com/office/powerpoint/2010/main" val="298886125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dirty="0"/>
          </a:p>
        </p:txBody>
      </p:sp>
      <p:sp>
        <p:nvSpPr>
          <p:cNvPr id="5" name="Footer Placeholder 4"/>
          <p:cNvSpPr>
            <a:spLocks noGrp="1"/>
          </p:cNvSpPr>
          <p:nvPr>
            <p:ph type="ftr" sz="quarter" idx="11"/>
          </p:nvPr>
        </p:nvSpPr>
        <p:spPr/>
        <p:txBody>
          <a:bodyPr/>
          <a:lstStyle/>
          <a:p>
            <a:pPr>
              <a:defRPr/>
            </a:pPr>
            <a:endParaRPr lang="ja-JP" altLang="ja-JP" dirty="0"/>
          </a:p>
        </p:txBody>
      </p:sp>
      <p:sp>
        <p:nvSpPr>
          <p:cNvPr id="6" name="Slide Number Placeholder 5"/>
          <p:cNvSpPr>
            <a:spLocks noGrp="1"/>
          </p:cNvSpPr>
          <p:nvPr>
            <p:ph type="sldNum" sz="quarter" idx="12"/>
          </p:nvPr>
        </p:nvSpPr>
        <p:spPr/>
        <p:txBody>
          <a:bodyPr/>
          <a:lstStyle/>
          <a:p>
            <a:pPr>
              <a:defRPr/>
            </a:pPr>
            <a:fld id="{E67A03BA-337B-407D-92C7-B57B1870BD6D}" type="slidenum">
              <a:rPr lang="ja-JP" altLang="ja-JP" smtClean="0"/>
              <a:pPr>
                <a:defRPr/>
              </a:pPr>
              <a:t>‹#›</a:t>
            </a:fld>
            <a:endParaRPr lang="ja-JP" altLang="ja-JP" dirty="0"/>
          </a:p>
        </p:txBody>
      </p:sp>
    </p:spTree>
    <p:extLst>
      <p:ext uri="{BB962C8B-B14F-4D97-AF65-F5344CB8AC3E}">
        <p14:creationId xmlns:p14="http://schemas.microsoft.com/office/powerpoint/2010/main" val="264442546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dirty="0"/>
          </a:p>
        </p:txBody>
      </p:sp>
      <p:sp>
        <p:nvSpPr>
          <p:cNvPr id="5" name="Footer Placeholder 4"/>
          <p:cNvSpPr>
            <a:spLocks noGrp="1"/>
          </p:cNvSpPr>
          <p:nvPr>
            <p:ph type="ftr" sz="quarter" idx="11"/>
          </p:nvPr>
        </p:nvSpPr>
        <p:spPr/>
        <p:txBody>
          <a:bodyPr/>
          <a:lstStyle/>
          <a:p>
            <a:pPr>
              <a:defRPr/>
            </a:pPr>
            <a:endParaRPr lang="ja-JP" altLang="ja-JP" dirty="0"/>
          </a:p>
        </p:txBody>
      </p:sp>
      <p:sp>
        <p:nvSpPr>
          <p:cNvPr id="6" name="Slide Number Placeholder 5"/>
          <p:cNvSpPr>
            <a:spLocks noGrp="1"/>
          </p:cNvSpPr>
          <p:nvPr>
            <p:ph type="sldNum" sz="quarter" idx="12"/>
          </p:nvPr>
        </p:nvSpPr>
        <p:spPr/>
        <p:txBody>
          <a:bodyPr/>
          <a:lstStyle/>
          <a:p>
            <a:pPr>
              <a:defRPr/>
            </a:pPr>
            <a:fld id="{AFB49750-EBCB-492E-BCFA-69CE0C3DCC8C}" type="slidenum">
              <a:rPr lang="ja-JP" altLang="ja-JP" smtClean="0"/>
              <a:pPr>
                <a:defRPr/>
              </a:pPr>
              <a:t>‹#›</a:t>
            </a:fld>
            <a:endParaRPr lang="ja-JP" altLang="ja-JP" dirty="0"/>
          </a:p>
        </p:txBody>
      </p:sp>
    </p:spTree>
    <p:extLst>
      <p:ext uri="{BB962C8B-B14F-4D97-AF65-F5344CB8AC3E}">
        <p14:creationId xmlns:p14="http://schemas.microsoft.com/office/powerpoint/2010/main" val="203370814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6FB03DD-0FB3-4663-B7CE-47D79A2A171A}"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4107036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88C9364-2BFD-48E1-A834-C33FD8DFEDD1}"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1761611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B725B83-3A30-4E07-A12D-84C2D64BA890}"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845040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pPr>
              <a:defRPr/>
            </a:pPr>
            <a:endParaRPr lang="en-US" dirty="0"/>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6"/>
          <p:cNvSpPr>
            <a:spLocks noGrp="1"/>
          </p:cNvSpPr>
          <p:nvPr>
            <p:ph type="sldNum" sz="quarter" idx="12"/>
          </p:nvPr>
        </p:nvSpPr>
        <p:spPr/>
        <p:txBody>
          <a:bodyPr/>
          <a:lstStyle>
            <a:lvl1pPr>
              <a:defRPr/>
            </a:lvl1pPr>
          </a:lstStyle>
          <a:p>
            <a:pPr>
              <a:defRPr/>
            </a:pPr>
            <a:fld id="{C25E22CD-9625-4337-9AE2-B331E3CF1F6A}"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3009976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pPr>
              <a:defRPr/>
            </a:pPr>
            <a:endParaRPr lang="en-US" dirty="0"/>
          </a:p>
        </p:txBody>
      </p:sp>
      <p:sp>
        <p:nvSpPr>
          <p:cNvPr id="8" name="フッター プレースホルダ 7"/>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8"/>
          <p:cNvSpPr>
            <a:spLocks noGrp="1"/>
          </p:cNvSpPr>
          <p:nvPr>
            <p:ph type="sldNum" sz="quarter" idx="12"/>
          </p:nvPr>
        </p:nvSpPr>
        <p:spPr/>
        <p:txBody>
          <a:bodyPr/>
          <a:lstStyle>
            <a:lvl1pPr>
              <a:defRPr/>
            </a:lvl1pPr>
          </a:lstStyle>
          <a:p>
            <a:pPr>
              <a:defRPr/>
            </a:pPr>
            <a:fld id="{F2A6956C-4C92-4229-BA99-9AAED898BA4A}"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835350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pPr>
              <a:defRPr/>
            </a:pPr>
            <a:endParaRPr lang="en-US" dirty="0"/>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4"/>
          <p:cNvSpPr>
            <a:spLocks noGrp="1"/>
          </p:cNvSpPr>
          <p:nvPr>
            <p:ph type="sldNum" sz="quarter" idx="12"/>
          </p:nvPr>
        </p:nvSpPr>
        <p:spPr/>
        <p:txBody>
          <a:bodyPr/>
          <a:lstStyle>
            <a:lvl1pPr>
              <a:defRPr/>
            </a:lvl1pPr>
          </a:lstStyle>
          <a:p>
            <a:pPr>
              <a:defRPr/>
            </a:pPr>
            <a:fld id="{CA9745A7-A655-4AA9-AA79-19BD2B614CC6}"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330264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E33B636A-BF04-4B9B-8259-A57755517EA3}" type="slidenum">
              <a:rPr lang="ja-JP" altLang="ja-JP"/>
              <a:pPr>
                <a:defRPr/>
              </a:pPr>
              <a:t>‹#›</a:t>
            </a:fld>
            <a:endParaRPr lang="ja-JP" altLang="ja-JP" dirty="0"/>
          </a:p>
        </p:txBody>
      </p:sp>
    </p:spTree>
    <p:extLst>
      <p:ext uri="{BB962C8B-B14F-4D97-AF65-F5344CB8AC3E}">
        <p14:creationId xmlns:p14="http://schemas.microsoft.com/office/powerpoint/2010/main" val="296615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endParaRPr lang="en-US" dirty="0"/>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3"/>
          <p:cNvSpPr>
            <a:spLocks noGrp="1"/>
          </p:cNvSpPr>
          <p:nvPr>
            <p:ph type="sldNum" sz="quarter" idx="12"/>
          </p:nvPr>
        </p:nvSpPr>
        <p:spPr/>
        <p:txBody>
          <a:bodyPr/>
          <a:lstStyle>
            <a:lvl1pPr>
              <a:defRPr/>
            </a:lvl1pPr>
          </a:lstStyle>
          <a:p>
            <a:pPr>
              <a:defRPr/>
            </a:pPr>
            <a:fld id="{AB190887-7D29-4A2A-952E-0580255EB5C6}"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1598513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en-US" dirty="0"/>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6"/>
          <p:cNvSpPr>
            <a:spLocks noGrp="1"/>
          </p:cNvSpPr>
          <p:nvPr>
            <p:ph type="sldNum" sz="quarter" idx="12"/>
          </p:nvPr>
        </p:nvSpPr>
        <p:spPr/>
        <p:txBody>
          <a:bodyPr/>
          <a:lstStyle>
            <a:lvl1pPr>
              <a:defRPr/>
            </a:lvl1pPr>
          </a:lstStyle>
          <a:p>
            <a:pPr>
              <a:defRPr/>
            </a:pPr>
            <a:fld id="{FEBB16C9-AB98-46F2-8168-18BE26002460}"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2617340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sym typeface="Calibri" pitchFamily="34" charset="0"/>
            </a:endParaRP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en-US" dirty="0"/>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6"/>
          <p:cNvSpPr>
            <a:spLocks noGrp="1"/>
          </p:cNvSpPr>
          <p:nvPr>
            <p:ph type="sldNum" sz="quarter" idx="12"/>
          </p:nvPr>
        </p:nvSpPr>
        <p:spPr/>
        <p:txBody>
          <a:bodyPr/>
          <a:lstStyle>
            <a:lvl1pPr>
              <a:defRPr/>
            </a:lvl1pPr>
          </a:lstStyle>
          <a:p>
            <a:pPr>
              <a:defRPr/>
            </a:pPr>
            <a:fld id="{013419AD-975B-43D2-B88B-E66BF34213B5}"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539615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4BC38FF-AE08-474D-AF5B-78C732734176}"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4275249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76F6D32-3B2A-4520-A1D2-589A644A8567}" type="slidenum">
              <a:rPr lang="ja-JP" altLang="en-US" smtClean="0"/>
              <a:pPr>
                <a:defRPr/>
              </a:pPr>
              <a:t>‹#›</a:t>
            </a:fld>
            <a:endParaRPr lang="ja-JP" altLang="en-US" sz="1800" dirty="0">
              <a:solidFill>
                <a:srgbClr val="000000"/>
              </a:solidFill>
            </a:endParaRPr>
          </a:p>
        </p:txBody>
      </p:sp>
    </p:spTree>
    <p:extLst>
      <p:ext uri="{BB962C8B-B14F-4D97-AF65-F5344CB8AC3E}">
        <p14:creationId xmlns:p14="http://schemas.microsoft.com/office/powerpoint/2010/main" val="427243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C55AEF7D-E204-4129-94E4-9620B875B634}" type="slidenum">
              <a:rPr lang="ja-JP" altLang="ja-JP"/>
              <a:pPr>
                <a:defRPr/>
              </a:pPr>
              <a:t>‹#›</a:t>
            </a:fld>
            <a:endParaRPr lang="ja-JP" altLang="ja-JP" dirty="0"/>
          </a:p>
        </p:txBody>
      </p:sp>
    </p:spTree>
    <p:extLst>
      <p:ext uri="{BB962C8B-B14F-4D97-AF65-F5344CB8AC3E}">
        <p14:creationId xmlns:p14="http://schemas.microsoft.com/office/powerpoint/2010/main" val="368266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AD60BEEE-BF50-4472-ABAF-34EA1EA40E4B}" type="slidenum">
              <a:rPr lang="ja-JP" altLang="ja-JP"/>
              <a:pPr>
                <a:defRPr/>
              </a:pPr>
              <a:t>‹#›</a:t>
            </a:fld>
            <a:endParaRPr lang="ja-JP" altLang="ja-JP" dirty="0"/>
          </a:p>
        </p:txBody>
      </p:sp>
    </p:spTree>
    <p:extLst>
      <p:ext uri="{BB962C8B-B14F-4D97-AF65-F5344CB8AC3E}">
        <p14:creationId xmlns:p14="http://schemas.microsoft.com/office/powerpoint/2010/main" val="388017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1BCF6CC1-2DE7-4A48-935F-C1CD7C0C2C46}" type="slidenum">
              <a:rPr lang="ja-JP" altLang="ja-JP"/>
              <a:pPr>
                <a:defRPr/>
              </a:pPr>
              <a:t>‹#›</a:t>
            </a:fld>
            <a:endParaRPr lang="ja-JP" altLang="ja-JP" dirty="0"/>
          </a:p>
        </p:txBody>
      </p:sp>
    </p:spTree>
    <p:extLst>
      <p:ext uri="{BB962C8B-B14F-4D97-AF65-F5344CB8AC3E}">
        <p14:creationId xmlns:p14="http://schemas.microsoft.com/office/powerpoint/2010/main" val="118444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7494D0-872D-486A-8040-642A898B642D}" type="slidenum">
              <a:rPr lang="ja-JP" altLang="ja-JP"/>
              <a:pPr>
                <a:defRPr/>
              </a:pPr>
              <a:t>‹#›</a:t>
            </a:fld>
            <a:endParaRPr lang="ja-JP" altLang="ja-JP" dirty="0"/>
          </a:p>
        </p:txBody>
      </p:sp>
    </p:spTree>
    <p:extLst>
      <p:ext uri="{BB962C8B-B14F-4D97-AF65-F5344CB8AC3E}">
        <p14:creationId xmlns:p14="http://schemas.microsoft.com/office/powerpoint/2010/main" val="188389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61F8C01-4121-4F48-8EDA-73E534B9B183}" type="slidenum">
              <a:rPr lang="ja-JP" altLang="ja-JP"/>
              <a:pPr>
                <a:defRPr/>
              </a:pPr>
              <a:t>‹#›</a:t>
            </a:fld>
            <a:endParaRPr lang="ja-JP" altLang="ja-JP" dirty="0"/>
          </a:p>
        </p:txBody>
      </p:sp>
    </p:spTree>
    <p:extLst>
      <p:ext uri="{BB962C8B-B14F-4D97-AF65-F5344CB8AC3E}">
        <p14:creationId xmlns:p14="http://schemas.microsoft.com/office/powerpoint/2010/main" val="335291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smtClean="0"/>
              <a:t>マスタ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ja-JP"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ja-JP"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FEBD9A83-A172-4451-BC39-61EC18149C4D}" type="slidenum">
              <a:rPr lang="ja-JP" altLang="ja-JP"/>
              <a:pPr>
                <a:defRPr/>
              </a:pPr>
              <a:t>‹#›</a:t>
            </a:fld>
            <a:endParaRPr lang="ja-JP" altLang="ja-JP" dirty="0"/>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411538"/>
            <a:ext cx="12192000" cy="34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94951" y="5013326"/>
            <a:ext cx="1555749"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p:nvPr>
        </p:nvSpPr>
        <p:spPr bwMode="auto">
          <a:xfrm>
            <a:off x="609600" y="274639"/>
            <a:ext cx="10972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smtClean="0"/>
              <a:t>マスタ　 タイトルの書式設定</a:t>
            </a:r>
          </a:p>
        </p:txBody>
      </p:sp>
      <p:sp>
        <p:nvSpPr>
          <p:cNvPr id="2054" name="Rectangle 6"/>
          <p:cNvSpPr>
            <a:spLocks noGrp="1" noChangeArrowheads="1"/>
          </p:cNvSpPr>
          <p:nvPr>
            <p:ph type="body" idx="1"/>
          </p:nvPr>
        </p:nvSpPr>
        <p:spPr bwMode="auto">
          <a:xfrm>
            <a:off x="609600" y="1125538"/>
            <a:ext cx="109728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smtClean="0"/>
              <a:t>マスタ　テキストの書式設定</a:t>
            </a:r>
          </a:p>
          <a:p>
            <a:pPr lvl="1"/>
            <a:r>
              <a:rPr lang="ja-JP" altLang="ja-JP" smtClean="0"/>
              <a:t>第2レベル</a:t>
            </a:r>
          </a:p>
          <a:p>
            <a:pPr lvl="2"/>
            <a:r>
              <a:rPr lang="ja-JP" altLang="ja-JP" smtClean="0"/>
              <a:t>第3レベル</a:t>
            </a:r>
          </a:p>
          <a:p>
            <a:pPr lvl="3"/>
            <a:r>
              <a:rPr lang="ja-JP" altLang="ja-JP" smtClean="0"/>
              <a:t>第4レベル</a:t>
            </a:r>
          </a:p>
          <a:p>
            <a:pPr lvl="4"/>
            <a:r>
              <a:rPr lang="ja-JP" altLang="ja-JP" smtClean="0"/>
              <a:t>第5レベル</a:t>
            </a:r>
          </a:p>
        </p:txBody>
      </p:sp>
      <p:sp>
        <p:nvSpPr>
          <p:cNvPr id="2055" name="Rectangle 7"/>
          <p:cNvSpPr>
            <a:spLocks noChangeArrowheads="1"/>
          </p:cNvSpPr>
          <p:nvPr/>
        </p:nvSpPr>
        <p:spPr bwMode="auto">
          <a:xfrm>
            <a:off x="9715501" y="363538"/>
            <a:ext cx="1852084"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a:buFont typeface="Arial" panose="020B0604020202020204" pitchFamily="34" charset="0"/>
              <a:buNone/>
              <a:defRPr/>
            </a:pPr>
            <a:r>
              <a:rPr lang="de-DE" altLang="en-US" sz="1400" b="1" smtClean="0">
                <a:latin typeface="ＭＳ Ｐゴシック" panose="020B0600070205080204" pitchFamily="50" charset="-128"/>
              </a:rPr>
              <a:t>LOGO</a:t>
            </a:r>
          </a:p>
        </p:txBody>
      </p:sp>
    </p:spTree>
  </p:cSld>
  <p:clrMap bg1="lt1" tx1="dk1" bg2="lt2" tx2="dk2" accent1="accent1" accent2="accent2" accent3="accent3" accent4="accent4" accent5="accent5" accent6="accent6" hlink="hlink" folHlink="folHlink"/>
  <p:sldLayoutIdLst>
    <p:sldLayoutId id="2147484028"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p:fade/>
  </p:transition>
  <p:hf hdr="0" ftr="0" dt="0"/>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2pPr>
      <a:lvl3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3pPr>
      <a:lvl4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4pPr>
      <a:lvl5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5pPr>
      <a:lvl6pPr marL="4572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6pPr>
      <a:lvl7pPr marL="9144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7pPr>
      <a:lvl8pPr marL="13716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8pPr>
      <a:lvl9pPr marL="18288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ja-JP"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BD9A83-A172-4451-BC39-61EC18149C4D}" type="slidenum">
              <a:rPr lang="ja-JP" altLang="ja-JP" smtClean="0"/>
              <a:pPr>
                <a:defRPr/>
              </a:pPr>
              <a:t>‹#›</a:t>
            </a:fld>
            <a:endParaRPr lang="ja-JP" altLang="ja-JP" dirty="0"/>
          </a:p>
        </p:txBody>
      </p:sp>
    </p:spTree>
    <p:extLst>
      <p:ext uri="{BB962C8B-B14F-4D97-AF65-F5344CB8AC3E}">
        <p14:creationId xmlns:p14="http://schemas.microsoft.com/office/powerpoint/2010/main" val="133156091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smtClean="0">
                <a:sym typeface="Calibri" panose="020F0502020204030204" pitchFamily="34" charset="0"/>
              </a:rPr>
              <a:t>マスター タイトルの書式設定</a:t>
            </a:r>
          </a:p>
        </p:txBody>
      </p:sp>
      <p:sp>
        <p:nvSpPr>
          <p:cNvPr id="3075" name="テキスト プレースホルダー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smtClean="0">
                <a:sym typeface="Calibri" panose="020F0502020204030204" pitchFamily="34" charset="0"/>
              </a:rPr>
              <a:t>マスター テキストの書式設定</a:t>
            </a:r>
          </a:p>
          <a:p>
            <a:pPr lvl="1"/>
            <a:r>
              <a:rPr lang="zh-CN" altLang="ja-JP" smtClean="0">
                <a:sym typeface="Calibri" panose="020F0502020204030204" pitchFamily="34" charset="0"/>
              </a:rPr>
              <a:t>第 </a:t>
            </a:r>
            <a:r>
              <a:rPr lang="ja-JP" altLang="zh-CN" smtClean="0">
                <a:sym typeface="Calibri" panose="020F0502020204030204" pitchFamily="34" charset="0"/>
              </a:rPr>
              <a:t>2 </a:t>
            </a:r>
            <a:r>
              <a:rPr lang="zh-CN" altLang="ja-JP" smtClean="0">
                <a:sym typeface="Calibri" panose="020F0502020204030204" pitchFamily="34" charset="0"/>
              </a:rPr>
              <a:t>レベル</a:t>
            </a:r>
          </a:p>
          <a:p>
            <a:pPr lvl="2"/>
            <a:r>
              <a:rPr lang="zh-CN" altLang="ja-JP" smtClean="0">
                <a:sym typeface="Calibri" panose="020F0502020204030204" pitchFamily="34" charset="0"/>
              </a:rPr>
              <a:t>第 </a:t>
            </a:r>
            <a:r>
              <a:rPr lang="ja-JP" altLang="zh-CN" smtClean="0">
                <a:sym typeface="Calibri" panose="020F0502020204030204" pitchFamily="34" charset="0"/>
              </a:rPr>
              <a:t>3 </a:t>
            </a:r>
            <a:r>
              <a:rPr lang="zh-CN" altLang="ja-JP" smtClean="0">
                <a:sym typeface="Calibri" panose="020F0502020204030204" pitchFamily="34" charset="0"/>
              </a:rPr>
              <a:t>レベル</a:t>
            </a:r>
          </a:p>
          <a:p>
            <a:pPr lvl="3"/>
            <a:r>
              <a:rPr lang="zh-CN" altLang="ja-JP" smtClean="0">
                <a:sym typeface="Calibri" panose="020F0502020204030204" pitchFamily="34" charset="0"/>
              </a:rPr>
              <a:t>第 </a:t>
            </a:r>
            <a:r>
              <a:rPr lang="ja-JP" altLang="zh-CN" smtClean="0">
                <a:sym typeface="Calibri" panose="020F0502020204030204" pitchFamily="34" charset="0"/>
              </a:rPr>
              <a:t>4 </a:t>
            </a:r>
            <a:r>
              <a:rPr lang="zh-CN" altLang="ja-JP" smtClean="0">
                <a:sym typeface="Calibri" panose="020F0502020204030204" pitchFamily="34" charset="0"/>
              </a:rPr>
              <a:t>レベル</a:t>
            </a:r>
          </a:p>
          <a:p>
            <a:pPr lvl="4"/>
            <a:r>
              <a:rPr lang="zh-CN" altLang="ja-JP" smtClean="0">
                <a:sym typeface="Calibri" panose="020F0502020204030204" pitchFamily="34" charset="0"/>
              </a:rPr>
              <a:t>第 </a:t>
            </a:r>
            <a:r>
              <a:rPr lang="ja-JP" altLang="zh-CN" smtClean="0">
                <a:sym typeface="Calibri" panose="020F0502020204030204" pitchFamily="34" charset="0"/>
              </a:rPr>
              <a:t>5 </a:t>
            </a:r>
            <a:r>
              <a:rPr lang="zh-CN" altLang="ja-JP" smtClean="0">
                <a:sym typeface="Calibri" panose="020F0502020204030204" pitchFamily="34" charset="0"/>
              </a:rPr>
              <a:t>レベル</a:t>
            </a:r>
          </a:p>
        </p:txBody>
      </p:sp>
      <p:sp>
        <p:nvSpPr>
          <p:cNvPr id="3076" name="日付プレースホルダ 3"/>
          <p:cNvSpPr>
            <a:spLocks noGrp="1" noChangeArrowheads="1"/>
          </p:cNvSpPr>
          <p:nvPr>
            <p:ph type="dt" sz="half" idx="2"/>
          </p:nvPr>
        </p:nvSpPr>
        <p:spPr bwMode="auto">
          <a:xfrm>
            <a:off x="609600" y="6356351"/>
            <a:ext cx="284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1200">
                <a:solidFill>
                  <a:srgbClr val="898989"/>
                </a:solidFill>
                <a:ea typeface="ＭＳ Ｐゴシック" pitchFamily="50" charset="-128"/>
                <a:sym typeface="Arial" pitchFamily="34" charset="0"/>
              </a:defRPr>
            </a:lvl1pPr>
          </a:lstStyle>
          <a:p>
            <a:pPr>
              <a:defRPr/>
            </a:pPr>
            <a:endParaRPr lang="en-US" dirty="0"/>
          </a:p>
        </p:txBody>
      </p:sp>
      <p:sp>
        <p:nvSpPr>
          <p:cNvPr id="3077" name="フッター プレースホルダ 4"/>
          <p:cNvSpPr>
            <a:spLocks noGrp="1" noChangeArrowheads="1"/>
          </p:cNvSpPr>
          <p:nvPr>
            <p:ph type="ftr" sz="quarter" idx="3"/>
          </p:nvPr>
        </p:nvSpPr>
        <p:spPr bwMode="auto">
          <a:xfrm>
            <a:off x="4165600" y="6356351"/>
            <a:ext cx="3860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1200">
                <a:solidFill>
                  <a:srgbClr val="898989"/>
                </a:solidFill>
                <a:ea typeface="ＭＳ Ｐゴシック" pitchFamily="50" charset="-128"/>
                <a:sym typeface="Arial" pitchFamily="34" charset="0"/>
              </a:defRPr>
            </a:lvl1pPr>
          </a:lstStyle>
          <a:p>
            <a:pPr>
              <a:defRPr/>
            </a:pPr>
            <a:endParaRPr lang="ja-JP" altLang="en-US" dirty="0"/>
          </a:p>
        </p:txBody>
      </p:sp>
      <p:sp>
        <p:nvSpPr>
          <p:cNvPr id="3078" name="スライド番号プレースホルダ 5"/>
          <p:cNvSpPr>
            <a:spLocks noGrp="1" noChangeArrowheads="1"/>
          </p:cNvSpPr>
          <p:nvPr>
            <p:ph type="sldNum" sz="quarter" idx="4"/>
          </p:nvPr>
        </p:nvSpPr>
        <p:spPr bwMode="auto">
          <a:xfrm>
            <a:off x="8737600" y="6356351"/>
            <a:ext cx="284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ea typeface="ＭＳ Ｐゴシック" panose="020B0600070205080204" pitchFamily="50" charset="-128"/>
              </a:defRPr>
            </a:lvl1pPr>
          </a:lstStyle>
          <a:p>
            <a:pPr>
              <a:defRPr/>
            </a:pPr>
            <a:fld id="{F5BBA5CD-30C5-46C5-A5BD-39FE58ED8995}" type="slidenum">
              <a:rPr lang="ja-JP" altLang="en-US" smtClean="0"/>
              <a:pPr>
                <a:defRPr/>
              </a:pPr>
              <a:t>‹#›</a:t>
            </a:fld>
            <a:endParaRPr lang="ja-JP" altLang="en-US" dirty="0"/>
          </a:p>
        </p:txBody>
      </p:sp>
    </p:spTree>
    <p:extLst>
      <p:ext uri="{BB962C8B-B14F-4D97-AF65-F5344CB8AC3E}">
        <p14:creationId xmlns:p14="http://schemas.microsoft.com/office/powerpoint/2010/main" val="375445311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itchFamily="34" charset="0"/>
          <a:ea typeface="SimSun"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itchFamily="34" charset="0"/>
          <a:ea typeface="SimSun"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itchFamily="34" charset="0"/>
          <a:ea typeface="SimSun"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itchFamily="34" charset="0"/>
          <a:ea typeface="SimSun"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44184" y="1122363"/>
            <a:ext cx="9803567" cy="2387600"/>
          </a:xfrm>
        </p:spPr>
        <p:txBody>
          <a:bodyPr anchor="ctr">
            <a:normAutofit/>
          </a:bodyPr>
          <a:lstStyle/>
          <a:p>
            <a:pPr>
              <a:lnSpc>
                <a:spcPct val="150000"/>
              </a:lnSpc>
            </a:pPr>
            <a:r>
              <a:rPr lang="ja-JP" altLang="en-US" sz="4000" dirty="0" smtClean="0">
                <a:latin typeface="メイリオ" panose="020B0604030504040204" pitchFamily="50" charset="-128"/>
              </a:rPr>
              <a:t>柏市下水道事業</a:t>
            </a:r>
            <a:r>
              <a:rPr lang="en-US" altLang="ja-JP" sz="4000" dirty="0" smtClean="0">
                <a:latin typeface="メイリオ" panose="020B0604030504040204" pitchFamily="50" charset="-128"/>
              </a:rPr>
              <a:t/>
            </a:r>
            <a:br>
              <a:rPr lang="en-US" altLang="ja-JP" sz="4000" dirty="0" smtClean="0">
                <a:latin typeface="メイリオ" panose="020B0604030504040204" pitchFamily="50" charset="-128"/>
              </a:rPr>
            </a:br>
            <a:r>
              <a:rPr lang="ja-JP" altLang="en-US" sz="4000" dirty="0" smtClean="0">
                <a:latin typeface="メイリオ" panose="020B0604030504040204" pitchFamily="50" charset="-128"/>
              </a:rPr>
              <a:t>中長期経営計画の見直しについて</a:t>
            </a:r>
            <a:endParaRPr lang="ja-JP" altLang="en-US" sz="4000" dirty="0">
              <a:latin typeface="メイリオ" panose="020B0604030504040204" pitchFamily="50" charset="-128"/>
            </a:endParaRPr>
          </a:p>
        </p:txBody>
      </p:sp>
      <p:sp>
        <p:nvSpPr>
          <p:cNvPr id="7171" name="Rectangle 3"/>
          <p:cNvSpPr>
            <a:spLocks noGrp="1" noChangeArrowheads="1"/>
          </p:cNvSpPr>
          <p:nvPr>
            <p:ph type="subTitle" idx="1"/>
          </p:nvPr>
        </p:nvSpPr>
        <p:spPr>
          <a:xfrm>
            <a:off x="5703889" y="3886200"/>
            <a:ext cx="4819206" cy="1752600"/>
          </a:xfrm>
        </p:spPr>
        <p:txBody>
          <a:bodyPr>
            <a:normAutofit/>
          </a:bodyPr>
          <a:lstStyle/>
          <a:p>
            <a:pPr eaLnBrk="1" hangingPunct="1">
              <a:lnSpc>
                <a:spcPct val="150000"/>
              </a:lnSpc>
            </a:pPr>
            <a:r>
              <a:rPr lang="ja-JP" altLang="en-US" sz="2800" dirty="0" smtClean="0"/>
              <a:t>令和　元</a:t>
            </a:r>
            <a:r>
              <a:rPr lang="ja-JP" altLang="ja-JP" sz="2800" dirty="0" smtClean="0">
                <a:latin typeface="メイリオ" panose="020B0604030504040204" pitchFamily="50" charset="-128"/>
              </a:rPr>
              <a:t>年</a:t>
            </a:r>
            <a:r>
              <a:rPr lang="ja-JP" altLang="ja-JP" sz="2800" dirty="0">
                <a:latin typeface="メイリオ" panose="020B0604030504040204" pitchFamily="50" charset="-128"/>
              </a:rPr>
              <a:t>　</a:t>
            </a:r>
            <a:r>
              <a:rPr lang="ja-JP" altLang="en-US" sz="2800" dirty="0" smtClean="0">
                <a:latin typeface="メイリオ" panose="020B0604030504040204" pitchFamily="50" charset="-128"/>
              </a:rPr>
              <a:t>８</a:t>
            </a:r>
            <a:r>
              <a:rPr lang="ja-JP" altLang="ja-JP" sz="2800" dirty="0" smtClean="0">
                <a:latin typeface="メイリオ" panose="020B0604030504040204" pitchFamily="50" charset="-128"/>
              </a:rPr>
              <a:t>月</a:t>
            </a:r>
            <a:r>
              <a:rPr lang="ja-JP" altLang="en-US" sz="2800" dirty="0" smtClean="0">
                <a:latin typeface="メイリオ" panose="020B0604030504040204" pitchFamily="50" charset="-128"/>
              </a:rPr>
              <a:t>１９</a:t>
            </a:r>
            <a:r>
              <a:rPr lang="ja-JP" altLang="ja-JP" sz="2800" dirty="0" smtClean="0">
                <a:latin typeface="メイリオ" panose="020B0604030504040204" pitchFamily="50" charset="-128"/>
              </a:rPr>
              <a:t>日</a:t>
            </a:r>
            <a:endParaRPr lang="ja-JP" altLang="ja-JP" sz="2800" dirty="0">
              <a:latin typeface="メイリオ" panose="020B0604030504040204" pitchFamily="50" charset="-128"/>
            </a:endParaRPr>
          </a:p>
          <a:p>
            <a:pPr eaLnBrk="1" hangingPunct="1">
              <a:lnSpc>
                <a:spcPct val="150000"/>
              </a:lnSpc>
            </a:pPr>
            <a:r>
              <a:rPr lang="ja-JP" altLang="ja-JP" sz="2800" dirty="0">
                <a:latin typeface="メイリオ" panose="020B0604030504040204" pitchFamily="50" charset="-128"/>
              </a:rPr>
              <a:t>　柏市土木部 下水道経営課</a:t>
            </a:r>
          </a:p>
        </p:txBody>
      </p:sp>
      <p:sp>
        <p:nvSpPr>
          <p:cNvPr id="7172" name="サブタイトル 2"/>
          <p:cNvSpPr>
            <a:spLocks noGrp="1" noChangeArrowheads="1"/>
          </p:cNvSpPr>
          <p:nvPr/>
        </p:nvSpPr>
        <p:spPr bwMode="auto">
          <a:xfrm>
            <a:off x="2488367" y="718784"/>
            <a:ext cx="8769247"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chorCtr="1">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90000"/>
              </a:lnSpc>
              <a:spcBef>
                <a:spcPct val="20000"/>
              </a:spcBef>
            </a:pPr>
            <a:r>
              <a:rPr lang="ja-JP" altLang="en-US" sz="2800" dirty="0">
                <a:solidFill>
                  <a:schemeClr val="hlink"/>
                </a:solidFill>
                <a:latin typeface="メイリオ" panose="020B0604030504040204" pitchFamily="50" charset="-128"/>
                <a:ea typeface="メイリオ" panose="020B0604030504040204" pitchFamily="50" charset="-128"/>
                <a:cs typeface="メイリオ" panose="020B0604030504040204" pitchFamily="50" charset="-128"/>
                <a:sym typeface="Calibri" panose="020F0502020204030204" pitchFamily="34" charset="0"/>
              </a:rPr>
              <a:t>　</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柏市下水道事業経営委員会（</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第２０回</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資料</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Calibri" panose="020F0502020204030204" pitchFamily="34" charset="0"/>
            </a:endParaRPr>
          </a:p>
        </p:txBody>
      </p:sp>
      <p:pic>
        <p:nvPicPr>
          <p:cNvPr id="7173" name="Picture 3" descr="\\KWServer01\下水道経営課\Ｈ２８年度\01下水道事業の経営に関すること\0117広報関係綴(1)\02 マンホールカード\月刊下水道\蓮子ちゃ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35" y="2773177"/>
            <a:ext cx="3303240" cy="3970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汚水対策（</a:t>
            </a:r>
            <a:r>
              <a:rPr kumimoji="1" lang="en-US" altLang="ja-JP" sz="4000" dirty="0" smtClean="0"/>
              <a:t>2</a:t>
            </a:r>
            <a:r>
              <a:rPr kumimoji="1" lang="ja-JP" altLang="en-US" sz="4000" dirty="0" smtClean="0"/>
              <a:t>）課題と方向性</a:t>
            </a:r>
            <a:endParaRPr kumimoji="1" lang="ja-JP" altLang="en-US" sz="4000" dirty="0"/>
          </a:p>
        </p:txBody>
      </p:sp>
      <p:sp>
        <p:nvSpPr>
          <p:cNvPr id="3" name="コンテンツ プレースホルダー 2"/>
          <p:cNvSpPr>
            <a:spLocks noGrp="1"/>
          </p:cNvSpPr>
          <p:nvPr>
            <p:ph idx="1"/>
          </p:nvPr>
        </p:nvSpPr>
        <p:spPr>
          <a:xfrm>
            <a:off x="648680" y="2423660"/>
            <a:ext cx="11421400" cy="4030526"/>
          </a:xfrm>
        </p:spPr>
        <p:txBody>
          <a:bodyPr>
            <a:noAutofit/>
          </a:bodyPr>
          <a:lstStyle/>
          <a:p>
            <a:pPr>
              <a:buFont typeface="メイリオ" panose="020B0604030504040204" pitchFamily="50" charset="-128"/>
              <a:buChar char="◎"/>
            </a:pPr>
            <a:r>
              <a:rPr kumimoji="1" lang="ja-JP" altLang="en-US" sz="2400" dirty="0" smtClean="0"/>
              <a:t>未普及地区（既存住宅地）の解消</a:t>
            </a:r>
            <a:endParaRPr kumimoji="1" lang="en-US" altLang="ja-JP" sz="2400" dirty="0" smtClean="0"/>
          </a:p>
          <a:p>
            <a:pPr marL="534988" indent="-534988">
              <a:buNone/>
            </a:pPr>
            <a:r>
              <a:rPr lang="ja-JP" altLang="en-US" sz="2400" dirty="0" smtClean="0"/>
              <a:t>　　普及率</a:t>
            </a:r>
            <a:r>
              <a:rPr lang="en-US" altLang="ja-JP" sz="2400" dirty="0" smtClean="0"/>
              <a:t>90.3</a:t>
            </a:r>
            <a:r>
              <a:rPr lang="ja-JP" altLang="en-US" sz="2400" dirty="0" smtClean="0"/>
              <a:t>％（Ｈ</a:t>
            </a:r>
            <a:r>
              <a:rPr lang="en-US" altLang="ja-JP" sz="2400" dirty="0" smtClean="0"/>
              <a:t>30</a:t>
            </a:r>
            <a:r>
              <a:rPr lang="ja-JP" altLang="en-US" sz="2400" dirty="0" smtClean="0"/>
              <a:t>現在）⇒整備困難な地域が残る。財政状況，公平性，</a:t>
            </a:r>
            <a:endParaRPr lang="en-US" altLang="ja-JP" sz="2400" dirty="0" smtClean="0"/>
          </a:p>
          <a:p>
            <a:pPr marL="534988" indent="-534988">
              <a:buNone/>
            </a:pPr>
            <a:r>
              <a:rPr lang="ja-JP" altLang="en-US" sz="2400" dirty="0"/>
              <a:t>　</a:t>
            </a:r>
            <a:r>
              <a:rPr lang="ja-JP" altLang="en-US" sz="2400" dirty="0" smtClean="0"/>
              <a:t>　</a:t>
            </a:r>
            <a:r>
              <a:rPr lang="ja-JP" altLang="en-US" sz="2400" u="sng" dirty="0" smtClean="0"/>
              <a:t>将来の人口減少</a:t>
            </a:r>
            <a:r>
              <a:rPr lang="ja-JP" altLang="en-US" sz="2400" dirty="0" smtClean="0"/>
              <a:t>を考慮。</a:t>
            </a:r>
            <a:endParaRPr lang="en-US" altLang="ja-JP" sz="2400" dirty="0" smtClean="0"/>
          </a:p>
          <a:p>
            <a:pPr marL="365125" indent="-365125">
              <a:buNone/>
            </a:pPr>
            <a:r>
              <a:rPr lang="ja-JP" altLang="en-US" sz="2400" dirty="0"/>
              <a:t>　</a:t>
            </a:r>
            <a:r>
              <a:rPr lang="ja-JP" altLang="en-US" sz="2400" dirty="0" smtClean="0"/>
              <a:t>　地元要望を踏まえた整備，計画の見直しも検討</a:t>
            </a:r>
            <a:endParaRPr lang="en-US" altLang="ja-JP" sz="2400" dirty="0" smtClean="0"/>
          </a:p>
          <a:p>
            <a:pPr marL="0" indent="0">
              <a:buNone/>
            </a:pPr>
            <a:endParaRPr kumimoji="1" lang="en-US" altLang="ja-JP" sz="2400" dirty="0" smtClean="0"/>
          </a:p>
          <a:p>
            <a:pPr>
              <a:buFont typeface="メイリオ" panose="020B0604030504040204" pitchFamily="50" charset="-128"/>
              <a:buChar char="◎"/>
            </a:pPr>
            <a:r>
              <a:rPr lang="ja-JP" altLang="en-US" sz="2400" dirty="0" smtClean="0"/>
              <a:t>北部区画整理地区の整備</a:t>
            </a:r>
            <a:endParaRPr lang="en-US" altLang="ja-JP" sz="2400" dirty="0" smtClean="0"/>
          </a:p>
          <a:p>
            <a:pPr marL="534988" indent="-534988">
              <a:buNone/>
            </a:pPr>
            <a:r>
              <a:rPr lang="ja-JP" altLang="en-US" sz="2400" dirty="0" smtClean="0"/>
              <a:t>　　整備率</a:t>
            </a:r>
            <a:r>
              <a:rPr lang="en-US" altLang="ja-JP" sz="2400" dirty="0" smtClean="0"/>
              <a:t>66.7</a:t>
            </a:r>
            <a:r>
              <a:rPr lang="ja-JP" altLang="en-US" sz="2400" dirty="0" smtClean="0"/>
              <a:t>％（Ｈ</a:t>
            </a:r>
            <a:r>
              <a:rPr lang="en-US" altLang="ja-JP" sz="2400" dirty="0" smtClean="0"/>
              <a:t>30</a:t>
            </a:r>
            <a:r>
              <a:rPr lang="ja-JP" altLang="en-US" sz="2400" dirty="0" smtClean="0"/>
              <a:t>現在）⇒区画整理事業の遅れにより，Ｒ２目標が困難。</a:t>
            </a:r>
            <a:endParaRPr lang="en-US" altLang="ja-JP" sz="2400" dirty="0" smtClean="0"/>
          </a:p>
          <a:p>
            <a:pPr marL="534988" indent="-534988">
              <a:buNone/>
            </a:pPr>
            <a:r>
              <a:rPr lang="ja-JP" altLang="en-US" sz="2400" dirty="0"/>
              <a:t>　</a:t>
            </a:r>
            <a:r>
              <a:rPr lang="ja-JP" altLang="en-US" sz="2400" dirty="0" smtClean="0"/>
              <a:t>　区画整理事業の進ちょくに合わせた計画の見直し</a:t>
            </a:r>
            <a:endParaRPr lang="en-US" altLang="ja-JP" sz="24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9</a:t>
            </a:fld>
            <a:endParaRPr lang="ja-JP" altLang="ja-JP" dirty="0"/>
          </a:p>
        </p:txBody>
      </p:sp>
      <p:sp>
        <p:nvSpPr>
          <p:cNvPr id="6" name="角丸四角形 5"/>
          <p:cNvSpPr>
            <a:spLocks noChangeArrowheads="1"/>
          </p:cNvSpPr>
          <p:nvPr/>
        </p:nvSpPr>
        <p:spPr bwMode="auto">
          <a:xfrm>
            <a:off x="783391" y="932261"/>
            <a:ext cx="936625" cy="635734"/>
          </a:xfrm>
          <a:prstGeom prst="roundRect">
            <a:avLst>
              <a:gd name="adj" fmla="val 16667"/>
            </a:avLst>
          </a:prstGeom>
          <a:noFill/>
          <a:ln w="254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快適</a:t>
            </a:r>
          </a:p>
        </p:txBody>
      </p:sp>
      <p:sp>
        <p:nvSpPr>
          <p:cNvPr id="13" name="テキスト ボックス 12"/>
          <p:cNvSpPr txBox="1"/>
          <p:nvPr/>
        </p:nvSpPr>
        <p:spPr>
          <a:xfrm>
            <a:off x="508000" y="1761027"/>
            <a:ext cx="11059886" cy="461665"/>
          </a:xfrm>
          <a:prstGeom prst="rect">
            <a:avLst/>
          </a:prstGeom>
          <a:noFill/>
        </p:spPr>
        <p:txBody>
          <a:bodyPr wrap="square" rtlCol="0">
            <a:spAutoFit/>
          </a:bodyPr>
          <a:lstStyle/>
          <a:p>
            <a:r>
              <a:rPr kumimoji="1" lang="ja-JP" altLang="en-US" sz="2400" dirty="0" smtClean="0">
                <a:latin typeface="+mn-ea"/>
                <a:ea typeface="+mn-ea"/>
              </a:rPr>
              <a:t>市民のみなさまの快適な生活を支えるため・・・</a:t>
            </a:r>
            <a:endParaRPr kumimoji="1" lang="ja-JP" altLang="en-US" sz="2400" dirty="0">
              <a:latin typeface="+mn-ea"/>
              <a:ea typeface="+mn-ea"/>
            </a:endParaRPr>
          </a:p>
        </p:txBody>
      </p:sp>
      <p:sp>
        <p:nvSpPr>
          <p:cNvPr id="5" name="角丸四角形 4"/>
          <p:cNvSpPr/>
          <p:nvPr/>
        </p:nvSpPr>
        <p:spPr>
          <a:xfrm>
            <a:off x="532565" y="2843682"/>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532567" y="3761543"/>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539825" y="5098532"/>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539826" y="5595479"/>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smtClean="0">
                <a:solidFill>
                  <a:srgbClr val="FF0000"/>
                </a:solidFill>
              </a:rPr>
              <a:t>方向</a:t>
            </a:r>
            <a:endParaRPr kumimoji="1" lang="ja-JP" altLang="en-US" sz="2000" dirty="0">
              <a:solidFill>
                <a:srgbClr val="FF0000"/>
              </a:solidFill>
            </a:endParaRPr>
          </a:p>
        </p:txBody>
      </p:sp>
    </p:spTree>
    <p:extLst>
      <p:ext uri="{BB962C8B-B14F-4D97-AF65-F5344CB8AC3E}">
        <p14:creationId xmlns:p14="http://schemas.microsoft.com/office/powerpoint/2010/main" val="4168719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雨水（浸水）対策（</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08001" y="1825625"/>
            <a:ext cx="5864844" cy="2557362"/>
          </a:xfrm>
        </p:spPr>
        <p:txBody>
          <a:bodyPr>
            <a:normAutofit fontScale="85000" lnSpcReduction="20000"/>
          </a:bodyPr>
          <a:lstStyle/>
          <a:p>
            <a:r>
              <a:rPr kumimoji="1" lang="ja-JP" altLang="en-US" dirty="0" smtClean="0"/>
              <a:t>雨水幹線整備</a:t>
            </a:r>
            <a:endParaRPr kumimoji="1" lang="en-US" altLang="ja-JP" dirty="0" smtClean="0"/>
          </a:p>
          <a:p>
            <a:pPr marL="450850" indent="-450850">
              <a:lnSpc>
                <a:spcPct val="110000"/>
              </a:lnSpc>
              <a:buNone/>
            </a:pPr>
            <a:r>
              <a:rPr lang="ja-JP" altLang="en-US" sz="2400" dirty="0"/>
              <a:t>　</a:t>
            </a:r>
            <a:r>
              <a:rPr lang="ja-JP" altLang="en-US" sz="2100" dirty="0" smtClean="0"/>
              <a:t>☆</a:t>
            </a:r>
            <a:r>
              <a:rPr lang="en-US" altLang="ja-JP" sz="2100" dirty="0" smtClean="0"/>
              <a:t>H30</a:t>
            </a:r>
            <a:r>
              <a:rPr lang="ja-JP" altLang="en-US" sz="2100" dirty="0" smtClean="0"/>
              <a:t>：雨水管は約</a:t>
            </a:r>
            <a:r>
              <a:rPr lang="en-US" altLang="ja-JP" sz="2100" dirty="0" smtClean="0"/>
              <a:t>12ha</a:t>
            </a:r>
            <a:r>
              <a:rPr lang="ja-JP" altLang="en-US" sz="2100" dirty="0" smtClean="0"/>
              <a:t>整備したが，対象面積が</a:t>
            </a:r>
            <a:r>
              <a:rPr lang="en-US" altLang="ja-JP" sz="2100" dirty="0" smtClean="0"/>
              <a:t>270ha</a:t>
            </a:r>
            <a:r>
              <a:rPr lang="ja-JP" altLang="en-US" sz="2100" dirty="0" smtClean="0"/>
              <a:t>増えたため，都市浸水対策達成率は減少</a:t>
            </a:r>
            <a:endParaRPr kumimoji="1" lang="en-US" altLang="ja-JP" sz="2100" dirty="0" smtClean="0"/>
          </a:p>
          <a:p>
            <a:r>
              <a:rPr lang="ja-JP" altLang="en-US" dirty="0" smtClean="0"/>
              <a:t>内水ハザードマップ</a:t>
            </a:r>
            <a:r>
              <a:rPr lang="en-US" altLang="ja-JP" dirty="0" smtClean="0"/>
              <a:t> </a:t>
            </a:r>
          </a:p>
          <a:p>
            <a:pPr marL="0" indent="0">
              <a:buNone/>
            </a:pPr>
            <a:r>
              <a:rPr lang="ja-JP" altLang="en-US" sz="2400" dirty="0"/>
              <a:t>　</a:t>
            </a:r>
            <a:r>
              <a:rPr lang="ja-JP" altLang="en-US" sz="2100" dirty="0" smtClean="0"/>
              <a:t>☆</a:t>
            </a:r>
            <a:r>
              <a:rPr lang="en-US" altLang="ja-JP" sz="2100" dirty="0" smtClean="0"/>
              <a:t>R1</a:t>
            </a:r>
            <a:r>
              <a:rPr lang="ja-JP" altLang="en-US" sz="2100" dirty="0" smtClean="0"/>
              <a:t>からホームページでも公表</a:t>
            </a:r>
            <a:endParaRPr lang="en-US" altLang="ja-JP" sz="2100" dirty="0" smtClean="0"/>
          </a:p>
          <a:p>
            <a:r>
              <a:rPr kumimoji="1" lang="ja-JP" altLang="en-US" dirty="0" smtClean="0"/>
              <a:t>（一般会計）貯留・浸透施設の設置</a:t>
            </a:r>
            <a:endParaRPr kumimoji="1" lang="en-US" altLang="ja-JP" dirty="0" smtClean="0"/>
          </a:p>
          <a:p>
            <a:pPr marL="0" indent="0">
              <a:buNone/>
            </a:pPr>
            <a:r>
              <a:rPr lang="ja-JP" altLang="en-US" sz="2400" dirty="0"/>
              <a:t>　</a:t>
            </a:r>
            <a:r>
              <a:rPr lang="ja-JP" altLang="en-US" sz="2100" dirty="0" smtClean="0"/>
              <a:t>☆</a:t>
            </a:r>
            <a:r>
              <a:rPr lang="en-US" altLang="ja-JP" sz="2100" dirty="0" smtClean="0"/>
              <a:t>H30</a:t>
            </a:r>
            <a:r>
              <a:rPr lang="ja-JP" altLang="en-US" sz="2100" dirty="0" smtClean="0"/>
              <a:t>：</a:t>
            </a:r>
            <a:r>
              <a:rPr lang="ja-JP" altLang="en-US" sz="2100" dirty="0" smtClean="0"/>
              <a:t>土中学校</a:t>
            </a:r>
            <a:r>
              <a:rPr lang="ja-JP" altLang="en-US" sz="2100" dirty="0" smtClean="0"/>
              <a:t>（第２期工事）完了</a:t>
            </a:r>
            <a:endParaRPr kumimoji="1" lang="ja-JP" altLang="en-US" sz="2100" dirty="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10</a:t>
            </a:fld>
            <a:endParaRPr lang="ja-JP" altLang="ja-JP" dirty="0"/>
          </a:p>
        </p:txBody>
      </p:sp>
      <p:sp>
        <p:nvSpPr>
          <p:cNvPr id="6" name="角丸四角形 5"/>
          <p:cNvSpPr>
            <a:spLocks noChangeArrowheads="1"/>
          </p:cNvSpPr>
          <p:nvPr/>
        </p:nvSpPr>
        <p:spPr bwMode="auto">
          <a:xfrm>
            <a:off x="812421" y="928913"/>
            <a:ext cx="936625" cy="581025"/>
          </a:xfrm>
          <a:prstGeom prst="roundRect">
            <a:avLst>
              <a:gd name="adj" fmla="val 16667"/>
            </a:avLst>
          </a:prstGeom>
          <a:noFill/>
          <a:ln w="25400" cmpd="sng">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安心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nvPr>
        </p:nvGraphicFramePr>
        <p:xfrm>
          <a:off x="508000" y="4563737"/>
          <a:ext cx="5631546" cy="1973088"/>
        </p:xfrm>
        <a:graphic>
          <a:graphicData uri="http://schemas.openxmlformats.org/drawingml/2006/table">
            <a:tbl>
              <a:tblPr firstRow="1" bandRow="1">
                <a:tableStyleId>{5940675A-B579-460E-94D1-54222C63F5DA}</a:tableStyleId>
              </a:tblPr>
              <a:tblGrid>
                <a:gridCol w="1509486">
                  <a:extLst>
                    <a:ext uri="{9D8B030D-6E8A-4147-A177-3AD203B41FA5}">
                      <a16:colId xmlns:a16="http://schemas.microsoft.com/office/drawing/2014/main" val="1804091087"/>
                    </a:ext>
                  </a:extLst>
                </a:gridCol>
                <a:gridCol w="824412">
                  <a:extLst>
                    <a:ext uri="{9D8B030D-6E8A-4147-A177-3AD203B41FA5}">
                      <a16:colId xmlns:a16="http://schemas.microsoft.com/office/drawing/2014/main" val="1503119934"/>
                    </a:ext>
                  </a:extLst>
                </a:gridCol>
                <a:gridCol w="824412">
                  <a:extLst>
                    <a:ext uri="{9D8B030D-6E8A-4147-A177-3AD203B41FA5}">
                      <a16:colId xmlns:a16="http://schemas.microsoft.com/office/drawing/2014/main" val="1433838526"/>
                    </a:ext>
                  </a:extLst>
                </a:gridCol>
                <a:gridCol w="824412">
                  <a:extLst>
                    <a:ext uri="{9D8B030D-6E8A-4147-A177-3AD203B41FA5}">
                      <a16:colId xmlns:a16="http://schemas.microsoft.com/office/drawing/2014/main" val="2453606379"/>
                    </a:ext>
                  </a:extLst>
                </a:gridCol>
                <a:gridCol w="824412">
                  <a:extLst>
                    <a:ext uri="{9D8B030D-6E8A-4147-A177-3AD203B41FA5}">
                      <a16:colId xmlns:a16="http://schemas.microsoft.com/office/drawing/2014/main" val="2503015759"/>
                    </a:ext>
                  </a:extLst>
                </a:gridCol>
                <a:gridCol w="824412">
                  <a:extLst>
                    <a:ext uri="{9D8B030D-6E8A-4147-A177-3AD203B41FA5}">
                      <a16:colId xmlns:a16="http://schemas.microsoft.com/office/drawing/2014/main" val="4268866490"/>
                    </a:ext>
                  </a:extLst>
                </a:gridCol>
              </a:tblGrid>
              <a:tr h="317545">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825844">
                <a:tc>
                  <a:txBody>
                    <a:bodyPr/>
                    <a:lstStyle/>
                    <a:p>
                      <a:r>
                        <a:rPr kumimoji="1" lang="ja-JP" altLang="en-US" dirty="0" smtClean="0">
                          <a:latin typeface="+mn-ea"/>
                          <a:ea typeface="+mn-ea"/>
                        </a:rPr>
                        <a:t>下水道による都市浸水対策達成率</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40.2</a:t>
                      </a:r>
                    </a:p>
                    <a:p>
                      <a:pPr algn="r"/>
                      <a:r>
                        <a:rPr kumimoji="1" lang="en-US" altLang="ja-JP" spc="-150" dirty="0" smtClean="0">
                          <a:latin typeface="+mn-ea"/>
                          <a:ea typeface="+mn-ea"/>
                        </a:rPr>
                        <a:t>(20.4)</a:t>
                      </a:r>
                      <a:endParaRPr kumimoji="1" lang="ja-JP" altLang="en-US" spc="-150" dirty="0">
                        <a:latin typeface="+mn-ea"/>
                        <a:ea typeface="+mn-ea"/>
                      </a:endParaRPr>
                    </a:p>
                  </a:txBody>
                  <a:tcPr anchor="ctr"/>
                </a:tc>
                <a:tc>
                  <a:txBody>
                    <a:bodyPr/>
                    <a:lstStyle/>
                    <a:p>
                      <a:pPr algn="r"/>
                      <a:r>
                        <a:rPr kumimoji="1" lang="en-US" altLang="ja-JP" dirty="0" smtClean="0">
                          <a:latin typeface="+mn-ea"/>
                          <a:ea typeface="+mn-ea"/>
                        </a:rPr>
                        <a:t>42.8</a:t>
                      </a:r>
                    </a:p>
                    <a:p>
                      <a:pPr algn="r"/>
                      <a:r>
                        <a:rPr kumimoji="1" lang="en-US" altLang="ja-JP" spc="-150" dirty="0" smtClean="0">
                          <a:latin typeface="+mn-ea"/>
                          <a:ea typeface="+mn-ea"/>
                        </a:rPr>
                        <a:t>(21.7)</a:t>
                      </a:r>
                      <a:endParaRPr kumimoji="1" lang="ja-JP" altLang="en-US" spc="-150" dirty="0">
                        <a:latin typeface="+mn-ea"/>
                        <a:ea typeface="+mn-ea"/>
                      </a:endParaRPr>
                    </a:p>
                  </a:txBody>
                  <a:tcPr anchor="ctr"/>
                </a:tc>
                <a:tc>
                  <a:txBody>
                    <a:bodyPr/>
                    <a:lstStyle/>
                    <a:p>
                      <a:pPr algn="r"/>
                      <a:r>
                        <a:rPr kumimoji="1" lang="en-US" altLang="ja-JP" dirty="0" smtClean="0">
                          <a:latin typeface="+mn-ea"/>
                          <a:ea typeface="+mn-ea"/>
                        </a:rPr>
                        <a:t>43.0</a:t>
                      </a:r>
                    </a:p>
                    <a:p>
                      <a:pPr algn="r"/>
                      <a:r>
                        <a:rPr kumimoji="1" lang="en-US" altLang="ja-JP" spc="-150" dirty="0" smtClean="0">
                          <a:latin typeface="+mn-ea"/>
                          <a:ea typeface="+mn-ea"/>
                        </a:rPr>
                        <a:t>(21.8)</a:t>
                      </a:r>
                      <a:endParaRPr kumimoji="1" lang="ja-JP" altLang="en-US" spc="-150" dirty="0">
                        <a:latin typeface="+mn-ea"/>
                        <a:ea typeface="+mn-ea"/>
                      </a:endParaRPr>
                    </a:p>
                  </a:txBody>
                  <a:tcPr anchor="ctr"/>
                </a:tc>
                <a:tc>
                  <a:txBody>
                    <a:bodyPr/>
                    <a:lstStyle/>
                    <a:p>
                      <a:pPr algn="r"/>
                      <a:r>
                        <a:rPr kumimoji="1" lang="en-US" altLang="ja-JP" dirty="0" smtClean="0">
                          <a:latin typeface="+mn-ea"/>
                          <a:ea typeface="+mn-ea"/>
                        </a:rPr>
                        <a:t>40.4</a:t>
                      </a:r>
                    </a:p>
                    <a:p>
                      <a:pPr algn="r"/>
                      <a:r>
                        <a:rPr kumimoji="1" lang="en-US" altLang="ja-JP" spc="-150" dirty="0" smtClean="0">
                          <a:latin typeface="+mn-ea"/>
                          <a:ea typeface="+mn-ea"/>
                        </a:rPr>
                        <a:t>(21.9)</a:t>
                      </a:r>
                      <a:endParaRPr kumimoji="1" lang="ja-JP" altLang="en-US" spc="-150" dirty="0">
                        <a:latin typeface="+mn-ea"/>
                        <a:ea typeface="+mn-ea"/>
                      </a:endParaRPr>
                    </a:p>
                  </a:txBody>
                  <a:tcPr anchor="ctr"/>
                </a:tc>
                <a:tc>
                  <a:txBody>
                    <a:bodyPr/>
                    <a:lstStyle/>
                    <a:p>
                      <a:pPr algn="r"/>
                      <a:r>
                        <a:rPr kumimoji="1" lang="en-US" altLang="ja-JP" dirty="0" smtClean="0">
                          <a:latin typeface="+mn-ea"/>
                          <a:ea typeface="+mn-ea"/>
                        </a:rPr>
                        <a:t>45</a:t>
                      </a:r>
                    </a:p>
                    <a:p>
                      <a:pPr algn="r"/>
                      <a:r>
                        <a:rPr kumimoji="1" lang="en-US" altLang="ja-JP" spc="-150" dirty="0" smtClean="0">
                          <a:latin typeface="+mn-ea"/>
                          <a:ea typeface="+mn-ea"/>
                        </a:rPr>
                        <a:t>(23)</a:t>
                      </a:r>
                      <a:endParaRPr kumimoji="1" lang="ja-JP" altLang="en-US" spc="-150"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692928">
                <a:tc>
                  <a:txBody>
                    <a:bodyPr/>
                    <a:lstStyle/>
                    <a:p>
                      <a:r>
                        <a:rPr kumimoji="1" lang="ja-JP" altLang="en-US" dirty="0" smtClean="0">
                          <a:latin typeface="+mn-ea"/>
                          <a:ea typeface="+mn-ea"/>
                        </a:rPr>
                        <a:t>貯留・浸透施設設置</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50</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60</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60</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70</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80</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bl>
          </a:graphicData>
        </a:graphic>
      </p:graphicFrame>
      <p:sp>
        <p:nvSpPr>
          <p:cNvPr id="11" name="テキスト ボックス 10"/>
          <p:cNvSpPr txBox="1"/>
          <p:nvPr/>
        </p:nvSpPr>
        <p:spPr>
          <a:xfrm>
            <a:off x="4209143" y="4221546"/>
            <a:ext cx="1930404" cy="369332"/>
          </a:xfrm>
          <a:prstGeom prst="rect">
            <a:avLst/>
          </a:prstGeom>
          <a:noFill/>
        </p:spPr>
        <p:txBody>
          <a:bodyPr wrap="square" rtlCol="0">
            <a:spAutoFit/>
          </a:bodyPr>
          <a:lstStyle/>
          <a:p>
            <a:pPr algn="r"/>
            <a:r>
              <a:rPr kumimoji="1" lang="ja-JP" altLang="en-US" dirty="0" smtClean="0">
                <a:latin typeface="+mn-ea"/>
                <a:ea typeface="+mn-ea"/>
              </a:rPr>
              <a:t>（単位：％）</a:t>
            </a:r>
            <a:endParaRPr kumimoji="1" lang="ja-JP" altLang="en-US" dirty="0">
              <a:latin typeface="+mn-ea"/>
              <a:ea typeface="+mn-ea"/>
            </a:endParaRPr>
          </a:p>
        </p:txBody>
      </p:sp>
      <p:grpSp>
        <p:nvGrpSpPr>
          <p:cNvPr id="10" name="グループ化 9"/>
          <p:cNvGrpSpPr/>
          <p:nvPr/>
        </p:nvGrpSpPr>
        <p:grpSpPr>
          <a:xfrm>
            <a:off x="6386287" y="1825625"/>
            <a:ext cx="5555117" cy="4410075"/>
            <a:chOff x="0" y="419100"/>
            <a:chExt cx="9183688" cy="6000750"/>
          </a:xfrm>
        </p:grpSpPr>
        <p:pic>
          <p:nvPicPr>
            <p:cNvPr id="22" name="Picture 2" descr="拡大ハザードマップ2（市長説明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9100"/>
              <a:ext cx="9144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その他"/>
            <p:cNvSpPr>
              <a:spLocks/>
            </p:cNvSpPr>
            <p:nvPr/>
          </p:nvSpPr>
          <p:spPr bwMode="auto">
            <a:xfrm>
              <a:off x="1766888" y="2009775"/>
              <a:ext cx="3057525" cy="695325"/>
            </a:xfrm>
            <a:custGeom>
              <a:avLst/>
              <a:gdLst>
                <a:gd name="T0" fmla="*/ 0 w 21600"/>
                <a:gd name="T1" fmla="*/ 9764 h 21600"/>
                <a:gd name="T2" fmla="*/ 605 w 21600"/>
                <a:gd name="T3" fmla="*/ 12131 h 21600"/>
                <a:gd name="T4" fmla="*/ 942 w 21600"/>
                <a:gd name="T5" fmla="*/ 12131 h 21600"/>
                <a:gd name="T6" fmla="*/ 1345 w 21600"/>
                <a:gd name="T7" fmla="*/ 9172 h 21600"/>
                <a:gd name="T8" fmla="*/ 1816 w 21600"/>
                <a:gd name="T9" fmla="*/ 5917 h 21600"/>
                <a:gd name="T10" fmla="*/ 2018 w 21600"/>
                <a:gd name="T11" fmla="*/ 5326 h 21600"/>
                <a:gd name="T12" fmla="*/ 2422 w 21600"/>
                <a:gd name="T13" fmla="*/ 5030 h 21600"/>
                <a:gd name="T14" fmla="*/ 3902 w 21600"/>
                <a:gd name="T15" fmla="*/ 7397 h 21600"/>
                <a:gd name="T16" fmla="*/ 3902 w 21600"/>
                <a:gd name="T17" fmla="*/ 7989 h 21600"/>
                <a:gd name="T18" fmla="*/ 5315 w 21600"/>
                <a:gd name="T19" fmla="*/ 5917 h 21600"/>
                <a:gd name="T20" fmla="*/ 5517 w 21600"/>
                <a:gd name="T21" fmla="*/ 5030 h 21600"/>
                <a:gd name="T22" fmla="*/ 6661 w 21600"/>
                <a:gd name="T23" fmla="*/ 5621 h 21600"/>
                <a:gd name="T24" fmla="*/ 7603 w 21600"/>
                <a:gd name="T25" fmla="*/ 6213 h 21600"/>
                <a:gd name="T26" fmla="*/ 8949 w 21600"/>
                <a:gd name="T27" fmla="*/ 7397 h 21600"/>
                <a:gd name="T28" fmla="*/ 9891 w 21600"/>
                <a:gd name="T29" fmla="*/ 7397 h 21600"/>
                <a:gd name="T30" fmla="*/ 10900 w 21600"/>
                <a:gd name="T31" fmla="*/ 7989 h 21600"/>
                <a:gd name="T32" fmla="*/ 11775 w 21600"/>
                <a:gd name="T33" fmla="*/ 10060 h 21600"/>
                <a:gd name="T34" fmla="*/ 12785 w 21600"/>
                <a:gd name="T35" fmla="*/ 10947 h 21600"/>
                <a:gd name="T36" fmla="*/ 13928 w 21600"/>
                <a:gd name="T37" fmla="*/ 7693 h 21600"/>
                <a:gd name="T38" fmla="*/ 15140 w 21600"/>
                <a:gd name="T39" fmla="*/ 4734 h 21600"/>
                <a:gd name="T40" fmla="*/ 16485 w 21600"/>
                <a:gd name="T41" fmla="*/ 0 h 21600"/>
                <a:gd name="T42" fmla="*/ 17091 w 21600"/>
                <a:gd name="T43" fmla="*/ 0 h 21600"/>
                <a:gd name="T44" fmla="*/ 18168 w 21600"/>
                <a:gd name="T45" fmla="*/ 2958 h 21600"/>
                <a:gd name="T46" fmla="*/ 18706 w 21600"/>
                <a:gd name="T47" fmla="*/ 5621 h 21600"/>
                <a:gd name="T48" fmla="*/ 18975 w 21600"/>
                <a:gd name="T49" fmla="*/ 9172 h 21600"/>
                <a:gd name="T50" fmla="*/ 19244 w 21600"/>
                <a:gd name="T51" fmla="*/ 13019 h 21600"/>
                <a:gd name="T52" fmla="*/ 19850 w 21600"/>
                <a:gd name="T53" fmla="*/ 16569 h 21600"/>
                <a:gd name="T54" fmla="*/ 20186 w 21600"/>
                <a:gd name="T55" fmla="*/ 18936 h 21600"/>
                <a:gd name="T56" fmla="*/ 20388 w 21600"/>
                <a:gd name="T57" fmla="*/ 20416 h 21600"/>
                <a:gd name="T58" fmla="*/ 20927 w 21600"/>
                <a:gd name="T59" fmla="*/ 21304 h 21600"/>
                <a:gd name="T60" fmla="*/ 21465 w 21600"/>
                <a:gd name="T61" fmla="*/ 21600 h 21600"/>
                <a:gd name="T62" fmla="*/ 21600 w 21600"/>
                <a:gd name="T63"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0" h="21600">
                  <a:moveTo>
                    <a:pt x="0" y="9764"/>
                  </a:moveTo>
                  <a:lnTo>
                    <a:pt x="605" y="12131"/>
                  </a:lnTo>
                  <a:lnTo>
                    <a:pt x="942" y="12131"/>
                  </a:lnTo>
                  <a:lnTo>
                    <a:pt x="1345" y="9172"/>
                  </a:lnTo>
                  <a:lnTo>
                    <a:pt x="1816" y="5917"/>
                  </a:lnTo>
                  <a:lnTo>
                    <a:pt x="2018" y="5326"/>
                  </a:lnTo>
                  <a:lnTo>
                    <a:pt x="2422" y="5030"/>
                  </a:lnTo>
                  <a:lnTo>
                    <a:pt x="3902" y="7397"/>
                  </a:lnTo>
                  <a:lnTo>
                    <a:pt x="3902" y="7989"/>
                  </a:lnTo>
                  <a:lnTo>
                    <a:pt x="5315" y="5917"/>
                  </a:lnTo>
                  <a:lnTo>
                    <a:pt x="5517" y="5030"/>
                  </a:lnTo>
                  <a:lnTo>
                    <a:pt x="6661" y="5621"/>
                  </a:lnTo>
                  <a:lnTo>
                    <a:pt x="7603" y="6213"/>
                  </a:lnTo>
                  <a:lnTo>
                    <a:pt x="8949" y="7397"/>
                  </a:lnTo>
                  <a:lnTo>
                    <a:pt x="9891" y="7397"/>
                  </a:lnTo>
                  <a:lnTo>
                    <a:pt x="10900" y="7989"/>
                  </a:lnTo>
                  <a:lnTo>
                    <a:pt x="11775" y="10060"/>
                  </a:lnTo>
                  <a:lnTo>
                    <a:pt x="12785" y="10947"/>
                  </a:lnTo>
                  <a:lnTo>
                    <a:pt x="13928" y="7693"/>
                  </a:lnTo>
                  <a:lnTo>
                    <a:pt x="15140" y="4734"/>
                  </a:lnTo>
                  <a:lnTo>
                    <a:pt x="16485" y="0"/>
                  </a:lnTo>
                  <a:lnTo>
                    <a:pt x="17091" y="0"/>
                  </a:lnTo>
                  <a:lnTo>
                    <a:pt x="18168" y="2958"/>
                  </a:lnTo>
                  <a:lnTo>
                    <a:pt x="18706" y="5621"/>
                  </a:lnTo>
                  <a:lnTo>
                    <a:pt x="18975" y="9172"/>
                  </a:lnTo>
                  <a:lnTo>
                    <a:pt x="19244" y="13019"/>
                  </a:lnTo>
                  <a:lnTo>
                    <a:pt x="19850" y="16569"/>
                  </a:lnTo>
                  <a:lnTo>
                    <a:pt x="20186" y="18936"/>
                  </a:lnTo>
                  <a:lnTo>
                    <a:pt x="20388" y="20416"/>
                  </a:lnTo>
                  <a:lnTo>
                    <a:pt x="20927" y="21304"/>
                  </a:lnTo>
                  <a:lnTo>
                    <a:pt x="21465" y="21600"/>
                  </a:lnTo>
                  <a:lnTo>
                    <a:pt x="21600" y="21600"/>
                  </a:lnTo>
                </a:path>
              </a:pathLst>
            </a:custGeom>
            <a:noFill/>
            <a:ln w="63500" cap="flat" cmpd="sng">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その他"/>
            <p:cNvSpPr>
              <a:spLocks/>
            </p:cNvSpPr>
            <p:nvPr/>
          </p:nvSpPr>
          <p:spPr bwMode="auto">
            <a:xfrm>
              <a:off x="4786313" y="3333750"/>
              <a:ext cx="733425" cy="3086100"/>
            </a:xfrm>
            <a:custGeom>
              <a:avLst/>
              <a:gdLst>
                <a:gd name="T0" fmla="*/ 21600 w 21600"/>
                <a:gd name="T1" fmla="*/ 0 h 21600"/>
                <a:gd name="T2" fmla="*/ 18514 w 21600"/>
                <a:gd name="T3" fmla="*/ 600 h 21600"/>
                <a:gd name="T4" fmla="*/ 16270 w 21600"/>
                <a:gd name="T5" fmla="*/ 1266 h 21600"/>
                <a:gd name="T6" fmla="*/ 14025 w 21600"/>
                <a:gd name="T7" fmla="*/ 1666 h 21600"/>
                <a:gd name="T8" fmla="*/ 13184 w 21600"/>
                <a:gd name="T9" fmla="*/ 2200 h 21600"/>
                <a:gd name="T10" fmla="*/ 12062 w 21600"/>
                <a:gd name="T11" fmla="*/ 2533 h 21600"/>
                <a:gd name="T12" fmla="*/ 11220 w 21600"/>
                <a:gd name="T13" fmla="*/ 2933 h 21600"/>
                <a:gd name="T14" fmla="*/ 10659 w 21600"/>
                <a:gd name="T15" fmla="*/ 3533 h 21600"/>
                <a:gd name="T16" fmla="*/ 9537 w 21600"/>
                <a:gd name="T17" fmla="*/ 3933 h 21600"/>
                <a:gd name="T18" fmla="*/ 5610 w 21600"/>
                <a:gd name="T19" fmla="*/ 5000 h 21600"/>
                <a:gd name="T20" fmla="*/ 2524 w 21600"/>
                <a:gd name="T21" fmla="*/ 5933 h 21600"/>
                <a:gd name="T22" fmla="*/ 1122 w 21600"/>
                <a:gd name="T23" fmla="*/ 6266 h 21600"/>
                <a:gd name="T24" fmla="*/ 280 w 21600"/>
                <a:gd name="T25" fmla="*/ 6533 h 21600"/>
                <a:gd name="T26" fmla="*/ 0 w 21600"/>
                <a:gd name="T27" fmla="*/ 7400 h 21600"/>
                <a:gd name="T28" fmla="*/ 1402 w 21600"/>
                <a:gd name="T29" fmla="*/ 8266 h 21600"/>
                <a:gd name="T30" fmla="*/ 3085 w 21600"/>
                <a:gd name="T31" fmla="*/ 10266 h 21600"/>
                <a:gd name="T32" fmla="*/ 5610 w 21600"/>
                <a:gd name="T33" fmla="*/ 12000 h 21600"/>
                <a:gd name="T34" fmla="*/ 7012 w 21600"/>
                <a:gd name="T35" fmla="*/ 13200 h 21600"/>
                <a:gd name="T36" fmla="*/ 5610 w 21600"/>
                <a:gd name="T37" fmla="*/ 14000 h 21600"/>
                <a:gd name="T38" fmla="*/ 7012 w 21600"/>
                <a:gd name="T39" fmla="*/ 15200 h 21600"/>
                <a:gd name="T40" fmla="*/ 9818 w 21600"/>
                <a:gd name="T41" fmla="*/ 15866 h 21600"/>
                <a:gd name="T42" fmla="*/ 15148 w 21600"/>
                <a:gd name="T43" fmla="*/ 17666 h 21600"/>
                <a:gd name="T44" fmla="*/ 17111 w 21600"/>
                <a:gd name="T45" fmla="*/ 18066 h 21600"/>
                <a:gd name="T46" fmla="*/ 17111 w 21600"/>
                <a:gd name="T47" fmla="*/ 20066 h 21600"/>
                <a:gd name="T48" fmla="*/ 17111 w 21600"/>
                <a:gd name="T49" fmla="*/ 20333 h 21600"/>
                <a:gd name="T50" fmla="*/ 19355 w 21600"/>
                <a:gd name="T51"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0"/>
                  </a:moveTo>
                  <a:lnTo>
                    <a:pt x="18514" y="600"/>
                  </a:lnTo>
                  <a:lnTo>
                    <a:pt x="16270" y="1266"/>
                  </a:lnTo>
                  <a:lnTo>
                    <a:pt x="14025" y="1666"/>
                  </a:lnTo>
                  <a:lnTo>
                    <a:pt x="13184" y="2200"/>
                  </a:lnTo>
                  <a:lnTo>
                    <a:pt x="12062" y="2533"/>
                  </a:lnTo>
                  <a:lnTo>
                    <a:pt x="11220" y="2933"/>
                  </a:lnTo>
                  <a:lnTo>
                    <a:pt x="10659" y="3533"/>
                  </a:lnTo>
                  <a:lnTo>
                    <a:pt x="9537" y="3933"/>
                  </a:lnTo>
                  <a:lnTo>
                    <a:pt x="5610" y="5000"/>
                  </a:lnTo>
                  <a:lnTo>
                    <a:pt x="2524" y="5933"/>
                  </a:lnTo>
                  <a:lnTo>
                    <a:pt x="1122" y="6266"/>
                  </a:lnTo>
                  <a:lnTo>
                    <a:pt x="280" y="6533"/>
                  </a:lnTo>
                  <a:lnTo>
                    <a:pt x="0" y="7400"/>
                  </a:lnTo>
                  <a:lnTo>
                    <a:pt x="1402" y="8266"/>
                  </a:lnTo>
                  <a:lnTo>
                    <a:pt x="3085" y="10266"/>
                  </a:lnTo>
                  <a:lnTo>
                    <a:pt x="5610" y="12000"/>
                  </a:lnTo>
                  <a:lnTo>
                    <a:pt x="7012" y="13200"/>
                  </a:lnTo>
                  <a:lnTo>
                    <a:pt x="5610" y="14000"/>
                  </a:lnTo>
                  <a:lnTo>
                    <a:pt x="7012" y="15200"/>
                  </a:lnTo>
                  <a:lnTo>
                    <a:pt x="9818" y="15866"/>
                  </a:lnTo>
                  <a:lnTo>
                    <a:pt x="15148" y="17666"/>
                  </a:lnTo>
                  <a:lnTo>
                    <a:pt x="17111" y="18066"/>
                  </a:lnTo>
                  <a:lnTo>
                    <a:pt x="17111" y="20066"/>
                  </a:lnTo>
                  <a:lnTo>
                    <a:pt x="17111" y="20333"/>
                  </a:lnTo>
                  <a:lnTo>
                    <a:pt x="19355" y="21600"/>
                  </a:lnTo>
                </a:path>
              </a:pathLst>
            </a:custGeom>
            <a:noFill/>
            <a:ln w="63500" cap="flat" cmpd="sng">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Text Box 5"/>
            <p:cNvSpPr txBox="1">
              <a:spLocks noChangeArrowheads="1"/>
            </p:cNvSpPr>
            <p:nvPr/>
          </p:nvSpPr>
          <p:spPr bwMode="auto">
            <a:xfrm>
              <a:off x="2555875" y="2114550"/>
              <a:ext cx="1811339" cy="46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u="sng" dirty="0" smtClean="0">
                  <a:solidFill>
                    <a:srgbClr val="FF0000"/>
                  </a:solidFill>
                  <a:latin typeface="+mn-ea"/>
                  <a:ea typeface="+mn-ea"/>
                </a:rPr>
                <a:t>大堀川</a:t>
              </a:r>
              <a:endParaRPr lang="ja-JP" altLang="en-US" sz="1600" b="1" u="sng" dirty="0">
                <a:solidFill>
                  <a:srgbClr val="FF0000"/>
                </a:solidFill>
                <a:latin typeface="+mn-ea"/>
                <a:ea typeface="+mn-ea"/>
              </a:endParaRPr>
            </a:p>
          </p:txBody>
        </p:sp>
        <p:sp>
          <p:nvSpPr>
            <p:cNvPr id="26" name="Text Box 6"/>
            <p:cNvSpPr txBox="1">
              <a:spLocks noChangeArrowheads="1"/>
            </p:cNvSpPr>
            <p:nvPr/>
          </p:nvSpPr>
          <p:spPr bwMode="auto">
            <a:xfrm>
              <a:off x="4452575" y="5499100"/>
              <a:ext cx="1528762" cy="46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u="sng" dirty="0">
                  <a:solidFill>
                    <a:srgbClr val="FF0000"/>
                  </a:solidFill>
                  <a:latin typeface="+mn-ea"/>
                  <a:ea typeface="+mn-ea"/>
                </a:rPr>
                <a:t>大津川</a:t>
              </a:r>
            </a:p>
          </p:txBody>
        </p:sp>
        <p:sp>
          <p:nvSpPr>
            <p:cNvPr id="27" name="その他"/>
            <p:cNvSpPr>
              <a:spLocks/>
            </p:cNvSpPr>
            <p:nvPr/>
          </p:nvSpPr>
          <p:spPr bwMode="auto">
            <a:xfrm>
              <a:off x="4824413" y="2522538"/>
              <a:ext cx="4359275" cy="1414462"/>
            </a:xfrm>
            <a:custGeom>
              <a:avLst/>
              <a:gdLst>
                <a:gd name="T0" fmla="*/ 3219 w 21600"/>
                <a:gd name="T1" fmla="*/ 0 h 21600"/>
                <a:gd name="T2" fmla="*/ 1359 w 21600"/>
                <a:gd name="T3" fmla="*/ 668 h 21600"/>
                <a:gd name="T4" fmla="*/ 714 w 21600"/>
                <a:gd name="T5" fmla="*/ 1328 h 21600"/>
                <a:gd name="T6" fmla="*/ 0 w 21600"/>
                <a:gd name="T7" fmla="*/ 2423 h 21600"/>
                <a:gd name="T8" fmla="*/ 0 w 21600"/>
                <a:gd name="T9" fmla="*/ 2869 h 21600"/>
                <a:gd name="T10" fmla="*/ 1073 w 21600"/>
                <a:gd name="T11" fmla="*/ 3092 h 21600"/>
                <a:gd name="T12" fmla="*/ 1787 w 21600"/>
                <a:gd name="T13" fmla="*/ 2869 h 21600"/>
                <a:gd name="T14" fmla="*/ 2146 w 21600"/>
                <a:gd name="T15" fmla="*/ 3305 h 21600"/>
                <a:gd name="T16" fmla="*/ 2501 w 21600"/>
                <a:gd name="T17" fmla="*/ 3965 h 21600"/>
                <a:gd name="T18" fmla="*/ 3146 w 21600"/>
                <a:gd name="T19" fmla="*/ 5293 h 21600"/>
                <a:gd name="T20" fmla="*/ 3719 w 21600"/>
                <a:gd name="T21" fmla="*/ 8376 h 21600"/>
                <a:gd name="T22" fmla="*/ 3574 w 21600"/>
                <a:gd name="T23" fmla="*/ 11236 h 21600"/>
                <a:gd name="T24" fmla="*/ 3502 w 21600"/>
                <a:gd name="T25" fmla="*/ 11682 h 21600"/>
                <a:gd name="T26" fmla="*/ 3861 w 21600"/>
                <a:gd name="T27" fmla="*/ 12787 h 21600"/>
                <a:gd name="T28" fmla="*/ 4720 w 21600"/>
                <a:gd name="T29" fmla="*/ 11236 h 21600"/>
                <a:gd name="T30" fmla="*/ 5506 w 21600"/>
                <a:gd name="T31" fmla="*/ 9035 h 21600"/>
                <a:gd name="T32" fmla="*/ 7222 w 21600"/>
                <a:gd name="T33" fmla="*/ 8812 h 21600"/>
                <a:gd name="T34" fmla="*/ 10154 w 21600"/>
                <a:gd name="T35" fmla="*/ 8812 h 21600"/>
                <a:gd name="T36" fmla="*/ 10586 w 21600"/>
                <a:gd name="T37" fmla="*/ 9694 h 21600"/>
                <a:gd name="T38" fmla="*/ 11586 w 21600"/>
                <a:gd name="T39" fmla="*/ 13223 h 21600"/>
                <a:gd name="T40" fmla="*/ 12228 w 21600"/>
                <a:gd name="T41" fmla="*/ 14542 h 21600"/>
                <a:gd name="T42" fmla="*/ 13087 w 21600"/>
                <a:gd name="T43" fmla="*/ 14988 h 21600"/>
                <a:gd name="T44" fmla="*/ 14302 w 21600"/>
                <a:gd name="T45" fmla="*/ 12787 h 21600"/>
                <a:gd name="T46" fmla="*/ 14875 w 21600"/>
                <a:gd name="T47" fmla="*/ 11905 h 21600"/>
                <a:gd name="T48" fmla="*/ 15875 w 21600"/>
                <a:gd name="T49" fmla="*/ 11236 h 21600"/>
                <a:gd name="T50" fmla="*/ 17380 w 21600"/>
                <a:gd name="T51" fmla="*/ 14988 h 21600"/>
                <a:gd name="T52" fmla="*/ 18522 w 21600"/>
                <a:gd name="T53" fmla="*/ 18953 h 21600"/>
                <a:gd name="T54" fmla="*/ 19381 w 21600"/>
                <a:gd name="T55" fmla="*/ 21600 h 21600"/>
                <a:gd name="T56" fmla="*/ 20095 w 21600"/>
                <a:gd name="T57" fmla="*/ 21600 h 21600"/>
                <a:gd name="T58" fmla="*/ 21600 w 21600"/>
                <a:gd name="T59" fmla="*/ 20271 h 21600"/>
                <a:gd name="T60" fmla="*/ 21382 w 21600"/>
                <a:gd name="T61" fmla="*/ 13446 h 21600"/>
                <a:gd name="T62" fmla="*/ 21027 w 21600"/>
                <a:gd name="T63" fmla="*/ 13446 h 21600"/>
                <a:gd name="T64" fmla="*/ 20168 w 21600"/>
                <a:gd name="T65" fmla="*/ 14542 h 21600"/>
                <a:gd name="T66" fmla="*/ 19095 w 21600"/>
                <a:gd name="T67" fmla="*/ 12118 h 21600"/>
                <a:gd name="T68" fmla="*/ 18022 w 21600"/>
                <a:gd name="T69" fmla="*/ 9035 h 21600"/>
                <a:gd name="T70" fmla="*/ 16376 w 21600"/>
                <a:gd name="T71" fmla="*/ 6388 h 21600"/>
                <a:gd name="T72" fmla="*/ 13374 w 21600"/>
                <a:gd name="T73" fmla="*/ 4847 h 21600"/>
                <a:gd name="T74" fmla="*/ 9654 w 21600"/>
                <a:gd name="T75" fmla="*/ 2423 h 21600"/>
                <a:gd name="T76" fmla="*/ 7722 w 21600"/>
                <a:gd name="T77" fmla="*/ 882 h 21600"/>
                <a:gd name="T78" fmla="*/ 4861 w 21600"/>
                <a:gd name="T79" fmla="*/ 0 h 21600"/>
                <a:gd name="T80" fmla="*/ 2860 w 21600"/>
                <a:gd name="T8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00" h="21600">
                  <a:moveTo>
                    <a:pt x="3219" y="0"/>
                  </a:moveTo>
                  <a:lnTo>
                    <a:pt x="1359" y="668"/>
                  </a:lnTo>
                  <a:lnTo>
                    <a:pt x="714" y="1328"/>
                  </a:lnTo>
                  <a:lnTo>
                    <a:pt x="0" y="2423"/>
                  </a:lnTo>
                  <a:lnTo>
                    <a:pt x="0" y="2869"/>
                  </a:lnTo>
                  <a:lnTo>
                    <a:pt x="1073" y="3092"/>
                  </a:lnTo>
                  <a:lnTo>
                    <a:pt x="1787" y="2869"/>
                  </a:lnTo>
                  <a:lnTo>
                    <a:pt x="2146" y="3305"/>
                  </a:lnTo>
                  <a:lnTo>
                    <a:pt x="2501" y="3965"/>
                  </a:lnTo>
                  <a:lnTo>
                    <a:pt x="3146" y="5293"/>
                  </a:lnTo>
                  <a:lnTo>
                    <a:pt x="3719" y="8376"/>
                  </a:lnTo>
                  <a:lnTo>
                    <a:pt x="3574" y="11236"/>
                  </a:lnTo>
                  <a:lnTo>
                    <a:pt x="3502" y="11682"/>
                  </a:lnTo>
                  <a:lnTo>
                    <a:pt x="3861" y="12787"/>
                  </a:lnTo>
                  <a:lnTo>
                    <a:pt x="4720" y="11236"/>
                  </a:lnTo>
                  <a:lnTo>
                    <a:pt x="5506" y="9035"/>
                  </a:lnTo>
                  <a:lnTo>
                    <a:pt x="7222" y="8812"/>
                  </a:lnTo>
                  <a:lnTo>
                    <a:pt x="10154" y="8812"/>
                  </a:lnTo>
                  <a:lnTo>
                    <a:pt x="10586" y="9694"/>
                  </a:lnTo>
                  <a:lnTo>
                    <a:pt x="11586" y="13223"/>
                  </a:lnTo>
                  <a:lnTo>
                    <a:pt x="12228" y="14542"/>
                  </a:lnTo>
                  <a:lnTo>
                    <a:pt x="13087" y="14988"/>
                  </a:lnTo>
                  <a:lnTo>
                    <a:pt x="14302" y="12787"/>
                  </a:lnTo>
                  <a:lnTo>
                    <a:pt x="14875" y="11905"/>
                  </a:lnTo>
                  <a:lnTo>
                    <a:pt x="15875" y="11236"/>
                  </a:lnTo>
                  <a:lnTo>
                    <a:pt x="17380" y="14988"/>
                  </a:lnTo>
                  <a:lnTo>
                    <a:pt x="18522" y="18953"/>
                  </a:lnTo>
                  <a:lnTo>
                    <a:pt x="19381" y="21600"/>
                  </a:lnTo>
                  <a:lnTo>
                    <a:pt x="20095" y="21600"/>
                  </a:lnTo>
                  <a:lnTo>
                    <a:pt x="21600" y="20271"/>
                  </a:lnTo>
                  <a:lnTo>
                    <a:pt x="21382" y="13446"/>
                  </a:lnTo>
                  <a:lnTo>
                    <a:pt x="21027" y="13446"/>
                  </a:lnTo>
                  <a:lnTo>
                    <a:pt x="20168" y="14542"/>
                  </a:lnTo>
                  <a:lnTo>
                    <a:pt x="19095" y="12118"/>
                  </a:lnTo>
                  <a:lnTo>
                    <a:pt x="18022" y="9035"/>
                  </a:lnTo>
                  <a:lnTo>
                    <a:pt x="16376" y="6388"/>
                  </a:lnTo>
                  <a:lnTo>
                    <a:pt x="13374" y="4847"/>
                  </a:lnTo>
                  <a:lnTo>
                    <a:pt x="9654" y="2423"/>
                  </a:lnTo>
                  <a:lnTo>
                    <a:pt x="7722" y="882"/>
                  </a:lnTo>
                  <a:lnTo>
                    <a:pt x="4861" y="0"/>
                  </a:lnTo>
                  <a:lnTo>
                    <a:pt x="2860" y="0"/>
                  </a:lnTo>
                </a:path>
              </a:pathLst>
            </a:custGeom>
            <a:solidFill>
              <a:schemeClr val="accent1"/>
            </a:solidFill>
            <a:ln w="25400" cap="flat" cmpd="sng">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Text Box 9"/>
            <p:cNvSpPr txBox="1">
              <a:spLocks noChangeArrowheads="1"/>
            </p:cNvSpPr>
            <p:nvPr/>
          </p:nvSpPr>
          <p:spPr bwMode="auto">
            <a:xfrm>
              <a:off x="6156325" y="2690813"/>
              <a:ext cx="1528763" cy="46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0000"/>
                  </a:solidFill>
                  <a:latin typeface="+mn-ea"/>
                  <a:ea typeface="+mn-ea"/>
                </a:rPr>
                <a:t>手賀沼</a:t>
              </a:r>
            </a:p>
          </p:txBody>
        </p:sp>
        <p:sp>
          <p:nvSpPr>
            <p:cNvPr id="29" name="その他"/>
            <p:cNvSpPr>
              <a:spLocks/>
            </p:cNvSpPr>
            <p:nvPr/>
          </p:nvSpPr>
          <p:spPr bwMode="auto">
            <a:xfrm>
              <a:off x="2425700" y="2257425"/>
              <a:ext cx="609600" cy="2000250"/>
            </a:xfrm>
            <a:custGeom>
              <a:avLst/>
              <a:gdLst>
                <a:gd name="T0" fmla="*/ 14175 w 21600"/>
                <a:gd name="T1" fmla="*/ 0 h 21600"/>
                <a:gd name="T2" fmla="*/ 11925 w 21600"/>
                <a:gd name="T3" fmla="*/ 1165 h 21600"/>
                <a:gd name="T4" fmla="*/ 7425 w 21600"/>
                <a:gd name="T5" fmla="*/ 1782 h 21600"/>
                <a:gd name="T6" fmla="*/ 5850 w 21600"/>
                <a:gd name="T7" fmla="*/ 2125 h 21600"/>
                <a:gd name="T8" fmla="*/ 4725 w 21600"/>
                <a:gd name="T9" fmla="*/ 2811 h 21600"/>
                <a:gd name="T10" fmla="*/ 4725 w 21600"/>
                <a:gd name="T11" fmla="*/ 3908 h 21600"/>
                <a:gd name="T12" fmla="*/ 3150 w 21600"/>
                <a:gd name="T13" fmla="*/ 4457 h 21600"/>
                <a:gd name="T14" fmla="*/ 675 w 21600"/>
                <a:gd name="T15" fmla="*/ 5828 h 21600"/>
                <a:gd name="T16" fmla="*/ 0 w 21600"/>
                <a:gd name="T17" fmla="*/ 6102 h 21600"/>
                <a:gd name="T18" fmla="*/ 0 w 21600"/>
                <a:gd name="T19" fmla="*/ 7131 h 21600"/>
                <a:gd name="T20" fmla="*/ 450 w 21600"/>
                <a:gd name="T21" fmla="*/ 8160 h 21600"/>
                <a:gd name="T22" fmla="*/ 900 w 21600"/>
                <a:gd name="T23" fmla="*/ 9531 h 21600"/>
                <a:gd name="T24" fmla="*/ 2025 w 21600"/>
                <a:gd name="T25" fmla="*/ 11177 h 21600"/>
                <a:gd name="T26" fmla="*/ 4275 w 21600"/>
                <a:gd name="T27" fmla="*/ 12617 h 21600"/>
                <a:gd name="T28" fmla="*/ 5850 w 21600"/>
                <a:gd name="T29" fmla="*/ 13645 h 21600"/>
                <a:gd name="T30" fmla="*/ 11025 w 21600"/>
                <a:gd name="T31" fmla="*/ 15085 h 21600"/>
                <a:gd name="T32" fmla="*/ 17550 w 21600"/>
                <a:gd name="T33" fmla="*/ 16868 h 21600"/>
                <a:gd name="T34" fmla="*/ 12375 w 21600"/>
                <a:gd name="T35" fmla="*/ 18994 h 21600"/>
                <a:gd name="T36" fmla="*/ 21600 w 21600"/>
                <a:gd name="T3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00" h="21600">
                  <a:moveTo>
                    <a:pt x="14175" y="0"/>
                  </a:moveTo>
                  <a:lnTo>
                    <a:pt x="11925" y="1165"/>
                  </a:lnTo>
                  <a:lnTo>
                    <a:pt x="7425" y="1782"/>
                  </a:lnTo>
                  <a:lnTo>
                    <a:pt x="5850" y="2125"/>
                  </a:lnTo>
                  <a:lnTo>
                    <a:pt x="4725" y="2811"/>
                  </a:lnTo>
                  <a:lnTo>
                    <a:pt x="4725" y="3908"/>
                  </a:lnTo>
                  <a:lnTo>
                    <a:pt x="3150" y="4457"/>
                  </a:lnTo>
                  <a:lnTo>
                    <a:pt x="675" y="5828"/>
                  </a:lnTo>
                  <a:lnTo>
                    <a:pt x="0" y="6102"/>
                  </a:lnTo>
                  <a:lnTo>
                    <a:pt x="0" y="7131"/>
                  </a:lnTo>
                  <a:lnTo>
                    <a:pt x="450" y="8160"/>
                  </a:lnTo>
                  <a:lnTo>
                    <a:pt x="900" y="9531"/>
                  </a:lnTo>
                  <a:lnTo>
                    <a:pt x="2025" y="11177"/>
                  </a:lnTo>
                  <a:lnTo>
                    <a:pt x="4275" y="12617"/>
                  </a:lnTo>
                  <a:lnTo>
                    <a:pt x="5850" y="13645"/>
                  </a:lnTo>
                  <a:lnTo>
                    <a:pt x="11025" y="15085"/>
                  </a:lnTo>
                  <a:lnTo>
                    <a:pt x="17550" y="16868"/>
                  </a:lnTo>
                  <a:lnTo>
                    <a:pt x="12375" y="18994"/>
                  </a:lnTo>
                  <a:lnTo>
                    <a:pt x="21600" y="21600"/>
                  </a:lnTo>
                </a:path>
              </a:pathLst>
            </a:custGeom>
            <a:noFill/>
            <a:ln w="635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その他"/>
            <p:cNvSpPr>
              <a:spLocks/>
            </p:cNvSpPr>
            <p:nvPr/>
          </p:nvSpPr>
          <p:spPr bwMode="auto">
            <a:xfrm>
              <a:off x="3851275" y="4448175"/>
              <a:ext cx="933450" cy="1162050"/>
            </a:xfrm>
            <a:custGeom>
              <a:avLst/>
              <a:gdLst>
                <a:gd name="T0" fmla="*/ 21600 w 21600"/>
                <a:gd name="T1" fmla="*/ 0 h 21600"/>
                <a:gd name="T2" fmla="*/ 17853 w 21600"/>
                <a:gd name="T3" fmla="*/ 1947 h 21600"/>
                <a:gd name="T4" fmla="*/ 16971 w 21600"/>
                <a:gd name="T5" fmla="*/ 2655 h 21600"/>
                <a:gd name="T6" fmla="*/ 17412 w 21600"/>
                <a:gd name="T7" fmla="*/ 3540 h 21600"/>
                <a:gd name="T8" fmla="*/ 17191 w 21600"/>
                <a:gd name="T9" fmla="*/ 4249 h 21600"/>
                <a:gd name="T10" fmla="*/ 17191 w 21600"/>
                <a:gd name="T11" fmla="*/ 5488 h 21600"/>
                <a:gd name="T12" fmla="*/ 16089 w 21600"/>
                <a:gd name="T13" fmla="*/ 6196 h 21600"/>
                <a:gd name="T14" fmla="*/ 14106 w 21600"/>
                <a:gd name="T15" fmla="*/ 7613 h 21600"/>
                <a:gd name="T16" fmla="*/ 11902 w 21600"/>
                <a:gd name="T17" fmla="*/ 8852 h 21600"/>
                <a:gd name="T18" fmla="*/ 9697 w 21600"/>
                <a:gd name="T19" fmla="*/ 9206 h 21600"/>
                <a:gd name="T20" fmla="*/ 7273 w 21600"/>
                <a:gd name="T21" fmla="*/ 9914 h 21600"/>
                <a:gd name="T22" fmla="*/ 9257 w 21600"/>
                <a:gd name="T23" fmla="*/ 10977 h 21600"/>
                <a:gd name="T24" fmla="*/ 9477 w 21600"/>
                <a:gd name="T25" fmla="*/ 12393 h 21600"/>
                <a:gd name="T26" fmla="*/ 9697 w 21600"/>
                <a:gd name="T27" fmla="*/ 14163 h 21600"/>
                <a:gd name="T28" fmla="*/ 8595 w 21600"/>
                <a:gd name="T29" fmla="*/ 15580 h 21600"/>
                <a:gd name="T30" fmla="*/ 8375 w 21600"/>
                <a:gd name="T31" fmla="*/ 16288 h 21600"/>
                <a:gd name="T32" fmla="*/ 7714 w 21600"/>
                <a:gd name="T33" fmla="*/ 16819 h 21600"/>
                <a:gd name="T34" fmla="*/ 7273 w 21600"/>
                <a:gd name="T35" fmla="*/ 18236 h 21600"/>
                <a:gd name="T36" fmla="*/ 6612 w 21600"/>
                <a:gd name="T37" fmla="*/ 19475 h 21600"/>
                <a:gd name="T38" fmla="*/ 5730 w 21600"/>
                <a:gd name="T39" fmla="*/ 20537 h 21600"/>
                <a:gd name="T40" fmla="*/ 5289 w 21600"/>
                <a:gd name="T41" fmla="*/ 21245 h 21600"/>
                <a:gd name="T42" fmla="*/ 4408 w 21600"/>
                <a:gd name="T43" fmla="*/ 21245 h 21600"/>
                <a:gd name="T44" fmla="*/ 3085 w 21600"/>
                <a:gd name="T45" fmla="*/ 21600 h 21600"/>
                <a:gd name="T46" fmla="*/ 1102 w 21600"/>
                <a:gd name="T47" fmla="*/ 21422 h 21600"/>
                <a:gd name="T48" fmla="*/ 0 w 21600"/>
                <a:gd name="T49" fmla="*/ 205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1600" y="0"/>
                  </a:moveTo>
                  <a:lnTo>
                    <a:pt x="17853" y="1947"/>
                  </a:lnTo>
                  <a:lnTo>
                    <a:pt x="16971" y="2655"/>
                  </a:lnTo>
                  <a:lnTo>
                    <a:pt x="17412" y="3540"/>
                  </a:lnTo>
                  <a:lnTo>
                    <a:pt x="17191" y="4249"/>
                  </a:lnTo>
                  <a:lnTo>
                    <a:pt x="17191" y="5488"/>
                  </a:lnTo>
                  <a:lnTo>
                    <a:pt x="16089" y="6196"/>
                  </a:lnTo>
                  <a:lnTo>
                    <a:pt x="14106" y="7613"/>
                  </a:lnTo>
                  <a:lnTo>
                    <a:pt x="11902" y="8852"/>
                  </a:lnTo>
                  <a:lnTo>
                    <a:pt x="9697" y="9206"/>
                  </a:lnTo>
                  <a:lnTo>
                    <a:pt x="7273" y="9914"/>
                  </a:lnTo>
                  <a:lnTo>
                    <a:pt x="9257" y="10977"/>
                  </a:lnTo>
                  <a:lnTo>
                    <a:pt x="9477" y="12393"/>
                  </a:lnTo>
                  <a:lnTo>
                    <a:pt x="9697" y="14163"/>
                  </a:lnTo>
                  <a:lnTo>
                    <a:pt x="8595" y="15580"/>
                  </a:lnTo>
                  <a:lnTo>
                    <a:pt x="8375" y="16288"/>
                  </a:lnTo>
                  <a:lnTo>
                    <a:pt x="7714" y="16819"/>
                  </a:lnTo>
                  <a:lnTo>
                    <a:pt x="7273" y="18236"/>
                  </a:lnTo>
                  <a:lnTo>
                    <a:pt x="6612" y="19475"/>
                  </a:lnTo>
                  <a:lnTo>
                    <a:pt x="5730" y="20537"/>
                  </a:lnTo>
                  <a:lnTo>
                    <a:pt x="5289" y="21245"/>
                  </a:lnTo>
                  <a:lnTo>
                    <a:pt x="4408" y="21245"/>
                  </a:lnTo>
                  <a:lnTo>
                    <a:pt x="3085" y="21600"/>
                  </a:lnTo>
                  <a:lnTo>
                    <a:pt x="1102" y="21422"/>
                  </a:lnTo>
                  <a:lnTo>
                    <a:pt x="0" y="20537"/>
                  </a:lnTo>
                </a:path>
              </a:pathLst>
            </a:custGeom>
            <a:noFill/>
            <a:ln w="635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Text Box 17"/>
            <p:cNvSpPr txBox="1">
              <a:spLocks noChangeArrowheads="1"/>
            </p:cNvSpPr>
            <p:nvPr/>
          </p:nvSpPr>
          <p:spPr bwMode="auto">
            <a:xfrm>
              <a:off x="34925" y="4130675"/>
              <a:ext cx="3032125" cy="79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dirty="0">
                  <a:solidFill>
                    <a:srgbClr val="FF0000"/>
                  </a:solidFill>
                  <a:latin typeface="+mn-ea"/>
                  <a:ea typeface="+mn-ea"/>
                </a:rPr>
                <a:t>大堀川右岸第８号雨水幹線</a:t>
              </a:r>
            </a:p>
          </p:txBody>
        </p:sp>
        <p:sp>
          <p:nvSpPr>
            <p:cNvPr id="32" name="Text Box 18"/>
            <p:cNvSpPr txBox="1">
              <a:spLocks noChangeArrowheads="1"/>
            </p:cNvSpPr>
            <p:nvPr/>
          </p:nvSpPr>
          <p:spPr bwMode="auto">
            <a:xfrm>
              <a:off x="4932363" y="4562475"/>
              <a:ext cx="3030537" cy="79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dirty="0">
                  <a:solidFill>
                    <a:srgbClr val="FF0000"/>
                  </a:solidFill>
                  <a:latin typeface="+mn-ea"/>
                  <a:ea typeface="+mn-ea"/>
                </a:rPr>
                <a:t>大津川左岸第４号雨水幹線</a:t>
              </a:r>
            </a:p>
          </p:txBody>
        </p:sp>
      </p:grpSp>
      <p:sp>
        <p:nvSpPr>
          <p:cNvPr id="7" name="正方形/長方形 6"/>
          <p:cNvSpPr/>
          <p:nvPr/>
        </p:nvSpPr>
        <p:spPr>
          <a:xfrm>
            <a:off x="374330" y="6608604"/>
            <a:ext cx="4076646" cy="2179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00" spc="-100" dirty="0" smtClean="0">
                <a:latin typeface="+mn-ea"/>
              </a:rPr>
              <a:t>※</a:t>
            </a:r>
            <a:r>
              <a:rPr kumimoji="1" lang="ja-JP" altLang="en-US" sz="1300" spc="-100" dirty="0" smtClean="0">
                <a:latin typeface="+mn-ea"/>
              </a:rPr>
              <a:t>注：（　）内は，全体計画区域面積に対する割合</a:t>
            </a:r>
            <a:endParaRPr kumimoji="1" lang="ja-JP" altLang="en-US" sz="1300" spc="-100" dirty="0">
              <a:latin typeface="+mn-ea"/>
            </a:endParaRPr>
          </a:p>
        </p:txBody>
      </p:sp>
    </p:spTree>
    <p:extLst>
      <p:ext uri="{BB962C8B-B14F-4D97-AF65-F5344CB8AC3E}">
        <p14:creationId xmlns:p14="http://schemas.microsoft.com/office/powerpoint/2010/main" val="25538492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4062" y="365125"/>
            <a:ext cx="10509738" cy="1325563"/>
          </a:xfrm>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雨水（浸水）対策（</a:t>
            </a:r>
            <a:r>
              <a:rPr kumimoji="1" lang="en-US" altLang="ja-JP" sz="4000" dirty="0" smtClean="0"/>
              <a:t>2</a:t>
            </a:r>
            <a:r>
              <a:rPr kumimoji="1" lang="ja-JP" altLang="en-US" sz="4000" dirty="0" smtClean="0"/>
              <a:t>）課題と方向性</a:t>
            </a:r>
            <a:endParaRPr kumimoji="1" lang="ja-JP" altLang="en-US" sz="4000" dirty="0"/>
          </a:p>
        </p:txBody>
      </p:sp>
      <p:sp>
        <p:nvSpPr>
          <p:cNvPr id="3" name="コンテンツ プレースホルダー 2"/>
          <p:cNvSpPr>
            <a:spLocks noGrp="1"/>
          </p:cNvSpPr>
          <p:nvPr>
            <p:ph idx="1"/>
          </p:nvPr>
        </p:nvSpPr>
        <p:spPr>
          <a:xfrm>
            <a:off x="536136" y="2326525"/>
            <a:ext cx="7880576" cy="4277476"/>
          </a:xfrm>
        </p:spPr>
        <p:txBody>
          <a:bodyPr>
            <a:noAutofit/>
          </a:bodyPr>
          <a:lstStyle/>
          <a:p>
            <a:pPr>
              <a:buFont typeface="メイリオ" panose="020B0604030504040204" pitchFamily="50" charset="-128"/>
              <a:buChar char="◎"/>
            </a:pPr>
            <a:r>
              <a:rPr kumimoji="1" lang="ja-JP" altLang="en-US" sz="2400" dirty="0" smtClean="0"/>
              <a:t>ハードの整備</a:t>
            </a:r>
            <a:endParaRPr kumimoji="1" lang="en-US" altLang="ja-JP" sz="2400" dirty="0" smtClean="0"/>
          </a:p>
          <a:p>
            <a:pPr marL="536575" indent="-536575">
              <a:buNone/>
            </a:pPr>
            <a:r>
              <a:rPr lang="ja-JP" altLang="en-US" sz="2400" dirty="0" smtClean="0"/>
              <a:t>　　都市</a:t>
            </a:r>
            <a:r>
              <a:rPr lang="ja-JP" altLang="en-US" sz="2400" dirty="0"/>
              <a:t>浸水対策達成率</a:t>
            </a:r>
            <a:r>
              <a:rPr lang="en-US" altLang="ja-JP" sz="2400" dirty="0"/>
              <a:t>40.4</a:t>
            </a:r>
            <a:r>
              <a:rPr lang="ja-JP" altLang="en-US" sz="2400" dirty="0" smtClean="0"/>
              <a:t>％（Ｈ</a:t>
            </a:r>
            <a:r>
              <a:rPr lang="en-US" altLang="ja-JP" sz="2400" dirty="0" smtClean="0"/>
              <a:t>30</a:t>
            </a:r>
            <a:r>
              <a:rPr lang="ja-JP" altLang="en-US" sz="2400" dirty="0" smtClean="0"/>
              <a:t>現在）。台風やゲリラ豪雨などへの不安。浸水・洪水対策の市民満足度（とても満足＋まあ満足）が</a:t>
            </a:r>
            <a:r>
              <a:rPr lang="en-US" altLang="ja-JP" sz="2400" dirty="0" smtClean="0"/>
              <a:t>40</a:t>
            </a:r>
            <a:r>
              <a:rPr lang="ja-JP" altLang="en-US" sz="2400" dirty="0" smtClean="0"/>
              <a:t>％未満。</a:t>
            </a:r>
            <a:endParaRPr lang="en-US" altLang="ja-JP" sz="2400" dirty="0" smtClean="0"/>
          </a:p>
          <a:p>
            <a:pPr marL="623888" indent="-623888">
              <a:buNone/>
            </a:pPr>
            <a:r>
              <a:rPr lang="ja-JP" altLang="en-US" sz="2400" dirty="0"/>
              <a:t>　</a:t>
            </a:r>
            <a:r>
              <a:rPr lang="ja-JP" altLang="en-US" sz="2400" dirty="0" smtClean="0"/>
              <a:t>　床上・店舗浸水箇所など，浸水被害を解消するための費用対効果が高い箇所から整備</a:t>
            </a:r>
            <a:endParaRPr lang="en-US" altLang="ja-JP" sz="2400" dirty="0" smtClean="0"/>
          </a:p>
          <a:p>
            <a:pPr marL="623888" indent="-623888">
              <a:buNone/>
            </a:pPr>
            <a:r>
              <a:rPr lang="ja-JP" altLang="en-US" sz="2400" dirty="0" smtClean="0"/>
              <a:t>　</a:t>
            </a:r>
            <a:endParaRPr kumimoji="1" lang="en-US" altLang="ja-JP" sz="1400" dirty="0" smtClean="0"/>
          </a:p>
          <a:p>
            <a:pPr>
              <a:buFont typeface="メイリオ" panose="020B0604030504040204" pitchFamily="50" charset="-128"/>
              <a:buChar char="◎"/>
            </a:pPr>
            <a:r>
              <a:rPr lang="ja-JP" altLang="en-US" sz="2400" dirty="0" smtClean="0"/>
              <a:t>ソフトの整備</a:t>
            </a:r>
            <a:endParaRPr lang="en-US" altLang="ja-JP" sz="2400" dirty="0" smtClean="0"/>
          </a:p>
          <a:p>
            <a:pPr marL="0" indent="0">
              <a:buNone/>
            </a:pPr>
            <a:r>
              <a:rPr lang="ja-JP" altLang="en-US" sz="2400" dirty="0" smtClean="0"/>
              <a:t>　　大雨による浸水への不安。防災意識の向上。</a:t>
            </a:r>
            <a:endParaRPr lang="en-US" altLang="ja-JP" sz="2400" dirty="0" smtClean="0"/>
          </a:p>
          <a:p>
            <a:pPr marL="0" indent="0">
              <a:buNone/>
            </a:pPr>
            <a:r>
              <a:rPr lang="ja-JP" altLang="en-US" sz="2400" dirty="0"/>
              <a:t>　</a:t>
            </a:r>
            <a:r>
              <a:rPr lang="ja-JP" altLang="en-US" sz="2400" dirty="0" smtClean="0"/>
              <a:t>　内水ハザードマップの作成（Ｈ</a:t>
            </a:r>
            <a:r>
              <a:rPr lang="en-US" altLang="ja-JP" sz="2400" dirty="0" smtClean="0"/>
              <a:t>30</a:t>
            </a:r>
            <a:r>
              <a:rPr lang="ja-JP" altLang="en-US" sz="2400" dirty="0" smtClean="0"/>
              <a:t>作成済）</a:t>
            </a:r>
            <a:endParaRPr lang="en-US" altLang="ja-JP" sz="24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11</a:t>
            </a:fld>
            <a:endParaRPr lang="ja-JP" altLang="ja-JP" dirty="0"/>
          </a:p>
        </p:txBody>
      </p:sp>
      <p:sp>
        <p:nvSpPr>
          <p:cNvPr id="6" name="角丸四角形 5"/>
          <p:cNvSpPr>
            <a:spLocks noChangeArrowheads="1"/>
          </p:cNvSpPr>
          <p:nvPr/>
        </p:nvSpPr>
        <p:spPr bwMode="auto">
          <a:xfrm>
            <a:off x="805275" y="928468"/>
            <a:ext cx="936625" cy="581910"/>
          </a:xfrm>
          <a:prstGeom prst="roundRect">
            <a:avLst>
              <a:gd name="adj" fmla="val 16667"/>
            </a:avLst>
          </a:prstGeom>
          <a:noFill/>
          <a:ln w="25400" cmpd="sng">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安心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3" name="テキスト ボックス 12"/>
          <p:cNvSpPr txBox="1"/>
          <p:nvPr/>
        </p:nvSpPr>
        <p:spPr>
          <a:xfrm>
            <a:off x="508000" y="1748745"/>
            <a:ext cx="11059886" cy="461665"/>
          </a:xfrm>
          <a:prstGeom prst="rect">
            <a:avLst/>
          </a:prstGeom>
          <a:noFill/>
        </p:spPr>
        <p:txBody>
          <a:bodyPr wrap="square" rtlCol="0">
            <a:spAutoFit/>
          </a:bodyPr>
          <a:lstStyle/>
          <a:p>
            <a:r>
              <a:rPr kumimoji="1" lang="ja-JP" altLang="en-US" sz="2400" dirty="0" smtClean="0">
                <a:latin typeface="+mn-ea"/>
                <a:ea typeface="+mn-ea"/>
              </a:rPr>
              <a:t>雨水による浸水や被害を軽減するため，下水道会計ができること・・・</a:t>
            </a:r>
            <a:endParaRPr kumimoji="1" lang="ja-JP" altLang="en-US" sz="2400" dirty="0">
              <a:latin typeface="+mn-ea"/>
              <a:ea typeface="+mn-ea"/>
            </a:endParaRPr>
          </a:p>
        </p:txBody>
      </p:sp>
      <p:sp>
        <p:nvSpPr>
          <p:cNvPr id="7" name="角丸四角形 6"/>
          <p:cNvSpPr/>
          <p:nvPr/>
        </p:nvSpPr>
        <p:spPr>
          <a:xfrm>
            <a:off x="420021" y="2728687"/>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420023" y="3873201"/>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420021" y="5554278"/>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420023" y="6016616"/>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smtClean="0">
                <a:solidFill>
                  <a:srgbClr val="FF0000"/>
                </a:solidFill>
              </a:rPr>
              <a:t>方向</a:t>
            </a:r>
            <a:endParaRPr kumimoji="1" lang="ja-JP" altLang="en-US" sz="2000" dirty="0">
              <a:solidFill>
                <a:srgbClr val="FF0000"/>
              </a:solidFill>
            </a:endParaRPr>
          </a:p>
        </p:txBody>
      </p:sp>
      <p:graphicFrame>
        <p:nvGraphicFramePr>
          <p:cNvPr id="12" name="グラフ 11"/>
          <p:cNvGraphicFramePr/>
          <p:nvPr>
            <p:extLst>
              <p:ext uri="{D42A27DB-BD31-4B8C-83A1-F6EECF244321}">
                <p14:modId xmlns:p14="http://schemas.microsoft.com/office/powerpoint/2010/main" val="305999888"/>
              </p:ext>
            </p:extLst>
          </p:nvPr>
        </p:nvGraphicFramePr>
        <p:xfrm>
          <a:off x="8610600" y="2448777"/>
          <a:ext cx="3329454" cy="29145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32"/>
          <p:cNvSpPr>
            <a:spLocks noChangeArrowheads="1"/>
          </p:cNvSpPr>
          <p:nvPr/>
        </p:nvSpPr>
        <p:spPr bwMode="auto">
          <a:xfrm>
            <a:off x="8320795" y="2423082"/>
            <a:ext cx="37921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dirty="0" smtClean="0">
                <a:latin typeface="+mn-ea"/>
                <a:ea typeface="+mn-ea"/>
                <a:sym typeface="Candara" panose="020E0502030303020204" pitchFamily="34" charset="0"/>
              </a:rPr>
              <a:t>浸水・洪水対策の満足度（単位：％）</a:t>
            </a:r>
            <a:endParaRPr lang="ja-JP" altLang="en-US" sz="1600" dirty="0">
              <a:latin typeface="+mn-ea"/>
              <a:ea typeface="+mn-ea"/>
            </a:endParaRPr>
          </a:p>
        </p:txBody>
      </p:sp>
      <p:sp>
        <p:nvSpPr>
          <p:cNvPr id="15" name="Text Box 32"/>
          <p:cNvSpPr>
            <a:spLocks noChangeArrowheads="1"/>
          </p:cNvSpPr>
          <p:nvPr/>
        </p:nvSpPr>
        <p:spPr bwMode="auto">
          <a:xfrm>
            <a:off x="8258627" y="5363277"/>
            <a:ext cx="3854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536575" indent="-536575" eaLnBrk="1" hangingPunct="1"/>
            <a:r>
              <a:rPr lang="ja-JP" altLang="en-US" sz="1600" dirty="0">
                <a:latin typeface="+mn-ea"/>
                <a:ea typeface="+mn-ea"/>
                <a:sym typeface="Candara" panose="020E0502030303020204" pitchFamily="34" charset="0"/>
              </a:rPr>
              <a:t>出典</a:t>
            </a:r>
            <a:r>
              <a:rPr lang="ja-JP" altLang="en-US" sz="1600" dirty="0" smtClean="0">
                <a:latin typeface="+mn-ea"/>
                <a:ea typeface="+mn-ea"/>
                <a:sym typeface="Candara" panose="020E0502030303020204" pitchFamily="34" charset="0"/>
              </a:rPr>
              <a:t>：柏市まちづくり推進のための調査結果報告書（平成</a:t>
            </a:r>
            <a:r>
              <a:rPr lang="en-US" altLang="ja-JP" sz="1600" dirty="0" smtClean="0">
                <a:latin typeface="+mn-ea"/>
                <a:ea typeface="+mn-ea"/>
                <a:sym typeface="Candara" panose="020E0502030303020204" pitchFamily="34" charset="0"/>
              </a:rPr>
              <a:t>30</a:t>
            </a:r>
            <a:r>
              <a:rPr lang="ja-JP" altLang="en-US" sz="1600" dirty="0" smtClean="0">
                <a:latin typeface="+mn-ea"/>
                <a:ea typeface="+mn-ea"/>
                <a:sym typeface="Candara" panose="020E0502030303020204" pitchFamily="34" charset="0"/>
              </a:rPr>
              <a:t>年度）</a:t>
            </a:r>
            <a:endParaRPr lang="ja-JP" altLang="en-US" sz="1600" dirty="0">
              <a:latin typeface="+mn-ea"/>
              <a:ea typeface="+mn-ea"/>
            </a:endParaRPr>
          </a:p>
        </p:txBody>
      </p:sp>
    </p:spTree>
    <p:extLst>
      <p:ext uri="{BB962C8B-B14F-4D97-AF65-F5344CB8AC3E}">
        <p14:creationId xmlns:p14="http://schemas.microsoft.com/office/powerpoint/2010/main" val="1169507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Graphic spid="12" grpId="0">
        <p:bldAsOne/>
      </p:bldGraphic>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地震対策（</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07999" y="1825626"/>
            <a:ext cx="11252591" cy="2326116"/>
          </a:xfrm>
        </p:spPr>
        <p:txBody>
          <a:bodyPr>
            <a:noAutofit/>
          </a:bodyPr>
          <a:lstStyle/>
          <a:p>
            <a:r>
              <a:rPr kumimoji="1" lang="ja-JP" altLang="en-US" sz="2400" dirty="0" smtClean="0"/>
              <a:t>阪神・淡路大震災を契機とした耐震対策指針の大幅改定（Ｈ</a:t>
            </a:r>
            <a:r>
              <a:rPr kumimoji="1" lang="en-US" altLang="ja-JP" sz="2400" dirty="0" smtClean="0"/>
              <a:t>9</a:t>
            </a:r>
            <a:r>
              <a:rPr kumimoji="1" lang="ja-JP" altLang="en-US" sz="2400" dirty="0" smtClean="0"/>
              <a:t>）</a:t>
            </a:r>
            <a:endParaRPr kumimoji="1" lang="en-US" altLang="ja-JP" sz="2400" dirty="0" smtClean="0"/>
          </a:p>
          <a:p>
            <a:pPr>
              <a:spcAft>
                <a:spcPts val="0"/>
              </a:spcAft>
            </a:pPr>
            <a:r>
              <a:rPr lang="ja-JP" altLang="en-US" sz="2400" kern="100" dirty="0"/>
              <a:t>国土交通省から防災と減災を組み合わせた</a:t>
            </a:r>
            <a:r>
              <a:rPr lang="ja-JP" altLang="en-US" sz="2400" kern="100" dirty="0" smtClean="0"/>
              <a:t>総合的な</a:t>
            </a:r>
            <a:r>
              <a:rPr lang="ja-JP" altLang="en-US" sz="2400" kern="100" dirty="0"/>
              <a:t>地震・津波対策に取り組むよう</a:t>
            </a:r>
            <a:r>
              <a:rPr lang="ja-JP" altLang="en-US" sz="2400" kern="100" dirty="0" smtClean="0"/>
              <a:t>要請（Ｈ</a:t>
            </a:r>
            <a:r>
              <a:rPr lang="en-US" altLang="ja-JP" sz="2400" kern="100" dirty="0" smtClean="0"/>
              <a:t>26</a:t>
            </a:r>
            <a:r>
              <a:rPr lang="ja-JP" altLang="en-US" sz="2400" kern="100" dirty="0" smtClean="0"/>
              <a:t>）</a:t>
            </a:r>
            <a:endParaRPr kumimoji="1" lang="en-US" altLang="ja-JP" sz="2400" dirty="0" smtClean="0"/>
          </a:p>
          <a:p>
            <a:r>
              <a:rPr lang="ja-JP" altLang="en-US" sz="2400" dirty="0" smtClean="0"/>
              <a:t>柏市下水道ＢＣＰ（業務継続計画）の策定（Ｈ</a:t>
            </a:r>
            <a:r>
              <a:rPr lang="en-US" altLang="ja-JP" sz="2400" dirty="0" smtClean="0"/>
              <a:t>27</a:t>
            </a:r>
            <a:r>
              <a:rPr lang="ja-JP" altLang="en-US" sz="2400" dirty="0" smtClean="0"/>
              <a:t>）</a:t>
            </a:r>
            <a:endParaRPr lang="en-US" altLang="ja-JP" sz="2400" dirty="0" smtClean="0"/>
          </a:p>
          <a:p>
            <a:r>
              <a:rPr kumimoji="1" lang="ja-JP" altLang="en-US" sz="2400" dirty="0" smtClean="0"/>
              <a:t>柏市下水道総合地震対策計画</a:t>
            </a:r>
            <a:r>
              <a:rPr lang="en-US" altLang="ja-JP" sz="2400" dirty="0"/>
              <a:t>〔</a:t>
            </a:r>
            <a:r>
              <a:rPr kumimoji="1" lang="ja-JP" altLang="en-US" sz="2400" dirty="0" smtClean="0"/>
              <a:t>期間：Ｈ</a:t>
            </a:r>
            <a:r>
              <a:rPr kumimoji="1" lang="en-US" altLang="ja-JP" sz="2400" dirty="0" smtClean="0"/>
              <a:t>30</a:t>
            </a:r>
            <a:r>
              <a:rPr kumimoji="1" lang="ja-JP" altLang="en-US" sz="2400" dirty="0" smtClean="0"/>
              <a:t>～Ｒ</a:t>
            </a:r>
            <a:r>
              <a:rPr kumimoji="1" lang="en-US" altLang="ja-JP" sz="2400" dirty="0" smtClean="0"/>
              <a:t>6〕</a:t>
            </a:r>
            <a:r>
              <a:rPr kumimoji="1" lang="ja-JP" altLang="en-US" sz="2400" dirty="0" smtClean="0"/>
              <a:t>の策定（Ｈ</a:t>
            </a:r>
            <a:r>
              <a:rPr kumimoji="1" lang="en-US" altLang="ja-JP" sz="2400" dirty="0" smtClean="0"/>
              <a:t>29</a:t>
            </a:r>
            <a:r>
              <a:rPr kumimoji="1" lang="ja-JP" altLang="en-US" sz="2400" dirty="0" smtClean="0"/>
              <a:t>）</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12</a:t>
            </a:fld>
            <a:endParaRPr lang="ja-JP" altLang="ja-JP" dirty="0"/>
          </a:p>
        </p:txBody>
      </p:sp>
      <p:sp>
        <p:nvSpPr>
          <p:cNvPr id="6" name="角丸四角形 5"/>
          <p:cNvSpPr>
            <a:spLocks noChangeArrowheads="1"/>
          </p:cNvSpPr>
          <p:nvPr/>
        </p:nvSpPr>
        <p:spPr bwMode="auto">
          <a:xfrm>
            <a:off x="841449" y="914399"/>
            <a:ext cx="936625" cy="581025"/>
          </a:xfrm>
          <a:prstGeom prst="roundRect">
            <a:avLst>
              <a:gd name="adj" fmla="val 16667"/>
            </a:avLst>
          </a:prstGeom>
          <a:noFill/>
          <a:ln w="25400" cmpd="sng">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安心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29255038"/>
              </p:ext>
            </p:extLst>
          </p:nvPr>
        </p:nvGraphicFramePr>
        <p:xfrm>
          <a:off x="661181" y="4250052"/>
          <a:ext cx="10860260" cy="2007988"/>
        </p:xfrm>
        <a:graphic>
          <a:graphicData uri="http://schemas.openxmlformats.org/drawingml/2006/table">
            <a:tbl>
              <a:tblPr firstRow="1" bandRow="1">
                <a:tableStyleId>{5940675A-B579-460E-94D1-54222C63F5DA}</a:tableStyleId>
              </a:tblPr>
              <a:tblGrid>
                <a:gridCol w="3010487">
                  <a:extLst>
                    <a:ext uri="{9D8B030D-6E8A-4147-A177-3AD203B41FA5}">
                      <a16:colId xmlns:a16="http://schemas.microsoft.com/office/drawing/2014/main" val="1804091087"/>
                    </a:ext>
                  </a:extLst>
                </a:gridCol>
                <a:gridCol w="1477108">
                  <a:extLst>
                    <a:ext uri="{9D8B030D-6E8A-4147-A177-3AD203B41FA5}">
                      <a16:colId xmlns:a16="http://schemas.microsoft.com/office/drawing/2014/main" val="1503119934"/>
                    </a:ext>
                  </a:extLst>
                </a:gridCol>
                <a:gridCol w="1477108">
                  <a:extLst>
                    <a:ext uri="{9D8B030D-6E8A-4147-A177-3AD203B41FA5}">
                      <a16:colId xmlns:a16="http://schemas.microsoft.com/office/drawing/2014/main" val="1433838526"/>
                    </a:ext>
                  </a:extLst>
                </a:gridCol>
                <a:gridCol w="1477108">
                  <a:extLst>
                    <a:ext uri="{9D8B030D-6E8A-4147-A177-3AD203B41FA5}">
                      <a16:colId xmlns:a16="http://schemas.microsoft.com/office/drawing/2014/main" val="2453606379"/>
                    </a:ext>
                  </a:extLst>
                </a:gridCol>
                <a:gridCol w="1477108">
                  <a:extLst>
                    <a:ext uri="{9D8B030D-6E8A-4147-A177-3AD203B41FA5}">
                      <a16:colId xmlns:a16="http://schemas.microsoft.com/office/drawing/2014/main" val="2503015759"/>
                    </a:ext>
                  </a:extLst>
                </a:gridCol>
                <a:gridCol w="1941341">
                  <a:extLst>
                    <a:ext uri="{9D8B030D-6E8A-4147-A177-3AD203B41FA5}">
                      <a16:colId xmlns:a16="http://schemas.microsoft.com/office/drawing/2014/main" val="4268866490"/>
                    </a:ext>
                  </a:extLst>
                </a:gridCol>
              </a:tblGrid>
              <a:tr h="339706">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821114">
                <a:tc>
                  <a:txBody>
                    <a:bodyPr/>
                    <a:lstStyle/>
                    <a:p>
                      <a:r>
                        <a:rPr kumimoji="1" lang="ja-JP" altLang="en-US" dirty="0" smtClean="0">
                          <a:latin typeface="+mn-ea"/>
                          <a:ea typeface="+mn-ea"/>
                        </a:rPr>
                        <a:t>下水道総合地震対策計画の策定・耐震対策の実施</a:t>
                      </a:r>
                      <a:endParaRPr kumimoji="1" lang="ja-JP" altLang="en-US" dirty="0">
                        <a:latin typeface="+mn-ea"/>
                        <a:ea typeface="+mn-ea"/>
                      </a:endParaRPr>
                    </a:p>
                  </a:txBody>
                  <a:tcPr anchor="ctr"/>
                </a:tc>
                <a:tc gridSpan="2">
                  <a:txBody>
                    <a:bodyPr/>
                    <a:lstStyle/>
                    <a:p>
                      <a:pPr algn="ctr"/>
                      <a:r>
                        <a:rPr kumimoji="1" lang="ja-JP" altLang="en-US" dirty="0" smtClean="0">
                          <a:latin typeface="+mn-ea"/>
                          <a:ea typeface="+mn-ea"/>
                        </a:rPr>
                        <a:t>未策定</a:t>
                      </a:r>
                      <a:endParaRPr kumimoji="1" lang="ja-JP" altLang="en-US" dirty="0">
                        <a:latin typeface="+mn-ea"/>
                        <a:ea typeface="+mn-ea"/>
                      </a:endParaRPr>
                    </a:p>
                  </a:txBody>
                  <a:tcPr anchor="ctr"/>
                </a:tc>
                <a:tc hMerge="1">
                  <a:txBody>
                    <a:bodyPr/>
                    <a:lstStyle/>
                    <a:p>
                      <a:pPr algn="ctr"/>
                      <a:endParaRPr kumimoji="1" lang="ja-JP" altLang="en-US" dirty="0">
                        <a:latin typeface="+mn-ea"/>
                        <a:ea typeface="+mn-ea"/>
                      </a:endParaRPr>
                    </a:p>
                  </a:txBody>
                  <a:tcPr anchor="ctr"/>
                </a:tc>
                <a:tc>
                  <a:txBody>
                    <a:bodyPr/>
                    <a:lstStyle/>
                    <a:p>
                      <a:pPr algn="ctr"/>
                      <a:r>
                        <a:rPr kumimoji="1" lang="ja-JP" altLang="en-US" dirty="0" smtClean="0">
                          <a:latin typeface="+mn-ea"/>
                          <a:ea typeface="+mn-ea"/>
                        </a:rPr>
                        <a:t>策定</a:t>
                      </a: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策定済</a:t>
                      </a:r>
                      <a:endParaRPr kumimoji="1" lang="en-US" altLang="ja-JP" dirty="0" smtClean="0">
                        <a:latin typeface="+mn-ea"/>
                        <a:ea typeface="+mn-ea"/>
                      </a:endParaRPr>
                    </a:p>
                  </a:txBody>
                  <a:tcPr anchor="ctr">
                    <a:solidFill>
                      <a:srgbClr val="F6DADA"/>
                    </a:solidFill>
                  </a:tcPr>
                </a:tc>
                <a:tc>
                  <a:txBody>
                    <a:bodyPr/>
                    <a:lstStyle/>
                    <a:p>
                      <a:pPr algn="ctr"/>
                      <a:r>
                        <a:rPr kumimoji="1" lang="ja-JP" altLang="en-US" dirty="0" smtClean="0">
                          <a:latin typeface="+mn-ea"/>
                          <a:ea typeface="+mn-ea"/>
                        </a:rPr>
                        <a:t>策定済・耐震対策一部実施</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821114">
                <a:tc>
                  <a:txBody>
                    <a:bodyPr/>
                    <a:lstStyle/>
                    <a:p>
                      <a:r>
                        <a:rPr kumimoji="1" lang="ja-JP" altLang="en-US" dirty="0" smtClean="0">
                          <a:latin typeface="+mn-ea"/>
                          <a:ea typeface="+mn-ea"/>
                        </a:rPr>
                        <a:t>下水道ＢＣＰの策定・継続的実施</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未策定</a:t>
                      </a:r>
                      <a:endParaRPr kumimoji="1" lang="ja-JP" altLang="en-US" dirty="0">
                        <a:latin typeface="+mn-ea"/>
                        <a:ea typeface="+mn-ea"/>
                      </a:endParaRPr>
                    </a:p>
                  </a:txBody>
                  <a:tcPr anchor="ctr"/>
                </a:tc>
                <a:tc gridSpan="3">
                  <a:txBody>
                    <a:bodyPr/>
                    <a:lstStyle/>
                    <a:p>
                      <a:pPr algn="ctr"/>
                      <a:r>
                        <a:rPr kumimoji="1" lang="ja-JP" altLang="en-US" dirty="0" smtClean="0">
                          <a:latin typeface="+mn-ea"/>
                          <a:ea typeface="+mn-ea"/>
                        </a:rPr>
                        <a:t>策定済</a:t>
                      </a: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策定済</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bl>
          </a:graphicData>
        </a:graphic>
      </p:graphicFrame>
    </p:spTree>
    <p:extLst>
      <p:ext uri="{BB962C8B-B14F-4D97-AF65-F5344CB8AC3E}">
        <p14:creationId xmlns:p14="http://schemas.microsoft.com/office/powerpoint/2010/main" val="4706320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7582487" y="3336314"/>
            <a:ext cx="4204986" cy="2487712"/>
          </a:xfrm>
          <a:prstGeom prst="rect">
            <a:avLst/>
          </a:prstGeom>
        </p:spPr>
      </p:pic>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地震対策（</a:t>
            </a:r>
            <a:r>
              <a:rPr kumimoji="1" lang="en-US" altLang="ja-JP" sz="4000" dirty="0" smtClean="0"/>
              <a:t>2</a:t>
            </a:r>
            <a:r>
              <a:rPr kumimoji="1" lang="ja-JP" altLang="en-US" sz="4000" dirty="0" smtClean="0"/>
              <a:t>）課題と方向性</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13</a:t>
            </a:fld>
            <a:endParaRPr lang="ja-JP" altLang="ja-JP" dirty="0"/>
          </a:p>
        </p:txBody>
      </p:sp>
      <p:sp>
        <p:nvSpPr>
          <p:cNvPr id="6" name="角丸四角形 5"/>
          <p:cNvSpPr>
            <a:spLocks noChangeArrowheads="1"/>
          </p:cNvSpPr>
          <p:nvPr/>
        </p:nvSpPr>
        <p:spPr bwMode="auto">
          <a:xfrm>
            <a:off x="855963" y="928913"/>
            <a:ext cx="936625" cy="566511"/>
          </a:xfrm>
          <a:prstGeom prst="roundRect">
            <a:avLst>
              <a:gd name="adj" fmla="val 16667"/>
            </a:avLst>
          </a:prstGeom>
          <a:noFill/>
          <a:ln w="25400" cmpd="sng">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安心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0" name="テキスト ボックス 9"/>
          <p:cNvSpPr txBox="1"/>
          <p:nvPr/>
        </p:nvSpPr>
        <p:spPr>
          <a:xfrm>
            <a:off x="483012" y="1627632"/>
            <a:ext cx="9604650" cy="461665"/>
          </a:xfrm>
          <a:prstGeom prst="rect">
            <a:avLst/>
          </a:prstGeom>
          <a:noFill/>
        </p:spPr>
        <p:txBody>
          <a:bodyPr wrap="square" rtlCol="0">
            <a:spAutoFit/>
          </a:bodyPr>
          <a:lstStyle/>
          <a:p>
            <a:r>
              <a:rPr kumimoji="1" lang="ja-JP" altLang="en-US" sz="2400" dirty="0" smtClean="0">
                <a:latin typeface="+mn-ea"/>
                <a:ea typeface="+mn-ea"/>
              </a:rPr>
              <a:t>地震が起きても，安全・安心な生活を確保するため・・・</a:t>
            </a:r>
            <a:endParaRPr kumimoji="1" lang="ja-JP" altLang="en-US" sz="2400" dirty="0">
              <a:latin typeface="+mn-ea"/>
              <a:ea typeface="+mn-ea"/>
            </a:endParaRPr>
          </a:p>
        </p:txBody>
      </p:sp>
      <p:sp>
        <p:nvSpPr>
          <p:cNvPr id="7" name="角丸四角形 6"/>
          <p:cNvSpPr/>
          <p:nvPr/>
        </p:nvSpPr>
        <p:spPr>
          <a:xfrm>
            <a:off x="445480" y="2585473"/>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445482" y="3044980"/>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443703" y="4413431"/>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1" name="角丸四角形 10"/>
          <p:cNvSpPr/>
          <p:nvPr/>
        </p:nvSpPr>
        <p:spPr>
          <a:xfrm>
            <a:off x="441537" y="4867049"/>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5" name="右矢印 4"/>
          <p:cNvSpPr/>
          <p:nvPr/>
        </p:nvSpPr>
        <p:spPr>
          <a:xfrm rot="10800000">
            <a:off x="5064366" y="5465263"/>
            <a:ext cx="4235770" cy="18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88"/>
          <p:cNvSpPr txBox="1"/>
          <p:nvPr/>
        </p:nvSpPr>
        <p:spPr>
          <a:xfrm>
            <a:off x="8230869" y="5869620"/>
            <a:ext cx="2956742" cy="57247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下水道のライフライン特性</a:t>
            </a:r>
            <a:endPar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国土</a:t>
            </a: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交通省</a:t>
            </a:r>
            <a:r>
              <a:rPr 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2"/>
          <p:cNvSpPr>
            <a:spLocks noGrp="1"/>
          </p:cNvSpPr>
          <p:nvPr>
            <p:ph idx="1"/>
          </p:nvPr>
        </p:nvSpPr>
        <p:spPr>
          <a:xfrm>
            <a:off x="595556" y="2160976"/>
            <a:ext cx="11266657" cy="4209442"/>
          </a:xfrm>
        </p:spPr>
        <p:txBody>
          <a:bodyPr>
            <a:noAutofit/>
          </a:bodyPr>
          <a:lstStyle/>
          <a:p>
            <a:pPr>
              <a:buFont typeface="メイリオ" panose="020B0604030504040204" pitchFamily="50" charset="-128"/>
              <a:buChar char="◎"/>
            </a:pPr>
            <a:r>
              <a:rPr lang="ja-JP" altLang="en-US" sz="2400" dirty="0"/>
              <a:t>下水道ＢＣＰ</a:t>
            </a:r>
            <a:r>
              <a:rPr lang="ja-JP" altLang="en-US" sz="2400" dirty="0" smtClean="0"/>
              <a:t>（</a:t>
            </a:r>
            <a:r>
              <a:rPr lang="ja-JP" altLang="en-US" sz="2400" dirty="0"/>
              <a:t>業務</a:t>
            </a:r>
            <a:r>
              <a:rPr lang="ja-JP" altLang="en-US" sz="2400" dirty="0" smtClean="0"/>
              <a:t>継続</a:t>
            </a:r>
            <a:r>
              <a:rPr lang="ja-JP" altLang="en-US" sz="2400" dirty="0"/>
              <a:t>計画）</a:t>
            </a:r>
            <a:r>
              <a:rPr lang="ja-JP" altLang="en-US" sz="2400" dirty="0" smtClean="0"/>
              <a:t>の</a:t>
            </a:r>
            <a:r>
              <a:rPr lang="ja-JP" altLang="en-US" sz="2400" u="sng" dirty="0" smtClean="0"/>
              <a:t>改善</a:t>
            </a:r>
            <a:endParaRPr lang="en-US" altLang="ja-JP" sz="2400" u="sng" dirty="0"/>
          </a:p>
          <a:p>
            <a:pPr marL="0" indent="0">
              <a:buNone/>
            </a:pPr>
            <a:r>
              <a:rPr lang="ja-JP" altLang="en-US" sz="2400" dirty="0"/>
              <a:t>　　訓練等を通じて職員個々の意識を改革し，危機管理の高い組織を構築。</a:t>
            </a:r>
            <a:endParaRPr lang="en-US" altLang="ja-JP" sz="2400" dirty="0"/>
          </a:p>
          <a:p>
            <a:pPr marL="0" indent="0">
              <a:buNone/>
            </a:pPr>
            <a:r>
              <a:rPr lang="ja-JP" altLang="en-US" sz="2400" dirty="0"/>
              <a:t>　　定期的な訓練やＰＤＣＡサイクルにより実行性のあるＢＣＰとして行く</a:t>
            </a:r>
            <a:r>
              <a:rPr lang="ja-JP" altLang="en-US" sz="2400" dirty="0" smtClean="0"/>
              <a:t>。</a:t>
            </a:r>
            <a:endParaRPr lang="en-US" altLang="ja-JP" sz="2400" dirty="0" smtClean="0"/>
          </a:p>
          <a:p>
            <a:pPr marL="0" indent="0">
              <a:buNone/>
            </a:pPr>
            <a:endParaRPr lang="en-US" altLang="ja-JP" sz="2400" u="sng" dirty="0">
              <a:solidFill>
                <a:srgbClr val="FF0000"/>
              </a:solidFill>
            </a:endParaRPr>
          </a:p>
          <a:p>
            <a:pPr>
              <a:buFont typeface="メイリオ" panose="020B0604030504040204" pitchFamily="50" charset="-128"/>
              <a:buChar char="◎"/>
            </a:pPr>
            <a:r>
              <a:rPr kumimoji="1" lang="ja-JP" altLang="en-US" sz="2400" dirty="0" smtClean="0"/>
              <a:t>下水道施設の</a:t>
            </a:r>
            <a:r>
              <a:rPr kumimoji="1" lang="ja-JP" altLang="en-US" sz="2400" u="sng" dirty="0" smtClean="0"/>
              <a:t>地震対策</a:t>
            </a:r>
            <a:endParaRPr kumimoji="1" lang="en-US" altLang="ja-JP" sz="2400" u="sng" dirty="0" smtClean="0"/>
          </a:p>
          <a:p>
            <a:pPr marL="0" indent="0">
              <a:buNone/>
            </a:pPr>
            <a:r>
              <a:rPr lang="ja-JP" altLang="en-US" sz="2400" dirty="0" smtClean="0"/>
              <a:t>　　施設の耐震化と被災時のトイレ確保。</a:t>
            </a:r>
            <a:endParaRPr lang="en-US" altLang="ja-JP" sz="2400" dirty="0" smtClean="0"/>
          </a:p>
          <a:p>
            <a:pPr marL="0" indent="0">
              <a:buNone/>
            </a:pPr>
            <a:r>
              <a:rPr lang="ja-JP" altLang="en-US" sz="2400" dirty="0"/>
              <a:t>　</a:t>
            </a:r>
            <a:r>
              <a:rPr lang="ja-JP" altLang="en-US" sz="2400" dirty="0" smtClean="0"/>
              <a:t>　既設管は改築更新時，ポンプ</a:t>
            </a:r>
            <a:r>
              <a:rPr lang="ja-JP" altLang="en-US" sz="2400" dirty="0"/>
              <a:t>等</a:t>
            </a:r>
            <a:r>
              <a:rPr lang="ja-JP" altLang="en-US" sz="2400" dirty="0" smtClean="0"/>
              <a:t>は別途耐震化。</a:t>
            </a:r>
            <a:endParaRPr lang="en-US" altLang="ja-JP" sz="2400" dirty="0" smtClean="0"/>
          </a:p>
          <a:p>
            <a:pPr marL="0" indent="0">
              <a:buNone/>
            </a:pPr>
            <a:r>
              <a:rPr lang="ja-JP" altLang="en-US" sz="2400" dirty="0" smtClean="0"/>
              <a:t>　　</a:t>
            </a:r>
            <a:r>
              <a:rPr lang="ja-JP" altLang="en-US" sz="2400" u="sng" dirty="0" smtClean="0"/>
              <a:t>マンホールトイレの整備。</a:t>
            </a:r>
            <a:endParaRPr lang="en-US" altLang="ja-JP" sz="2400" dirty="0" smtClean="0"/>
          </a:p>
          <a:p>
            <a:pPr marL="0" indent="0">
              <a:buNone/>
            </a:pPr>
            <a:r>
              <a:rPr lang="ja-JP" altLang="en-US" sz="2000" dirty="0" smtClean="0"/>
              <a:t>　　　→地域防災計画，柏市下水</a:t>
            </a:r>
            <a:r>
              <a:rPr lang="ja-JP" altLang="en-US" sz="2000" dirty="0"/>
              <a:t>道</a:t>
            </a:r>
            <a:r>
              <a:rPr lang="ja-JP" altLang="en-US" sz="2000" dirty="0" smtClean="0"/>
              <a:t>総合地震対策計画</a:t>
            </a:r>
            <a:endParaRPr kumimoji="1" lang="en-US" altLang="ja-JP" sz="2400" dirty="0" smtClean="0"/>
          </a:p>
        </p:txBody>
      </p:sp>
    </p:spTree>
    <p:extLst>
      <p:ext uri="{BB962C8B-B14F-4D97-AF65-F5344CB8AC3E}">
        <p14:creationId xmlns:p14="http://schemas.microsoft.com/office/powerpoint/2010/main" val="802318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1000"/>
                                        <p:tgtEl>
                                          <p:spTgt spid="13">
                                            <p:txEl>
                                              <p:pRg st="4" end="4"/>
                                            </p:txEl>
                                          </p:spTgt>
                                        </p:tgtEl>
                                      </p:cBhvr>
                                    </p:animEffect>
                                    <p:anim calcmode="lin" valueType="num">
                                      <p:cBhvr>
                                        <p:cTn id="1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fade">
                                      <p:cBhvr>
                                        <p:cTn id="39" dur="1000"/>
                                        <p:tgtEl>
                                          <p:spTgt spid="13">
                                            <p:txEl>
                                              <p:pRg st="1" end="1"/>
                                            </p:txEl>
                                          </p:spTgt>
                                        </p:tgtEl>
                                      </p:cBhvr>
                                    </p:animEffect>
                                    <p:anim calcmode="lin" valueType="num">
                                      <p:cBhvr>
                                        <p:cTn id="4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fade">
                                      <p:cBhvr>
                                        <p:cTn id="44" dur="1000"/>
                                        <p:tgtEl>
                                          <p:spTgt spid="13">
                                            <p:txEl>
                                              <p:pRg st="2" end="2"/>
                                            </p:txEl>
                                          </p:spTgt>
                                        </p:tgtEl>
                                      </p:cBhvr>
                                    </p:animEffect>
                                    <p:anim calcmode="lin" valueType="num">
                                      <p:cBhvr>
                                        <p:cTn id="4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Effect transition="in" filter="fade">
                                      <p:cBhvr>
                                        <p:cTn id="54" dur="1000"/>
                                        <p:tgtEl>
                                          <p:spTgt spid="13">
                                            <p:txEl>
                                              <p:pRg st="6" end="6"/>
                                            </p:txEl>
                                          </p:spTgt>
                                        </p:tgtEl>
                                      </p:cBhvr>
                                    </p:animEffect>
                                    <p:anim calcmode="lin" valueType="num">
                                      <p:cBhvr>
                                        <p:cTn id="5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Effect transition="in" filter="fade">
                                      <p:cBhvr>
                                        <p:cTn id="59" dur="1000"/>
                                        <p:tgtEl>
                                          <p:spTgt spid="13">
                                            <p:txEl>
                                              <p:pRg st="7" end="7"/>
                                            </p:txEl>
                                          </p:spTgt>
                                        </p:tgtEl>
                                      </p:cBhvr>
                                    </p:animEffect>
                                    <p:anim calcmode="lin" valueType="num">
                                      <p:cBhvr>
                                        <p:cTn id="6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3">
                                            <p:txEl>
                                              <p:pRg st="8" end="8"/>
                                            </p:txEl>
                                          </p:spTgt>
                                        </p:tgtEl>
                                        <p:attrNameLst>
                                          <p:attrName>style.visibility</p:attrName>
                                        </p:attrNameLst>
                                      </p:cBhvr>
                                      <p:to>
                                        <p:strVal val="visible"/>
                                      </p:to>
                                    </p:set>
                                    <p:animEffect transition="in" filter="fade">
                                      <p:cBhvr>
                                        <p:cTn id="64" dur="1000"/>
                                        <p:tgtEl>
                                          <p:spTgt spid="13">
                                            <p:txEl>
                                              <p:pRg st="8" end="8"/>
                                            </p:txEl>
                                          </p:spTgt>
                                        </p:tgtEl>
                                      </p:cBhvr>
                                    </p:animEffect>
                                    <p:anim calcmode="lin" valueType="num">
                                      <p:cBhvr>
                                        <p:cTn id="65"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1000" fill="hold"/>
                                        <p:tgtEl>
                                          <p:spTgt spid="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5"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水環境の保全（</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08000" y="1825625"/>
            <a:ext cx="5936343" cy="1678470"/>
          </a:xfrm>
        </p:spPr>
        <p:txBody>
          <a:bodyPr>
            <a:normAutofit/>
          </a:bodyPr>
          <a:lstStyle/>
          <a:p>
            <a:r>
              <a:rPr kumimoji="1" lang="ja-JP" altLang="en-US" sz="2400" dirty="0" smtClean="0"/>
              <a:t>終末処理場の整備，運転（千葉県）</a:t>
            </a:r>
            <a:endParaRPr kumimoji="1" lang="en-US" altLang="ja-JP" sz="2400" dirty="0" smtClean="0"/>
          </a:p>
          <a:p>
            <a:r>
              <a:rPr lang="ja-JP" altLang="en-US" sz="2400" dirty="0" smtClean="0"/>
              <a:t>篠籠田貯留場の貯留施設増設（Ｈ</a:t>
            </a:r>
            <a:r>
              <a:rPr lang="en-US" altLang="ja-JP" sz="2400" dirty="0" smtClean="0"/>
              <a:t>24</a:t>
            </a:r>
            <a:r>
              <a:rPr lang="ja-JP" altLang="en-US" sz="2400" dirty="0" smtClean="0"/>
              <a:t>），管理</a:t>
            </a:r>
            <a:endParaRPr lang="en-US" altLang="ja-JP" sz="2400" dirty="0" smtClean="0"/>
          </a:p>
          <a:p>
            <a:r>
              <a:rPr lang="ja-JP" altLang="en-US" sz="2400" dirty="0" smtClean="0"/>
              <a:t>汚水</a:t>
            </a:r>
            <a:r>
              <a:rPr lang="ja-JP" altLang="en-US" sz="2400" dirty="0"/>
              <a:t>管</a:t>
            </a:r>
            <a:r>
              <a:rPr lang="ja-JP" altLang="en-US" sz="2400" dirty="0" smtClean="0"/>
              <a:t>の整備（再掲）</a:t>
            </a:r>
            <a:endParaRPr lang="en-US" altLang="ja-JP" sz="24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14</a:t>
            </a:fld>
            <a:endParaRPr lang="ja-JP" altLang="ja-JP" dirty="0"/>
          </a:p>
        </p:txBody>
      </p:sp>
      <p:sp>
        <p:nvSpPr>
          <p:cNvPr id="6" name="角丸四角形 5"/>
          <p:cNvSpPr>
            <a:spLocks noChangeArrowheads="1"/>
          </p:cNvSpPr>
          <p:nvPr/>
        </p:nvSpPr>
        <p:spPr bwMode="auto">
          <a:xfrm>
            <a:off x="841449" y="928913"/>
            <a:ext cx="936625" cy="595539"/>
          </a:xfrm>
          <a:prstGeom prst="roundRect">
            <a:avLst>
              <a:gd name="adj" fmla="val 16667"/>
            </a:avLst>
          </a:prstGeom>
          <a:noFill/>
          <a:ln w="25400" cmpd="sng">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環境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91233334"/>
              </p:ext>
            </p:extLst>
          </p:nvPr>
        </p:nvGraphicFramePr>
        <p:xfrm>
          <a:off x="478970" y="3846280"/>
          <a:ext cx="5936344" cy="2164251"/>
        </p:xfrm>
        <a:graphic>
          <a:graphicData uri="http://schemas.openxmlformats.org/drawingml/2006/table">
            <a:tbl>
              <a:tblPr firstRow="1" bandRow="1">
                <a:tableStyleId>{5940675A-B579-460E-94D1-54222C63F5DA}</a:tableStyleId>
              </a:tblPr>
              <a:tblGrid>
                <a:gridCol w="1591184">
                  <a:extLst>
                    <a:ext uri="{9D8B030D-6E8A-4147-A177-3AD203B41FA5}">
                      <a16:colId xmlns:a16="http://schemas.microsoft.com/office/drawing/2014/main" val="1804091087"/>
                    </a:ext>
                  </a:extLst>
                </a:gridCol>
                <a:gridCol w="869032">
                  <a:extLst>
                    <a:ext uri="{9D8B030D-6E8A-4147-A177-3AD203B41FA5}">
                      <a16:colId xmlns:a16="http://schemas.microsoft.com/office/drawing/2014/main" val="1503119934"/>
                    </a:ext>
                  </a:extLst>
                </a:gridCol>
                <a:gridCol w="869032">
                  <a:extLst>
                    <a:ext uri="{9D8B030D-6E8A-4147-A177-3AD203B41FA5}">
                      <a16:colId xmlns:a16="http://schemas.microsoft.com/office/drawing/2014/main" val="1433838526"/>
                    </a:ext>
                  </a:extLst>
                </a:gridCol>
                <a:gridCol w="869032">
                  <a:extLst>
                    <a:ext uri="{9D8B030D-6E8A-4147-A177-3AD203B41FA5}">
                      <a16:colId xmlns:a16="http://schemas.microsoft.com/office/drawing/2014/main" val="2453606379"/>
                    </a:ext>
                  </a:extLst>
                </a:gridCol>
                <a:gridCol w="869032">
                  <a:extLst>
                    <a:ext uri="{9D8B030D-6E8A-4147-A177-3AD203B41FA5}">
                      <a16:colId xmlns:a16="http://schemas.microsoft.com/office/drawing/2014/main" val="2503015759"/>
                    </a:ext>
                  </a:extLst>
                </a:gridCol>
                <a:gridCol w="869032">
                  <a:extLst>
                    <a:ext uri="{9D8B030D-6E8A-4147-A177-3AD203B41FA5}">
                      <a16:colId xmlns:a16="http://schemas.microsoft.com/office/drawing/2014/main" val="4268866490"/>
                    </a:ext>
                  </a:extLst>
                </a:gridCol>
              </a:tblGrid>
              <a:tr h="362858">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884091">
                <a:tc>
                  <a:txBody>
                    <a:bodyPr/>
                    <a:lstStyle/>
                    <a:p>
                      <a:r>
                        <a:rPr kumimoji="1" lang="ja-JP" altLang="en-US" dirty="0" smtClean="0">
                          <a:latin typeface="+mn-ea"/>
                          <a:ea typeface="+mn-ea"/>
                        </a:rPr>
                        <a:t>高度処理施設整備率</a:t>
                      </a:r>
                      <a:r>
                        <a:rPr kumimoji="1" lang="en-US" altLang="ja-JP" dirty="0" smtClean="0">
                          <a:latin typeface="+mn-ea"/>
                          <a:ea typeface="+mn-ea"/>
                        </a:rPr>
                        <a:t>【</a:t>
                      </a:r>
                      <a:r>
                        <a:rPr kumimoji="1" lang="ja-JP" altLang="en-US" dirty="0" smtClean="0">
                          <a:latin typeface="+mn-ea"/>
                          <a:ea typeface="+mn-ea"/>
                        </a:rPr>
                        <a:t>県</a:t>
                      </a:r>
                      <a:r>
                        <a:rPr kumimoji="1" lang="en-US" altLang="ja-JP" dirty="0" smtClean="0">
                          <a:latin typeface="+mn-ea"/>
                          <a:ea typeface="+mn-ea"/>
                        </a:rPr>
                        <a:t>】</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100</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100</a:t>
                      </a:r>
                      <a:r>
                        <a:rPr kumimoji="1" lang="ja-JP" altLang="en-US" dirty="0" smtClean="0">
                          <a:latin typeface="+mn-ea"/>
                          <a:ea typeface="+mn-ea"/>
                        </a:rPr>
                        <a:t>　</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100</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100</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100</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884091">
                <a:tc>
                  <a:txBody>
                    <a:bodyPr/>
                    <a:lstStyle/>
                    <a:p>
                      <a:r>
                        <a:rPr kumimoji="1" lang="ja-JP" altLang="en-US" dirty="0" smtClean="0">
                          <a:latin typeface="+mn-ea"/>
                          <a:ea typeface="+mn-ea"/>
                        </a:rPr>
                        <a:t>合流式下水道の改善率（分流化）</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21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21.4</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21.4</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21.4</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25</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bl>
          </a:graphicData>
        </a:graphic>
      </p:graphicFrame>
      <p:sp>
        <p:nvSpPr>
          <p:cNvPr id="11" name="テキスト ボックス 10"/>
          <p:cNvSpPr txBox="1"/>
          <p:nvPr/>
        </p:nvSpPr>
        <p:spPr>
          <a:xfrm>
            <a:off x="4209143" y="3504095"/>
            <a:ext cx="1930404" cy="369332"/>
          </a:xfrm>
          <a:prstGeom prst="rect">
            <a:avLst/>
          </a:prstGeom>
          <a:noFill/>
        </p:spPr>
        <p:txBody>
          <a:bodyPr wrap="square" rtlCol="0">
            <a:spAutoFit/>
          </a:bodyPr>
          <a:lstStyle/>
          <a:p>
            <a:pPr algn="r"/>
            <a:r>
              <a:rPr kumimoji="1" lang="ja-JP" altLang="en-US" dirty="0" smtClean="0">
                <a:latin typeface="+mn-ea"/>
                <a:ea typeface="+mn-ea"/>
              </a:rPr>
              <a:t>（単位：％）</a:t>
            </a:r>
            <a:endParaRPr kumimoji="1" lang="ja-JP" altLang="en-US" dirty="0">
              <a:latin typeface="+mn-ea"/>
              <a:ea typeface="+mn-ea"/>
            </a:endParaRPr>
          </a:p>
        </p:txBody>
      </p:sp>
      <p:graphicFrame>
        <p:nvGraphicFramePr>
          <p:cNvPr id="12" name="グラフ 11"/>
          <p:cNvGraphicFramePr/>
          <p:nvPr>
            <p:extLst>
              <p:ext uri="{D42A27DB-BD31-4B8C-83A1-F6EECF244321}">
                <p14:modId xmlns:p14="http://schemas.microsoft.com/office/powerpoint/2010/main" val="3984918211"/>
              </p:ext>
            </p:extLst>
          </p:nvPr>
        </p:nvGraphicFramePr>
        <p:xfrm>
          <a:off x="7010401" y="2478107"/>
          <a:ext cx="4731656" cy="312160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32"/>
          <p:cNvSpPr>
            <a:spLocks noChangeArrowheads="1"/>
          </p:cNvSpPr>
          <p:nvPr/>
        </p:nvSpPr>
        <p:spPr bwMode="auto">
          <a:xfrm>
            <a:off x="7068457" y="2124164"/>
            <a:ext cx="4847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smtClean="0">
                <a:latin typeface="+mn-ea"/>
                <a:ea typeface="+mn-ea"/>
                <a:sym typeface="Candara" panose="020E0502030303020204" pitchFamily="34" charset="0"/>
              </a:rPr>
              <a:t>手賀沼や自然などの景観が良い（単位：％）</a:t>
            </a:r>
            <a:endParaRPr lang="ja-JP" altLang="en-US" dirty="0">
              <a:latin typeface="+mn-ea"/>
              <a:ea typeface="+mn-ea"/>
            </a:endParaRPr>
          </a:p>
        </p:txBody>
      </p:sp>
      <p:sp>
        <p:nvSpPr>
          <p:cNvPr id="14" name="Text Box 32"/>
          <p:cNvSpPr>
            <a:spLocks noChangeArrowheads="1"/>
          </p:cNvSpPr>
          <p:nvPr/>
        </p:nvSpPr>
        <p:spPr bwMode="auto">
          <a:xfrm>
            <a:off x="7199086" y="5584319"/>
            <a:ext cx="4484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536575" indent="-536575" eaLnBrk="1" hangingPunct="1"/>
            <a:r>
              <a:rPr lang="ja-JP" altLang="en-US" dirty="0">
                <a:latin typeface="+mn-ea"/>
                <a:ea typeface="+mn-ea"/>
                <a:sym typeface="Candara" panose="020E0502030303020204" pitchFamily="34" charset="0"/>
              </a:rPr>
              <a:t>出典</a:t>
            </a:r>
            <a:r>
              <a:rPr lang="ja-JP" altLang="en-US" dirty="0" smtClean="0">
                <a:latin typeface="+mn-ea"/>
                <a:ea typeface="+mn-ea"/>
                <a:sym typeface="Candara" panose="020E0502030303020204" pitchFamily="34" charset="0"/>
              </a:rPr>
              <a:t>：柏市まちづくり推進のための調査結果報告書（平成</a:t>
            </a:r>
            <a:r>
              <a:rPr lang="en-US" altLang="ja-JP" dirty="0" smtClean="0">
                <a:latin typeface="+mn-ea"/>
                <a:ea typeface="+mn-ea"/>
                <a:sym typeface="Candara" panose="020E0502030303020204" pitchFamily="34" charset="0"/>
              </a:rPr>
              <a:t>30</a:t>
            </a:r>
            <a:r>
              <a:rPr lang="ja-JP" altLang="en-US" dirty="0" smtClean="0">
                <a:latin typeface="+mn-ea"/>
                <a:ea typeface="+mn-ea"/>
                <a:sym typeface="Candara" panose="020E0502030303020204" pitchFamily="34" charset="0"/>
              </a:rPr>
              <a:t>年度）</a:t>
            </a:r>
            <a:endParaRPr lang="ja-JP" altLang="en-US" dirty="0">
              <a:latin typeface="+mn-ea"/>
              <a:ea typeface="+mn-ea"/>
            </a:endParaRPr>
          </a:p>
        </p:txBody>
      </p:sp>
    </p:spTree>
    <p:extLst>
      <p:ext uri="{BB962C8B-B14F-4D97-AF65-F5344CB8AC3E}">
        <p14:creationId xmlns:p14="http://schemas.microsoft.com/office/powerpoint/2010/main" val="8153751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水環境の保全（</a:t>
            </a:r>
            <a:r>
              <a:rPr kumimoji="1" lang="en-US" altLang="ja-JP" sz="4000" dirty="0" smtClean="0"/>
              <a:t>2</a:t>
            </a:r>
            <a:r>
              <a:rPr kumimoji="1" lang="ja-JP" altLang="en-US" sz="4000" dirty="0" smtClean="0"/>
              <a:t>）課題と方向性</a:t>
            </a:r>
            <a:endParaRPr kumimoji="1" lang="ja-JP" altLang="en-US" sz="4000" dirty="0"/>
          </a:p>
        </p:txBody>
      </p:sp>
      <p:sp>
        <p:nvSpPr>
          <p:cNvPr id="4" name="スライド番号プレースホルダー 3"/>
          <p:cNvSpPr>
            <a:spLocks noGrp="1"/>
          </p:cNvSpPr>
          <p:nvPr>
            <p:ph type="sldNum" sz="quarter" idx="12"/>
          </p:nvPr>
        </p:nvSpPr>
        <p:spPr>
          <a:xfrm>
            <a:off x="8610600" y="6468894"/>
            <a:ext cx="2743200" cy="365125"/>
          </a:xfrm>
        </p:spPr>
        <p:txBody>
          <a:bodyPr/>
          <a:lstStyle/>
          <a:p>
            <a:pPr>
              <a:defRPr/>
            </a:pPr>
            <a:fld id="{85077BFA-BE15-4FC0-8B0E-86231AA0F2E2}" type="slidenum">
              <a:rPr lang="ja-JP" altLang="ja-JP" smtClean="0"/>
              <a:pPr>
                <a:defRPr/>
              </a:pPr>
              <a:t>15</a:t>
            </a:fld>
            <a:endParaRPr lang="ja-JP" altLang="ja-JP" dirty="0"/>
          </a:p>
        </p:txBody>
      </p:sp>
      <p:sp>
        <p:nvSpPr>
          <p:cNvPr id="6" name="角丸四角形 5"/>
          <p:cNvSpPr>
            <a:spLocks noChangeArrowheads="1"/>
          </p:cNvSpPr>
          <p:nvPr/>
        </p:nvSpPr>
        <p:spPr bwMode="auto">
          <a:xfrm>
            <a:off x="841449" y="926573"/>
            <a:ext cx="936625" cy="612393"/>
          </a:xfrm>
          <a:prstGeom prst="roundRect">
            <a:avLst>
              <a:gd name="adj" fmla="val 16667"/>
            </a:avLst>
          </a:prstGeom>
          <a:noFill/>
          <a:ln w="25400" cmpd="sng">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環境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4" name="コンテンツ プレースホルダー 2"/>
          <p:cNvSpPr txBox="1">
            <a:spLocks/>
          </p:cNvSpPr>
          <p:nvPr/>
        </p:nvSpPr>
        <p:spPr>
          <a:xfrm>
            <a:off x="648681" y="2072853"/>
            <a:ext cx="7698376" cy="4427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終末</a:t>
            </a:r>
            <a:r>
              <a:rPr lang="ja-JP" altLang="en-US" sz="2400" dirty="0"/>
              <a:t>処理場の整備，運転（千葉県</a:t>
            </a:r>
            <a:r>
              <a:rPr lang="ja-JP" altLang="en-US" sz="2400" dirty="0" smtClean="0"/>
              <a:t>）</a:t>
            </a:r>
            <a:endParaRPr lang="en-US" altLang="ja-JP" sz="2400" dirty="0" smtClean="0"/>
          </a:p>
          <a:p>
            <a:pPr marL="536575" indent="-536575">
              <a:buNone/>
            </a:pPr>
            <a:r>
              <a:rPr lang="ja-JP" altLang="en-US" sz="2400" dirty="0" smtClean="0"/>
              <a:t>　　手賀沼の水質は改善されてきたが，環境基準値は達成していない。柏市が出来ることは終末処理場へ汚水を流すための汚水管整備。</a:t>
            </a:r>
            <a:endParaRPr lang="en-US" altLang="ja-JP" sz="2400" dirty="0"/>
          </a:p>
          <a:p>
            <a:pPr marL="536575" indent="-536575">
              <a:buNone/>
            </a:pPr>
            <a:r>
              <a:rPr lang="ja-JP" altLang="en-US" sz="2400" dirty="0" smtClean="0"/>
              <a:t>　　</a:t>
            </a:r>
            <a:r>
              <a:rPr lang="ja-JP" altLang="en-US" sz="2400" u="sng" dirty="0" smtClean="0"/>
              <a:t>本市下</a:t>
            </a:r>
            <a:r>
              <a:rPr lang="ja-JP" altLang="en-US" sz="2400" u="sng" dirty="0"/>
              <a:t>水道事業</a:t>
            </a:r>
            <a:r>
              <a:rPr lang="ja-JP" altLang="en-US" sz="2400" u="sng" dirty="0" smtClean="0"/>
              <a:t>会計にて取り組む関連事項である，汚水管の整備（柏市，再掲）へ統合</a:t>
            </a:r>
            <a:endParaRPr lang="en-US" altLang="ja-JP" sz="2400" u="sng" dirty="0" smtClean="0"/>
          </a:p>
          <a:p>
            <a:pPr marL="0" indent="0">
              <a:buNone/>
            </a:pPr>
            <a:r>
              <a:rPr lang="ja-JP" altLang="en-US" sz="2400" dirty="0"/>
              <a:t>　</a:t>
            </a:r>
            <a:r>
              <a:rPr lang="ja-JP" altLang="en-US" sz="2400" dirty="0" smtClean="0"/>
              <a:t>　⇒　</a:t>
            </a:r>
            <a:r>
              <a:rPr lang="ja-JP" altLang="en-US" sz="2400" u="sng" dirty="0" smtClean="0"/>
              <a:t>快適</a:t>
            </a:r>
            <a:r>
              <a:rPr lang="ja-JP" altLang="en-US" sz="2400" u="sng" dirty="0"/>
              <a:t>と環境を</a:t>
            </a:r>
            <a:r>
              <a:rPr lang="ja-JP" altLang="en-US" sz="2400" u="sng" dirty="0" smtClean="0"/>
              <a:t>統合</a:t>
            </a:r>
            <a:endParaRPr lang="en-US" altLang="ja-JP" sz="2400" u="sng" dirty="0" smtClean="0"/>
          </a:p>
          <a:p>
            <a:pPr marL="0" indent="0">
              <a:buNone/>
            </a:pPr>
            <a:r>
              <a:rPr lang="ja-JP" altLang="en-US" sz="1400" dirty="0"/>
              <a:t>　</a:t>
            </a:r>
            <a:endParaRPr lang="en-US" altLang="ja-JP" sz="1200" dirty="0"/>
          </a:p>
          <a:p>
            <a:pPr>
              <a:buFont typeface="メイリオ" panose="020B0604030504040204" pitchFamily="50" charset="-128"/>
              <a:buChar char="◎"/>
            </a:pPr>
            <a:r>
              <a:rPr lang="ja-JP" altLang="en-US" sz="2400" dirty="0" smtClean="0"/>
              <a:t>手賀沼の汚濁負荷軽減</a:t>
            </a:r>
            <a:endParaRPr lang="en-US" altLang="ja-JP" sz="2400" dirty="0" smtClean="0"/>
          </a:p>
          <a:p>
            <a:pPr marL="536575" indent="-536575">
              <a:buNone/>
            </a:pPr>
            <a:r>
              <a:rPr lang="ja-JP" altLang="en-US" sz="2400" dirty="0" smtClean="0"/>
              <a:t>　　</a:t>
            </a:r>
            <a:r>
              <a:rPr lang="ja-JP" altLang="en-US" sz="2400" u="sng" dirty="0" smtClean="0"/>
              <a:t>既設貯留施設が耐用年数</a:t>
            </a:r>
            <a:r>
              <a:rPr lang="en-US" altLang="ja-JP" sz="2400" u="sng" dirty="0" smtClean="0"/>
              <a:t>50</a:t>
            </a:r>
            <a:r>
              <a:rPr lang="ja-JP" altLang="en-US" sz="2400" u="sng" dirty="0" smtClean="0"/>
              <a:t>年を経過</a:t>
            </a:r>
            <a:r>
              <a:rPr lang="ja-JP" altLang="en-US" sz="2400" dirty="0" smtClean="0"/>
              <a:t>，旧合流区域の雨天時の水質悪化</a:t>
            </a:r>
            <a:endParaRPr lang="en-US" altLang="ja-JP" sz="2400" dirty="0"/>
          </a:p>
          <a:p>
            <a:pPr marL="0" indent="0">
              <a:buNone/>
            </a:pPr>
            <a:r>
              <a:rPr lang="ja-JP" altLang="en-US" sz="2400" dirty="0" smtClean="0"/>
              <a:t>　　</a:t>
            </a:r>
            <a:r>
              <a:rPr lang="ja-JP" altLang="en-US" sz="2400" u="sng" dirty="0" smtClean="0"/>
              <a:t>既設貯留施設の老朽化対策</a:t>
            </a:r>
            <a:r>
              <a:rPr lang="ja-JP" altLang="en-US" sz="2400" dirty="0" smtClean="0"/>
              <a:t>，</a:t>
            </a:r>
            <a:r>
              <a:rPr lang="ja-JP" altLang="en-US" sz="2400" dirty="0"/>
              <a:t>旧</a:t>
            </a:r>
            <a:r>
              <a:rPr lang="ja-JP" altLang="en-US" sz="2400" dirty="0" smtClean="0"/>
              <a:t>合流区域の分流化</a:t>
            </a:r>
            <a:endParaRPr lang="en-US" altLang="ja-JP" sz="2400" dirty="0"/>
          </a:p>
        </p:txBody>
      </p:sp>
      <p:sp>
        <p:nvSpPr>
          <p:cNvPr id="15" name="テキスト ボックス 14"/>
          <p:cNvSpPr txBox="1"/>
          <p:nvPr/>
        </p:nvSpPr>
        <p:spPr>
          <a:xfrm>
            <a:off x="508000" y="1665229"/>
            <a:ext cx="11059886" cy="461665"/>
          </a:xfrm>
          <a:prstGeom prst="rect">
            <a:avLst/>
          </a:prstGeom>
          <a:noFill/>
        </p:spPr>
        <p:txBody>
          <a:bodyPr wrap="square" rtlCol="0">
            <a:spAutoFit/>
          </a:bodyPr>
          <a:lstStyle/>
          <a:p>
            <a:r>
              <a:rPr kumimoji="1" lang="ja-JP" altLang="en-US" sz="2400" dirty="0" smtClean="0">
                <a:latin typeface="+mn-ea"/>
                <a:ea typeface="+mn-ea"/>
              </a:rPr>
              <a:t>汚水を浄化して，川や沼の水質を保全するために・・・</a:t>
            </a:r>
            <a:endParaRPr kumimoji="1" lang="ja-JP" altLang="en-US" sz="2400" dirty="0">
              <a:latin typeface="+mn-ea"/>
              <a:ea typeface="+mn-ea"/>
            </a:endParaRPr>
          </a:p>
        </p:txBody>
      </p:sp>
      <p:sp>
        <p:nvSpPr>
          <p:cNvPr id="7" name="角丸四角形 6"/>
          <p:cNvSpPr/>
          <p:nvPr/>
        </p:nvSpPr>
        <p:spPr>
          <a:xfrm>
            <a:off x="489022" y="2489534"/>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489024" y="3609262"/>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496279" y="5593461"/>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496281" y="6375125"/>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graphicFrame>
        <p:nvGraphicFramePr>
          <p:cNvPr id="11" name="グラフ 10"/>
          <p:cNvGraphicFramePr/>
          <p:nvPr>
            <p:extLst>
              <p:ext uri="{D42A27DB-BD31-4B8C-83A1-F6EECF244321}">
                <p14:modId xmlns:p14="http://schemas.microsoft.com/office/powerpoint/2010/main" val="1456287096"/>
              </p:ext>
            </p:extLst>
          </p:nvPr>
        </p:nvGraphicFramePr>
        <p:xfrm>
          <a:off x="8476343" y="1713302"/>
          <a:ext cx="3476169" cy="1535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p:nvPr>
            <p:extLst>
              <p:ext uri="{D42A27DB-BD31-4B8C-83A1-F6EECF244321}">
                <p14:modId xmlns:p14="http://schemas.microsoft.com/office/powerpoint/2010/main" val="354669162"/>
              </p:ext>
            </p:extLst>
          </p:nvPr>
        </p:nvGraphicFramePr>
        <p:xfrm>
          <a:off x="8476343" y="3330468"/>
          <a:ext cx="3476169" cy="1535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p:nvPr>
            <p:extLst>
              <p:ext uri="{D42A27DB-BD31-4B8C-83A1-F6EECF244321}">
                <p14:modId xmlns:p14="http://schemas.microsoft.com/office/powerpoint/2010/main" val="1983407367"/>
              </p:ext>
            </p:extLst>
          </p:nvPr>
        </p:nvGraphicFramePr>
        <p:xfrm>
          <a:off x="8476338" y="4947635"/>
          <a:ext cx="3476169" cy="1535138"/>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8258627" y="1471966"/>
            <a:ext cx="3823167" cy="338554"/>
          </a:xfrm>
          <a:prstGeom prst="rect">
            <a:avLst/>
          </a:prstGeom>
          <a:noFill/>
        </p:spPr>
        <p:txBody>
          <a:bodyPr wrap="square" rtlCol="0">
            <a:spAutoFit/>
          </a:bodyPr>
          <a:lstStyle/>
          <a:p>
            <a:pPr algn="ctr"/>
            <a:r>
              <a:rPr kumimoji="1" lang="ja-JP" altLang="en-US" sz="1600" dirty="0" smtClean="0">
                <a:latin typeface="+mn-ea"/>
                <a:ea typeface="+mn-ea"/>
              </a:rPr>
              <a:t>手賀沼中央の水質汚濁</a:t>
            </a:r>
            <a:r>
              <a:rPr kumimoji="1" lang="ja-JP" altLang="en-US" sz="1400" dirty="0" smtClean="0">
                <a:latin typeface="+mn-ea"/>
                <a:ea typeface="+mn-ea"/>
              </a:rPr>
              <a:t>（単位：ｍｇ</a:t>
            </a:r>
            <a:r>
              <a:rPr kumimoji="1" lang="en-US" altLang="ja-JP" sz="1400" dirty="0" smtClean="0">
                <a:latin typeface="+mn-ea"/>
                <a:ea typeface="+mn-ea"/>
              </a:rPr>
              <a:t>/</a:t>
            </a:r>
            <a:r>
              <a:rPr kumimoji="1" lang="ja-JP" altLang="en-US" sz="1400" dirty="0" smtClean="0">
                <a:latin typeface="+mn-ea"/>
                <a:ea typeface="+mn-ea"/>
              </a:rPr>
              <a:t>ｌ）</a:t>
            </a:r>
            <a:endParaRPr kumimoji="1" lang="ja-JP" altLang="en-US" sz="1400" dirty="0">
              <a:latin typeface="+mn-ea"/>
              <a:ea typeface="+mn-ea"/>
            </a:endParaRPr>
          </a:p>
        </p:txBody>
      </p:sp>
    </p:spTree>
    <p:extLst>
      <p:ext uri="{BB962C8B-B14F-4D97-AF65-F5344CB8AC3E}">
        <p14:creationId xmlns:p14="http://schemas.microsoft.com/office/powerpoint/2010/main" val="1512175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5" end="5"/>
                                            </p:txEl>
                                          </p:spTgt>
                                        </p:tgtEl>
                                        <p:attrNameLst>
                                          <p:attrName>style.visibility</p:attrName>
                                        </p:attrNameLst>
                                      </p:cBhvr>
                                      <p:to>
                                        <p:strVal val="visible"/>
                                      </p:to>
                                    </p:set>
                                    <p:animEffect transition="in" filter="fade">
                                      <p:cBhvr>
                                        <p:cTn id="12" dur="1000"/>
                                        <p:tgtEl>
                                          <p:spTgt spid="14">
                                            <p:txEl>
                                              <p:pRg st="5" end="5"/>
                                            </p:txEl>
                                          </p:spTgt>
                                        </p:tgtEl>
                                      </p:cBhvr>
                                    </p:animEffect>
                                    <p:anim calcmode="lin" valueType="num">
                                      <p:cBhvr>
                                        <p:cTn id="1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1000"/>
                                        <p:tgtEl>
                                          <p:spTgt spid="14">
                                            <p:txEl>
                                              <p:pRg st="1" end="1"/>
                                            </p:txEl>
                                          </p:spTgt>
                                        </p:tgtEl>
                                      </p:cBhvr>
                                    </p:animEffect>
                                    <p:anim calcmode="lin" valueType="num">
                                      <p:cBhvr>
                                        <p:cTn id="4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fade">
                                      <p:cBhvr>
                                        <p:cTn id="44" dur="1000"/>
                                        <p:tgtEl>
                                          <p:spTgt spid="14">
                                            <p:txEl>
                                              <p:pRg st="2" end="2"/>
                                            </p:txEl>
                                          </p:spTgt>
                                        </p:tgtEl>
                                      </p:cBhvr>
                                    </p:animEffect>
                                    <p:anim calcmode="lin" valueType="num">
                                      <p:cBhvr>
                                        <p:cTn id="4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fade">
                                      <p:cBhvr>
                                        <p:cTn id="49" dur="1000"/>
                                        <p:tgtEl>
                                          <p:spTgt spid="14">
                                            <p:txEl>
                                              <p:pRg st="3" end="3"/>
                                            </p:txEl>
                                          </p:spTgt>
                                        </p:tgtEl>
                                      </p:cBhvr>
                                    </p:animEffect>
                                    <p:anim calcmode="lin" valueType="num">
                                      <p:cBhvr>
                                        <p:cTn id="5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xEl>
                                              <p:pRg st="6" end="6"/>
                                            </p:txEl>
                                          </p:spTgt>
                                        </p:tgtEl>
                                        <p:attrNameLst>
                                          <p:attrName>style.visibility</p:attrName>
                                        </p:attrNameLst>
                                      </p:cBhvr>
                                      <p:to>
                                        <p:strVal val="visible"/>
                                      </p:to>
                                    </p:set>
                                    <p:animEffect transition="in" filter="fade">
                                      <p:cBhvr>
                                        <p:cTn id="54" dur="1000"/>
                                        <p:tgtEl>
                                          <p:spTgt spid="14">
                                            <p:txEl>
                                              <p:pRg st="6" end="6"/>
                                            </p:txEl>
                                          </p:spTgt>
                                        </p:tgtEl>
                                      </p:cBhvr>
                                    </p:animEffect>
                                    <p:anim calcmode="lin" valueType="num">
                                      <p:cBhvr>
                                        <p:cTn id="55"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4">
                                            <p:txEl>
                                              <p:pRg st="7" end="7"/>
                                            </p:txEl>
                                          </p:spTgt>
                                        </p:tgtEl>
                                        <p:attrNameLst>
                                          <p:attrName>style.visibility</p:attrName>
                                        </p:attrNameLst>
                                      </p:cBhvr>
                                      <p:to>
                                        <p:strVal val="visible"/>
                                      </p:to>
                                    </p:set>
                                    <p:animEffect transition="in" filter="fade">
                                      <p:cBhvr>
                                        <p:cTn id="59" dur="1000"/>
                                        <p:tgtEl>
                                          <p:spTgt spid="14">
                                            <p:txEl>
                                              <p:pRg st="7" end="7"/>
                                            </p:txEl>
                                          </p:spTgt>
                                        </p:tgtEl>
                                      </p:cBhvr>
                                    </p:animEffect>
                                    <p:anim calcmode="lin" valueType="num">
                                      <p:cBhvr>
                                        <p:cTn id="60"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Graphic spid="11" grpId="0">
        <p:bldAsOne/>
      </p:bldGraphic>
      <p:bldGraphic spid="12" grpId="0">
        <p:bldAsOne/>
      </p:bldGraphic>
      <p:bldGraphic spid="13" grpId="0">
        <p:bldAsOne/>
      </p:bldGraphic>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地域環境の保全（</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437660" y="1825625"/>
            <a:ext cx="6295662" cy="1678470"/>
          </a:xfrm>
        </p:spPr>
        <p:txBody>
          <a:bodyPr>
            <a:normAutofit/>
          </a:bodyPr>
          <a:lstStyle/>
          <a:p>
            <a:r>
              <a:rPr kumimoji="1" lang="ja-JP" altLang="en-US" sz="2400" dirty="0" smtClean="0"/>
              <a:t>下水汚泥の資源化（千葉県）</a:t>
            </a:r>
            <a:endParaRPr kumimoji="1" lang="en-US" altLang="ja-JP" sz="2400" dirty="0" smtClean="0"/>
          </a:p>
          <a:p>
            <a:r>
              <a:rPr lang="ja-JP" altLang="en-US" sz="2400" dirty="0"/>
              <a:t>再生水</a:t>
            </a:r>
            <a:r>
              <a:rPr lang="ja-JP" altLang="en-US" sz="2400" dirty="0" smtClean="0"/>
              <a:t>の利用（千葉県）</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16</a:t>
            </a:fld>
            <a:endParaRPr lang="ja-JP" altLang="ja-JP" dirty="0"/>
          </a:p>
        </p:txBody>
      </p:sp>
      <p:sp>
        <p:nvSpPr>
          <p:cNvPr id="6" name="角丸四角形 5"/>
          <p:cNvSpPr>
            <a:spLocks noChangeArrowheads="1"/>
          </p:cNvSpPr>
          <p:nvPr/>
        </p:nvSpPr>
        <p:spPr bwMode="auto">
          <a:xfrm>
            <a:off x="855963" y="914399"/>
            <a:ext cx="936625" cy="610054"/>
          </a:xfrm>
          <a:prstGeom prst="roundRect">
            <a:avLst>
              <a:gd name="adj" fmla="val 16667"/>
            </a:avLst>
          </a:prstGeom>
          <a:noFill/>
          <a:ln w="25400" cmpd="sng">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環境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22915152"/>
              </p:ext>
            </p:extLst>
          </p:nvPr>
        </p:nvGraphicFramePr>
        <p:xfrm>
          <a:off x="478970" y="3555994"/>
          <a:ext cx="6464352" cy="2164251"/>
        </p:xfrm>
        <a:graphic>
          <a:graphicData uri="http://schemas.openxmlformats.org/drawingml/2006/table">
            <a:tbl>
              <a:tblPr firstRow="1" bandRow="1">
                <a:tableStyleId>{5940675A-B579-460E-94D1-54222C63F5DA}</a:tableStyleId>
              </a:tblPr>
              <a:tblGrid>
                <a:gridCol w="2122155">
                  <a:extLst>
                    <a:ext uri="{9D8B030D-6E8A-4147-A177-3AD203B41FA5}">
                      <a16:colId xmlns:a16="http://schemas.microsoft.com/office/drawing/2014/main" val="1804091087"/>
                    </a:ext>
                  </a:extLst>
                </a:gridCol>
                <a:gridCol w="790538">
                  <a:extLst>
                    <a:ext uri="{9D8B030D-6E8A-4147-A177-3AD203B41FA5}">
                      <a16:colId xmlns:a16="http://schemas.microsoft.com/office/drawing/2014/main" val="1503119934"/>
                    </a:ext>
                  </a:extLst>
                </a:gridCol>
                <a:gridCol w="790538">
                  <a:extLst>
                    <a:ext uri="{9D8B030D-6E8A-4147-A177-3AD203B41FA5}">
                      <a16:colId xmlns:a16="http://schemas.microsoft.com/office/drawing/2014/main" val="1433838526"/>
                    </a:ext>
                  </a:extLst>
                </a:gridCol>
                <a:gridCol w="790538">
                  <a:extLst>
                    <a:ext uri="{9D8B030D-6E8A-4147-A177-3AD203B41FA5}">
                      <a16:colId xmlns:a16="http://schemas.microsoft.com/office/drawing/2014/main" val="2453606379"/>
                    </a:ext>
                  </a:extLst>
                </a:gridCol>
                <a:gridCol w="790538">
                  <a:extLst>
                    <a:ext uri="{9D8B030D-6E8A-4147-A177-3AD203B41FA5}">
                      <a16:colId xmlns:a16="http://schemas.microsoft.com/office/drawing/2014/main" val="2503015759"/>
                    </a:ext>
                  </a:extLst>
                </a:gridCol>
                <a:gridCol w="1180045">
                  <a:extLst>
                    <a:ext uri="{9D8B030D-6E8A-4147-A177-3AD203B41FA5}">
                      <a16:colId xmlns:a16="http://schemas.microsoft.com/office/drawing/2014/main" val="4268866490"/>
                    </a:ext>
                  </a:extLst>
                </a:gridCol>
              </a:tblGrid>
              <a:tr h="362858">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884091">
                <a:tc>
                  <a:txBody>
                    <a:bodyPr/>
                    <a:lstStyle/>
                    <a:p>
                      <a:r>
                        <a:rPr kumimoji="1" lang="ja-JP" altLang="en-US" dirty="0" smtClean="0">
                          <a:latin typeface="+mn-ea"/>
                          <a:ea typeface="+mn-ea"/>
                        </a:rPr>
                        <a:t>下水熱利用</a:t>
                      </a:r>
                      <a:endParaRPr kumimoji="1" lang="en-US" altLang="ja-JP" dirty="0" smtClean="0">
                        <a:latin typeface="+mn-ea"/>
                        <a:ea typeface="+mn-ea"/>
                      </a:endParaRPr>
                    </a:p>
                    <a:p>
                      <a:r>
                        <a:rPr kumimoji="1" lang="ja-JP" altLang="en-US" dirty="0" smtClean="0">
                          <a:latin typeface="+mn-ea"/>
                          <a:ea typeface="+mn-ea"/>
                        </a:rPr>
                        <a:t>（管路等）</a:t>
                      </a:r>
                      <a:endParaRPr kumimoji="1" lang="ja-JP" altLang="en-US" dirty="0">
                        <a:latin typeface="+mn-ea"/>
                        <a:ea typeface="+mn-ea"/>
                      </a:endParaRPr>
                    </a:p>
                  </a:txBody>
                  <a:tcPr anchor="ctr"/>
                </a:tc>
                <a:tc gridSpan="4">
                  <a:txBody>
                    <a:bodyPr/>
                    <a:lstStyle/>
                    <a:p>
                      <a:pPr algn="ctr"/>
                      <a:r>
                        <a:rPr kumimoji="1" lang="ja-JP" altLang="en-US" dirty="0" smtClean="0">
                          <a:latin typeface="+mn-ea"/>
                          <a:ea typeface="+mn-ea"/>
                        </a:rPr>
                        <a:t>未実施</a:t>
                      </a:r>
                      <a:endParaRPr kumimoji="1" lang="ja-JP" altLang="en-US" dirty="0">
                        <a:latin typeface="+mn-ea"/>
                        <a:ea typeface="+mn-ea"/>
                      </a:endParaRPr>
                    </a:p>
                  </a:txBody>
                  <a:tcPr anchor="ctr"/>
                </a:tc>
                <a:tc hMerge="1">
                  <a:txBody>
                    <a:bodyPr/>
                    <a:lstStyle/>
                    <a:p>
                      <a:pPr algn="ctr"/>
                      <a:endParaRPr kumimoji="1" lang="ja-JP" altLang="en-US" dirty="0">
                        <a:latin typeface="+mn-ea"/>
                        <a:ea typeface="+mn-ea"/>
                      </a:endParaRPr>
                    </a:p>
                  </a:txBody>
                  <a:tcPr anchor="ctr"/>
                </a:tc>
                <a:tc hMerge="1">
                  <a:txBody>
                    <a:bodyPr/>
                    <a:lstStyle/>
                    <a:p>
                      <a:pPr algn="ctr"/>
                      <a:endParaRPr kumimoji="1" lang="ja-JP" altLang="en-US" dirty="0">
                        <a:latin typeface="+mn-ea"/>
                        <a:ea typeface="+mn-ea"/>
                      </a:endParaRPr>
                    </a:p>
                  </a:txBody>
                  <a:tcPr anchor="ctr"/>
                </a:tc>
                <a:tc hMerge="1">
                  <a:txBody>
                    <a:bodyPr/>
                    <a:lstStyle/>
                    <a:p>
                      <a:pPr algn="ctr"/>
                      <a:endParaRPr kumimoji="1" lang="ja-JP" altLang="en-US" dirty="0">
                        <a:latin typeface="+mn-ea"/>
                        <a:ea typeface="+mn-ea"/>
                      </a:endParaRPr>
                    </a:p>
                  </a:txBody>
                  <a:tcPr anchor="ctr"/>
                </a:tc>
                <a:tc>
                  <a:txBody>
                    <a:bodyPr/>
                    <a:lstStyle/>
                    <a:p>
                      <a:pPr algn="ctr"/>
                      <a:r>
                        <a:rPr kumimoji="1" lang="ja-JP" altLang="en-US" dirty="0" smtClean="0">
                          <a:latin typeface="+mn-ea"/>
                          <a:ea typeface="+mn-ea"/>
                        </a:rPr>
                        <a:t>導入可能性検討</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884091">
                <a:tc>
                  <a:txBody>
                    <a:bodyPr/>
                    <a:lstStyle/>
                    <a:p>
                      <a:r>
                        <a:rPr kumimoji="1" lang="ja-JP" altLang="en-US" dirty="0" smtClean="0">
                          <a:latin typeface="+mn-ea"/>
                          <a:ea typeface="+mn-ea"/>
                        </a:rPr>
                        <a:t>下水汚泥リサイクル（資源化，燃料化等）</a:t>
                      </a:r>
                      <a:r>
                        <a:rPr kumimoji="1" lang="en-US" altLang="ja-JP" dirty="0" smtClean="0">
                          <a:latin typeface="+mn-ea"/>
                          <a:ea typeface="+mn-ea"/>
                        </a:rPr>
                        <a:t>【</a:t>
                      </a:r>
                      <a:r>
                        <a:rPr kumimoji="1" lang="ja-JP" altLang="en-US" dirty="0" smtClean="0">
                          <a:latin typeface="+mn-ea"/>
                          <a:ea typeface="+mn-ea"/>
                        </a:rPr>
                        <a:t>県</a:t>
                      </a:r>
                      <a:r>
                        <a:rPr kumimoji="1" lang="en-US" altLang="ja-JP" dirty="0" smtClean="0">
                          <a:latin typeface="+mn-ea"/>
                          <a:ea typeface="+mn-ea"/>
                        </a:rPr>
                        <a:t>】</a:t>
                      </a:r>
                      <a:endParaRPr kumimoji="1" lang="ja-JP" altLang="en-US" dirty="0">
                        <a:latin typeface="+mn-ea"/>
                        <a:ea typeface="+mn-ea"/>
                      </a:endParaRPr>
                    </a:p>
                  </a:txBody>
                  <a:tcPr anchor="ctr"/>
                </a:tc>
                <a:tc gridSpan="4">
                  <a:txBody>
                    <a:bodyPr/>
                    <a:lstStyle/>
                    <a:p>
                      <a:pPr algn="ctr"/>
                      <a:r>
                        <a:rPr kumimoji="1" lang="ja-JP" altLang="en-US" dirty="0" smtClean="0">
                          <a:latin typeface="+mn-ea"/>
                          <a:ea typeface="+mn-ea"/>
                        </a:rPr>
                        <a:t>実施</a:t>
                      </a: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実施</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bl>
          </a:graphicData>
        </a:graphic>
      </p:graphicFrame>
      <p:sp>
        <p:nvSpPr>
          <p:cNvPr id="7" name="テキスト ボックス 6"/>
          <p:cNvSpPr txBox="1"/>
          <p:nvPr/>
        </p:nvSpPr>
        <p:spPr>
          <a:xfrm>
            <a:off x="6966855" y="2094381"/>
            <a:ext cx="4503057" cy="954107"/>
          </a:xfrm>
          <a:prstGeom prst="rect">
            <a:avLst/>
          </a:prstGeom>
          <a:no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再生水（千葉県ＨＰより）</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高度処理水が，幕張新都心の商業ビルの水洗トイレ等で利用されています。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2"/>
          <a:stretch>
            <a:fillRect/>
          </a:stretch>
        </p:blipFill>
        <p:spPr>
          <a:xfrm>
            <a:off x="7076227" y="2997572"/>
            <a:ext cx="4260781" cy="2840519"/>
          </a:xfrm>
          <a:prstGeom prst="rect">
            <a:avLst/>
          </a:prstGeom>
        </p:spPr>
      </p:pic>
    </p:spTree>
    <p:extLst>
      <p:ext uri="{BB962C8B-B14F-4D97-AF65-F5344CB8AC3E}">
        <p14:creationId xmlns:p14="http://schemas.microsoft.com/office/powerpoint/2010/main" val="6597475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地域環境の保全（</a:t>
            </a:r>
            <a:r>
              <a:rPr lang="en-US" altLang="ja-JP" sz="4000" dirty="0"/>
              <a:t>2</a:t>
            </a:r>
            <a:r>
              <a:rPr kumimoji="1" lang="ja-JP" altLang="en-US" sz="4000" dirty="0" smtClean="0"/>
              <a:t>）課題と方向性</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17</a:t>
            </a:fld>
            <a:endParaRPr lang="ja-JP" altLang="ja-JP" dirty="0"/>
          </a:p>
        </p:txBody>
      </p:sp>
      <p:sp>
        <p:nvSpPr>
          <p:cNvPr id="6" name="角丸四角形 5"/>
          <p:cNvSpPr>
            <a:spLocks noChangeArrowheads="1"/>
          </p:cNvSpPr>
          <p:nvPr/>
        </p:nvSpPr>
        <p:spPr bwMode="auto">
          <a:xfrm>
            <a:off x="812421" y="926569"/>
            <a:ext cx="936625" cy="577779"/>
          </a:xfrm>
          <a:prstGeom prst="roundRect">
            <a:avLst>
              <a:gd name="adj" fmla="val 16667"/>
            </a:avLst>
          </a:prstGeom>
          <a:noFill/>
          <a:ln w="25400" cmpd="sng">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環境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1" name="コンテンツ プレースホルダー 2"/>
          <p:cNvSpPr txBox="1">
            <a:spLocks/>
          </p:cNvSpPr>
          <p:nvPr/>
        </p:nvSpPr>
        <p:spPr>
          <a:xfrm>
            <a:off x="648680" y="2471663"/>
            <a:ext cx="11059886" cy="3884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省エネルギー，創エネルギーの検討</a:t>
            </a:r>
            <a:endParaRPr lang="en-US" altLang="ja-JP" sz="2400" dirty="0" smtClean="0"/>
          </a:p>
          <a:p>
            <a:pPr marL="0" indent="0">
              <a:buNone/>
            </a:pPr>
            <a:r>
              <a:rPr lang="ja-JP" altLang="en-US" sz="2400" dirty="0" smtClean="0"/>
              <a:t>　　千葉県にてエネルギー利用について検討中</a:t>
            </a:r>
            <a:endParaRPr lang="en-US" altLang="ja-JP" sz="2400" dirty="0"/>
          </a:p>
          <a:p>
            <a:pPr marL="0" indent="0">
              <a:buNone/>
            </a:pPr>
            <a:r>
              <a:rPr lang="ja-JP" altLang="en-US" sz="2400" dirty="0" smtClean="0"/>
              <a:t>　　</a:t>
            </a:r>
            <a:r>
              <a:rPr lang="en-US" altLang="ja-JP" sz="2400" u="sng" dirty="0"/>
              <a:t> </a:t>
            </a:r>
            <a:r>
              <a:rPr lang="en-US" altLang="ja-JP" sz="2400" u="sng" dirty="0" smtClean="0"/>
              <a:t>※</a:t>
            </a:r>
            <a:r>
              <a:rPr lang="ja-JP" altLang="en-US" sz="2400" u="sng" dirty="0" smtClean="0"/>
              <a:t>本市施策を後期</a:t>
            </a:r>
            <a:r>
              <a:rPr lang="ja-JP" altLang="en-US" sz="2400" u="sng" dirty="0"/>
              <a:t>計画</a:t>
            </a:r>
            <a:r>
              <a:rPr lang="ja-JP" altLang="en-US" sz="2400" u="sng" dirty="0" smtClean="0"/>
              <a:t>から本市下水道事業会計の範囲として割愛</a:t>
            </a:r>
            <a:endParaRPr lang="en-US" altLang="ja-JP" sz="2400" u="sng" dirty="0"/>
          </a:p>
          <a:p>
            <a:pPr marL="0" indent="0">
              <a:buNone/>
            </a:pPr>
            <a:endParaRPr lang="en-US" altLang="ja-JP" sz="2400" dirty="0"/>
          </a:p>
          <a:p>
            <a:pPr>
              <a:buFont typeface="メイリオ" panose="020B0604030504040204" pitchFamily="50" charset="-128"/>
              <a:buChar char="◎"/>
            </a:pPr>
            <a:r>
              <a:rPr lang="ja-JP" altLang="en-US" sz="2400" dirty="0" smtClean="0"/>
              <a:t>下水汚泥のリサイクル（千葉県）</a:t>
            </a:r>
            <a:endParaRPr lang="en-US" altLang="ja-JP" sz="2400" dirty="0" smtClean="0"/>
          </a:p>
          <a:p>
            <a:pPr marL="0" indent="0">
              <a:buNone/>
            </a:pPr>
            <a:r>
              <a:rPr lang="ja-JP" altLang="en-US" sz="2400" dirty="0" smtClean="0"/>
              <a:t>　　地球温暖化防止の寄与，安定的有効利用</a:t>
            </a:r>
            <a:endParaRPr lang="en-US" altLang="ja-JP" sz="2400" dirty="0"/>
          </a:p>
          <a:p>
            <a:pPr marL="623888" indent="-623888">
              <a:buNone/>
            </a:pPr>
            <a:r>
              <a:rPr lang="ja-JP" altLang="en-US" sz="2400" dirty="0" smtClean="0"/>
              <a:t>　　固形燃料化，セメント原料化，軽量盛土材化など（千葉県）</a:t>
            </a:r>
            <a:endParaRPr lang="en-US" altLang="ja-JP" sz="2400" dirty="0" smtClean="0"/>
          </a:p>
          <a:p>
            <a:pPr marL="623888" indent="-623888">
              <a:buNone/>
            </a:pPr>
            <a:r>
              <a:rPr lang="ja-JP" altLang="en-US" sz="2400" dirty="0" smtClean="0"/>
              <a:t>　　</a:t>
            </a:r>
            <a:r>
              <a:rPr lang="en-US" altLang="ja-JP" sz="2400" u="sng" dirty="0"/>
              <a:t> </a:t>
            </a:r>
            <a:r>
              <a:rPr lang="en-US" altLang="ja-JP" sz="2400" u="sng" dirty="0" smtClean="0"/>
              <a:t>※</a:t>
            </a:r>
            <a:r>
              <a:rPr lang="ja-JP" altLang="en-US" sz="2400" u="sng" dirty="0" smtClean="0"/>
              <a:t>本市施策を後期計画から本市下水道事業会計の範囲として割愛</a:t>
            </a:r>
            <a:endParaRPr lang="en-US" altLang="ja-JP" sz="2400" u="sng" dirty="0"/>
          </a:p>
        </p:txBody>
      </p:sp>
      <p:sp>
        <p:nvSpPr>
          <p:cNvPr id="12" name="テキスト ボックス 11"/>
          <p:cNvSpPr txBox="1"/>
          <p:nvPr/>
        </p:nvSpPr>
        <p:spPr>
          <a:xfrm>
            <a:off x="508000" y="1850343"/>
            <a:ext cx="11059886" cy="461665"/>
          </a:xfrm>
          <a:prstGeom prst="rect">
            <a:avLst/>
          </a:prstGeom>
          <a:noFill/>
        </p:spPr>
        <p:txBody>
          <a:bodyPr wrap="square" rtlCol="0">
            <a:spAutoFit/>
          </a:bodyPr>
          <a:lstStyle/>
          <a:p>
            <a:r>
              <a:rPr kumimoji="1" lang="ja-JP" altLang="en-US" sz="2400" dirty="0" smtClean="0">
                <a:latin typeface="+mn-ea"/>
                <a:ea typeface="+mn-ea"/>
              </a:rPr>
              <a:t>下水や下水汚泥の持つエネルギー等を利用して環境負荷を軽減するため・・・</a:t>
            </a:r>
            <a:endParaRPr kumimoji="1" lang="ja-JP" altLang="en-US" sz="2400" dirty="0">
              <a:latin typeface="+mn-ea"/>
              <a:ea typeface="+mn-ea"/>
            </a:endParaRPr>
          </a:p>
        </p:txBody>
      </p:sp>
      <p:sp>
        <p:nvSpPr>
          <p:cNvPr id="7" name="角丸四角形 6"/>
          <p:cNvSpPr/>
          <p:nvPr/>
        </p:nvSpPr>
        <p:spPr>
          <a:xfrm>
            <a:off x="489022" y="2873830"/>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489024" y="3336172"/>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481767" y="4695821"/>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481769" y="5622618"/>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Tree>
    <p:extLst>
      <p:ext uri="{BB962C8B-B14F-4D97-AF65-F5344CB8AC3E}">
        <p14:creationId xmlns:p14="http://schemas.microsoft.com/office/powerpoint/2010/main" val="682163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1000"/>
                                        <p:tgtEl>
                                          <p:spTgt spid="11">
                                            <p:txEl>
                                              <p:pRg st="4" end="4"/>
                                            </p:txEl>
                                          </p:spTgt>
                                        </p:tgtEl>
                                      </p:cBhvr>
                                    </p:animEffect>
                                    <p:anim calcmode="lin" valueType="num">
                                      <p:cBhvr>
                                        <p:cTn id="1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fade">
                                      <p:cBhvr>
                                        <p:cTn id="39" dur="1000"/>
                                        <p:tgtEl>
                                          <p:spTgt spid="11">
                                            <p:txEl>
                                              <p:pRg st="1" end="1"/>
                                            </p:txEl>
                                          </p:spTgt>
                                        </p:tgtEl>
                                      </p:cBhvr>
                                    </p:animEffect>
                                    <p:anim calcmode="lin" valueType="num">
                                      <p:cBhvr>
                                        <p:cTn id="4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1000"/>
                                        <p:tgtEl>
                                          <p:spTgt spid="11">
                                            <p:txEl>
                                              <p:pRg st="2" end="2"/>
                                            </p:txEl>
                                          </p:spTgt>
                                        </p:tgtEl>
                                      </p:cBhvr>
                                    </p:animEffect>
                                    <p:anim calcmode="lin" valueType="num">
                                      <p:cBhvr>
                                        <p:cTn id="4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1000"/>
                                        <p:tgtEl>
                                          <p:spTgt spid="11">
                                            <p:txEl>
                                              <p:pRg st="5" end="5"/>
                                            </p:txEl>
                                          </p:spTgt>
                                        </p:tgtEl>
                                      </p:cBhvr>
                                    </p:animEffect>
                                    <p:anim calcmode="lin" valueType="num">
                                      <p:cBhvr>
                                        <p:cTn id="50"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fade">
                                      <p:cBhvr>
                                        <p:cTn id="54" dur="1000"/>
                                        <p:tgtEl>
                                          <p:spTgt spid="11">
                                            <p:txEl>
                                              <p:pRg st="6" end="6"/>
                                            </p:txEl>
                                          </p:spTgt>
                                        </p:tgtEl>
                                      </p:cBhvr>
                                    </p:animEffect>
                                    <p:anim calcmode="lin" valueType="num">
                                      <p:cBhvr>
                                        <p:cTn id="5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1">
                                            <p:txEl>
                                              <p:pRg st="7" end="7"/>
                                            </p:txEl>
                                          </p:spTgt>
                                        </p:tgtEl>
                                        <p:attrNameLst>
                                          <p:attrName>style.visibility</p:attrName>
                                        </p:attrNameLst>
                                      </p:cBhvr>
                                      <p:to>
                                        <p:strVal val="visible"/>
                                      </p:to>
                                    </p:set>
                                    <p:animEffect transition="in" filter="fade">
                                      <p:cBhvr>
                                        <p:cTn id="59" dur="1000"/>
                                        <p:tgtEl>
                                          <p:spTgt spid="11">
                                            <p:txEl>
                                              <p:pRg st="7" end="7"/>
                                            </p:txEl>
                                          </p:spTgt>
                                        </p:tgtEl>
                                      </p:cBhvr>
                                    </p:animEffect>
                                    <p:anim calcmode="lin" valueType="num">
                                      <p:cBhvr>
                                        <p:cTn id="6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老朽化対策（</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08000" y="1825625"/>
            <a:ext cx="5936343" cy="1678470"/>
          </a:xfrm>
        </p:spPr>
        <p:txBody>
          <a:bodyPr>
            <a:normAutofit fontScale="92500" lnSpcReduction="10000"/>
          </a:bodyPr>
          <a:lstStyle/>
          <a:p>
            <a:r>
              <a:rPr kumimoji="1" lang="ja-JP" altLang="en-US" sz="2400" dirty="0" smtClean="0"/>
              <a:t>ストックマネジメント手法の導入</a:t>
            </a:r>
            <a:endParaRPr kumimoji="1" lang="en-US" altLang="ja-JP" sz="2400" dirty="0" smtClean="0"/>
          </a:p>
          <a:p>
            <a:pPr marL="0" indent="0">
              <a:buNone/>
            </a:pPr>
            <a:r>
              <a:rPr kumimoji="1" lang="ja-JP" altLang="en-US" sz="2400" dirty="0" smtClean="0"/>
              <a:t>　計画的な調査・点検，改築</a:t>
            </a:r>
            <a:endParaRPr kumimoji="1" lang="en-US" altLang="ja-JP" sz="2400" dirty="0" smtClean="0"/>
          </a:p>
          <a:p>
            <a:pPr marL="0" indent="0">
              <a:buNone/>
            </a:pPr>
            <a:r>
              <a:rPr lang="ja-JP" altLang="en-US" sz="2400" dirty="0"/>
              <a:t>　</a:t>
            </a:r>
            <a:r>
              <a:rPr lang="ja-JP" altLang="en-US" sz="2400" dirty="0" smtClean="0"/>
              <a:t>⇒　包括的な民間委託（</a:t>
            </a:r>
            <a:r>
              <a:rPr lang="en-US" altLang="ja-JP" sz="2400" dirty="0" smtClean="0"/>
              <a:t>H30</a:t>
            </a:r>
            <a:r>
              <a:rPr lang="ja-JP" altLang="en-US" sz="2400" dirty="0" smtClean="0"/>
              <a:t>～）</a:t>
            </a:r>
            <a:endParaRPr kumimoji="1" lang="en-US" altLang="ja-JP" sz="2400" dirty="0" smtClean="0"/>
          </a:p>
          <a:p>
            <a:r>
              <a:rPr lang="ja-JP" altLang="en-US" sz="2400" dirty="0" smtClean="0"/>
              <a:t>下水道台帳システム（</a:t>
            </a:r>
            <a:r>
              <a:rPr lang="en-US" altLang="ja-JP" sz="2400" dirty="0" smtClean="0"/>
              <a:t>GIS</a:t>
            </a:r>
            <a:r>
              <a:rPr lang="ja-JP" altLang="en-US" sz="2400" dirty="0" smtClean="0"/>
              <a:t>）の運用</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18</a:t>
            </a:fld>
            <a:endParaRPr lang="ja-JP" altLang="ja-JP" dirty="0"/>
          </a:p>
        </p:txBody>
      </p:sp>
      <p:sp>
        <p:nvSpPr>
          <p:cNvPr id="6" name="角丸四角形 5"/>
          <p:cNvSpPr>
            <a:spLocks noChangeArrowheads="1"/>
          </p:cNvSpPr>
          <p:nvPr/>
        </p:nvSpPr>
        <p:spPr bwMode="auto">
          <a:xfrm>
            <a:off x="855963" y="914399"/>
            <a:ext cx="936625" cy="581025"/>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90148102"/>
              </p:ext>
            </p:extLst>
          </p:nvPr>
        </p:nvGraphicFramePr>
        <p:xfrm>
          <a:off x="366426" y="3752947"/>
          <a:ext cx="6299512" cy="2830197"/>
        </p:xfrm>
        <a:graphic>
          <a:graphicData uri="http://schemas.openxmlformats.org/drawingml/2006/table">
            <a:tbl>
              <a:tblPr firstRow="1" bandRow="1">
                <a:tableStyleId>{5940675A-B579-460E-94D1-54222C63F5DA}</a:tableStyleId>
              </a:tblPr>
              <a:tblGrid>
                <a:gridCol w="1617119">
                  <a:extLst>
                    <a:ext uri="{9D8B030D-6E8A-4147-A177-3AD203B41FA5}">
                      <a16:colId xmlns:a16="http://schemas.microsoft.com/office/drawing/2014/main" val="1804091087"/>
                    </a:ext>
                  </a:extLst>
                </a:gridCol>
                <a:gridCol w="886265">
                  <a:extLst>
                    <a:ext uri="{9D8B030D-6E8A-4147-A177-3AD203B41FA5}">
                      <a16:colId xmlns:a16="http://schemas.microsoft.com/office/drawing/2014/main" val="1503119934"/>
                    </a:ext>
                  </a:extLst>
                </a:gridCol>
                <a:gridCol w="886265">
                  <a:extLst>
                    <a:ext uri="{9D8B030D-6E8A-4147-A177-3AD203B41FA5}">
                      <a16:colId xmlns:a16="http://schemas.microsoft.com/office/drawing/2014/main" val="1433838526"/>
                    </a:ext>
                  </a:extLst>
                </a:gridCol>
                <a:gridCol w="759655">
                  <a:extLst>
                    <a:ext uri="{9D8B030D-6E8A-4147-A177-3AD203B41FA5}">
                      <a16:colId xmlns:a16="http://schemas.microsoft.com/office/drawing/2014/main" val="2669397587"/>
                    </a:ext>
                  </a:extLst>
                </a:gridCol>
                <a:gridCol w="759655">
                  <a:extLst>
                    <a:ext uri="{9D8B030D-6E8A-4147-A177-3AD203B41FA5}">
                      <a16:colId xmlns:a16="http://schemas.microsoft.com/office/drawing/2014/main" val="3725324011"/>
                    </a:ext>
                  </a:extLst>
                </a:gridCol>
                <a:gridCol w="1390553">
                  <a:extLst>
                    <a:ext uri="{9D8B030D-6E8A-4147-A177-3AD203B41FA5}">
                      <a16:colId xmlns:a16="http://schemas.microsoft.com/office/drawing/2014/main" val="4268866490"/>
                    </a:ext>
                  </a:extLst>
                </a:gridCol>
              </a:tblGrid>
              <a:tr h="336258">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r>
                        <a:rPr kumimoji="1" lang="ja-JP" altLang="en-US" dirty="0" smtClean="0">
                          <a:latin typeface="+mn-ea"/>
                          <a:ea typeface="+mn-ea"/>
                        </a:rPr>
                        <a:t>　　　　　　</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1092837">
                <a:tc>
                  <a:txBody>
                    <a:bodyPr/>
                    <a:lstStyle/>
                    <a:p>
                      <a:r>
                        <a:rPr kumimoji="1" lang="ja-JP" altLang="en-US" dirty="0" smtClean="0">
                          <a:latin typeface="+mn-ea"/>
                          <a:ea typeface="+mn-ea"/>
                        </a:rPr>
                        <a:t>ストックマネジメント計画</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未策定</a:t>
                      </a:r>
                      <a:endParaRPr kumimoji="1" lang="ja-JP" altLang="en-US" dirty="0">
                        <a:latin typeface="+mn-ea"/>
                        <a:ea typeface="+mn-ea"/>
                      </a:endParaRPr>
                    </a:p>
                  </a:txBody>
                  <a:tcPr anchor="ctr"/>
                </a:tc>
                <a:tc gridSpan="3">
                  <a:txBody>
                    <a:bodyPr/>
                    <a:lstStyle/>
                    <a:p>
                      <a:pPr algn="ctr"/>
                      <a:r>
                        <a:rPr kumimoji="1" lang="ja-JP" altLang="en-US" dirty="0" smtClean="0">
                          <a:latin typeface="+mn-ea"/>
                          <a:ea typeface="+mn-ea"/>
                        </a:rPr>
                        <a:t>策定済</a:t>
                      </a:r>
                      <a:endParaRPr kumimoji="1" lang="ja-JP" altLang="en-US" dirty="0">
                        <a:latin typeface="+mn-ea"/>
                        <a:ea typeface="+mn-ea"/>
                      </a:endParaRPr>
                    </a:p>
                  </a:txBody>
                  <a:tcPr anchor="ctr">
                    <a:solidFill>
                      <a:srgbClr val="F6DADA"/>
                    </a:solidFill>
                  </a:tcPr>
                </a:tc>
                <a:tc hMerge="1">
                  <a:txBody>
                    <a:bodyPr/>
                    <a:lstStyle/>
                    <a:p>
                      <a:endParaRPr kumimoji="1" lang="ja-JP" altLang="en-US"/>
                    </a:p>
                  </a:txBody>
                  <a:tcPr/>
                </a:tc>
                <a:tc hMerge="1">
                  <a:txBody>
                    <a:bodyPr/>
                    <a:lstStyle/>
                    <a:p>
                      <a:endParaRPr kumimoji="1" lang="ja-JP" altLang="en-US"/>
                    </a:p>
                  </a:txBody>
                  <a:tcPr/>
                </a:tc>
                <a:tc>
                  <a:txBody>
                    <a:bodyPr/>
                    <a:lstStyle/>
                    <a:p>
                      <a:pPr marL="0" indent="0" algn="l" defTabSz="1171575"/>
                      <a:r>
                        <a:rPr kumimoji="1" lang="ja-JP" altLang="en-US" dirty="0" smtClean="0">
                          <a:latin typeface="+mn-ea"/>
                          <a:ea typeface="+mn-ea"/>
                        </a:rPr>
                        <a:t>策定（評価・見直し）</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336258">
                <a:tc>
                  <a:txBody>
                    <a:bodyPr/>
                    <a:lstStyle/>
                    <a:p>
                      <a:r>
                        <a:rPr kumimoji="1" lang="ja-JP" altLang="en-US" dirty="0" smtClean="0">
                          <a:latin typeface="+mn-ea"/>
                          <a:ea typeface="+mn-ea"/>
                        </a:rPr>
                        <a:t>老朽管調査率</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3.6</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12.5</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14.1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56</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r h="336258">
                <a:tc>
                  <a:txBody>
                    <a:bodyPr/>
                    <a:lstStyle/>
                    <a:p>
                      <a:r>
                        <a:rPr kumimoji="1" lang="ja-JP" altLang="en-US" dirty="0" smtClean="0">
                          <a:latin typeface="+mn-ea"/>
                          <a:ea typeface="+mn-ea"/>
                        </a:rPr>
                        <a:t>管路の健全率</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34.5</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2209329418"/>
                  </a:ext>
                </a:extLst>
              </a:tr>
              <a:tr h="336258">
                <a:tc>
                  <a:txBody>
                    <a:bodyPr/>
                    <a:lstStyle/>
                    <a:p>
                      <a:r>
                        <a:rPr kumimoji="1" lang="ja-JP" altLang="en-US" dirty="0" smtClean="0">
                          <a:latin typeface="+mn-ea"/>
                          <a:ea typeface="+mn-ea"/>
                        </a:rPr>
                        <a:t>台帳の運用</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一部</a:t>
                      </a:r>
                      <a:endParaRPr kumimoji="1" lang="en-US" altLang="ja-JP" dirty="0" smtClean="0">
                        <a:latin typeface="+mn-ea"/>
                        <a:ea typeface="+mn-ea"/>
                      </a:endParaRPr>
                    </a:p>
                    <a:p>
                      <a:pPr algn="ctr"/>
                      <a:r>
                        <a:rPr kumimoji="1" lang="ja-JP" altLang="en-US" dirty="0" smtClean="0">
                          <a:latin typeface="+mn-ea"/>
                          <a:ea typeface="+mn-ea"/>
                        </a:rPr>
                        <a:t>運用</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システム改良</a:t>
                      </a:r>
                      <a:endParaRPr kumimoji="1" lang="ja-JP" altLang="en-US" dirty="0">
                        <a:latin typeface="+mn-ea"/>
                        <a:ea typeface="+mn-ea"/>
                      </a:endParaRPr>
                    </a:p>
                  </a:txBody>
                  <a:tcPr anchor="ctr">
                    <a:solidFill>
                      <a:srgbClr val="F6DADA"/>
                    </a:solidFill>
                  </a:tcPr>
                </a:tc>
                <a:tc gridSpan="2">
                  <a:txBody>
                    <a:bodyPr/>
                    <a:lstStyle/>
                    <a:p>
                      <a:pPr algn="ctr"/>
                      <a:r>
                        <a:rPr kumimoji="1" lang="ja-JP" altLang="en-US" dirty="0" smtClean="0">
                          <a:latin typeface="+mn-ea"/>
                          <a:ea typeface="+mn-ea"/>
                        </a:rPr>
                        <a:t>運用</a:t>
                      </a:r>
                    </a:p>
                  </a:txBody>
                  <a:tcPr anchor="ctr">
                    <a:solidFill>
                      <a:srgbClr val="F6DADA"/>
                    </a:solidFill>
                  </a:tcPr>
                </a:tc>
                <a:tc hMerge="1">
                  <a:txBody>
                    <a:bodyPr/>
                    <a:lstStyle/>
                    <a:p>
                      <a:endParaRPr kumimoji="1" lang="ja-JP" altLang="en-US"/>
                    </a:p>
                  </a:txBody>
                  <a:tcPr/>
                </a:tc>
                <a:tc>
                  <a:txBody>
                    <a:bodyPr/>
                    <a:lstStyle/>
                    <a:p>
                      <a:pPr algn="ctr"/>
                      <a:r>
                        <a:rPr kumimoji="1" lang="ja-JP" altLang="en-US" dirty="0" smtClean="0">
                          <a:latin typeface="+mn-ea"/>
                          <a:ea typeface="+mn-ea"/>
                        </a:rPr>
                        <a:t>運用</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1719173348"/>
                  </a:ext>
                </a:extLst>
              </a:tr>
            </a:tbl>
          </a:graphicData>
        </a:graphic>
      </p:graphicFrame>
      <p:sp>
        <p:nvSpPr>
          <p:cNvPr id="11" name="テキスト ボックス 10"/>
          <p:cNvSpPr txBox="1"/>
          <p:nvPr/>
        </p:nvSpPr>
        <p:spPr>
          <a:xfrm>
            <a:off x="4546773" y="3377492"/>
            <a:ext cx="1930404" cy="369332"/>
          </a:xfrm>
          <a:prstGeom prst="rect">
            <a:avLst/>
          </a:prstGeom>
          <a:noFill/>
        </p:spPr>
        <p:txBody>
          <a:bodyPr wrap="square" rtlCol="0">
            <a:spAutoFit/>
          </a:bodyPr>
          <a:lstStyle/>
          <a:p>
            <a:pPr algn="r"/>
            <a:r>
              <a:rPr kumimoji="1" lang="ja-JP" altLang="en-US" dirty="0" smtClean="0">
                <a:latin typeface="+mn-ea"/>
                <a:ea typeface="+mn-ea"/>
              </a:rPr>
              <a:t>（単位：％）　</a:t>
            </a:r>
            <a:endParaRPr kumimoji="1" lang="ja-JP" altLang="en-US" dirty="0">
              <a:latin typeface="+mn-ea"/>
              <a:ea typeface="+mn-ea"/>
            </a:endParaRPr>
          </a:p>
        </p:txBody>
      </p:sp>
      <p:sp>
        <p:nvSpPr>
          <p:cNvPr id="5" name="テキスト ボックス 4"/>
          <p:cNvSpPr txBox="1"/>
          <p:nvPr/>
        </p:nvSpPr>
        <p:spPr>
          <a:xfrm>
            <a:off x="6704260" y="1690688"/>
            <a:ext cx="5007429" cy="4616648"/>
          </a:xfrm>
          <a:prstGeom prst="rect">
            <a:avLst/>
          </a:prstGeom>
          <a:noFill/>
        </p:spPr>
        <p:txBody>
          <a:bodyPr wrap="square" rtlCol="0">
            <a:spAutoFit/>
          </a:bodyPr>
          <a:lstStyle/>
          <a:p>
            <a:pPr algn="ctr"/>
            <a:r>
              <a:rPr kumimoji="1" lang="ja-JP" altLang="en-US" sz="2000" dirty="0" smtClean="0">
                <a:latin typeface="+mn-ea"/>
                <a:ea typeface="+mn-ea"/>
              </a:rPr>
              <a:t>柏市下水道ストックマネジメント計画</a:t>
            </a:r>
            <a:endParaRPr kumimoji="1" lang="en-US" altLang="ja-JP" sz="2000" dirty="0" smtClean="0">
              <a:latin typeface="+mn-ea"/>
              <a:ea typeface="+mn-ea"/>
            </a:endParaRPr>
          </a:p>
          <a:p>
            <a:endParaRPr kumimoji="1" lang="en-US" altLang="ja-JP" sz="800" dirty="0">
              <a:latin typeface="+mn-ea"/>
              <a:ea typeface="+mn-ea"/>
            </a:endParaRPr>
          </a:p>
          <a:p>
            <a:r>
              <a:rPr kumimoji="1" lang="en-US" altLang="ja-JP" dirty="0" smtClean="0">
                <a:latin typeface="+mn-ea"/>
                <a:ea typeface="+mn-ea"/>
              </a:rPr>
              <a:t>【</a:t>
            </a:r>
            <a:r>
              <a:rPr kumimoji="1" lang="ja-JP" altLang="en-US" dirty="0" smtClean="0">
                <a:latin typeface="+mn-ea"/>
                <a:ea typeface="+mn-ea"/>
              </a:rPr>
              <a:t>基本方針</a:t>
            </a:r>
            <a:r>
              <a:rPr kumimoji="1" lang="en-US" altLang="ja-JP" dirty="0" smtClean="0">
                <a:latin typeface="+mn-ea"/>
                <a:ea typeface="+mn-ea"/>
              </a:rPr>
              <a:t>】</a:t>
            </a:r>
          </a:p>
          <a:p>
            <a:pPr marL="285750" indent="-285750">
              <a:buFont typeface="Wingdings" panose="05000000000000000000" pitchFamily="2" charset="2"/>
              <a:buChar char="Ø"/>
            </a:pPr>
            <a:r>
              <a:rPr kumimoji="1" lang="ja-JP" altLang="en-US" dirty="0" smtClean="0">
                <a:latin typeface="+mn-ea"/>
                <a:ea typeface="+mn-ea"/>
              </a:rPr>
              <a:t>状態監視保全：劣化・動作状況で対策</a:t>
            </a:r>
            <a:endParaRPr kumimoji="1" lang="en-US" altLang="ja-JP" dirty="0" smtClean="0">
              <a:latin typeface="+mn-ea"/>
              <a:ea typeface="+mn-ea"/>
            </a:endParaRPr>
          </a:p>
          <a:p>
            <a:pPr marL="182563" indent="-182563"/>
            <a:r>
              <a:rPr kumimoji="1" lang="ja-JP" altLang="en-US" dirty="0">
                <a:latin typeface="+mn-ea"/>
                <a:ea typeface="+mn-ea"/>
              </a:rPr>
              <a:t>　</a:t>
            </a:r>
            <a:r>
              <a:rPr kumimoji="1" lang="ja-JP" altLang="en-US" dirty="0" smtClean="0">
                <a:latin typeface="+mn-ea"/>
                <a:ea typeface="+mn-ea"/>
              </a:rPr>
              <a:t>幹線管</a:t>
            </a:r>
            <a:r>
              <a:rPr kumimoji="1" lang="ja-JP" altLang="en-US" dirty="0" err="1" smtClean="0">
                <a:latin typeface="+mn-ea"/>
                <a:ea typeface="+mn-ea"/>
              </a:rPr>
              <a:t>きょ</a:t>
            </a:r>
            <a:r>
              <a:rPr kumimoji="1" lang="ja-JP" altLang="en-US" dirty="0" smtClean="0">
                <a:latin typeface="+mn-ea"/>
                <a:ea typeface="+mn-ea"/>
              </a:rPr>
              <a:t>およびコンクリート系の管きょ，柏ビレジ雨水ポンプ場</a:t>
            </a:r>
            <a:endParaRPr kumimoji="1" lang="en-US" altLang="ja-JP" dirty="0" smtClean="0">
              <a:latin typeface="+mn-ea"/>
              <a:ea typeface="+mn-ea"/>
            </a:endParaRPr>
          </a:p>
          <a:p>
            <a:endParaRPr kumimoji="1" lang="en-US" altLang="ja-JP" sz="800" dirty="0" smtClean="0">
              <a:latin typeface="+mn-ea"/>
              <a:ea typeface="+mn-ea"/>
            </a:endParaRPr>
          </a:p>
          <a:p>
            <a:pPr marL="285750" indent="-285750">
              <a:buFont typeface="Wingdings" panose="05000000000000000000" pitchFamily="2" charset="2"/>
              <a:buChar char="Ø"/>
            </a:pPr>
            <a:r>
              <a:rPr kumimoji="1" lang="ja-JP" altLang="en-US" dirty="0" smtClean="0">
                <a:latin typeface="+mn-ea"/>
                <a:ea typeface="+mn-ea"/>
              </a:rPr>
              <a:t>時間計画保全：予め定めた周期で対策</a:t>
            </a:r>
            <a:endParaRPr kumimoji="1" lang="en-US" altLang="ja-JP" dirty="0" smtClean="0">
              <a:latin typeface="+mn-ea"/>
              <a:ea typeface="+mn-ea"/>
            </a:endParaRPr>
          </a:p>
          <a:p>
            <a:r>
              <a:rPr kumimoji="1" lang="ja-JP" altLang="en-US" dirty="0">
                <a:latin typeface="+mn-ea"/>
                <a:ea typeface="+mn-ea"/>
              </a:rPr>
              <a:t>　</a:t>
            </a:r>
            <a:r>
              <a:rPr kumimoji="1" lang="ja-JP" altLang="en-US" dirty="0" smtClean="0">
                <a:latin typeface="+mn-ea"/>
                <a:ea typeface="+mn-ea"/>
              </a:rPr>
              <a:t>塩ビ管を始めとする樹脂系の管</a:t>
            </a:r>
            <a:r>
              <a:rPr kumimoji="1" lang="ja-JP" altLang="en-US" dirty="0" err="1" smtClean="0">
                <a:latin typeface="+mn-ea"/>
                <a:ea typeface="+mn-ea"/>
              </a:rPr>
              <a:t>きょ</a:t>
            </a:r>
            <a:endParaRPr kumimoji="1" lang="en-US" altLang="ja-JP" dirty="0" smtClean="0">
              <a:latin typeface="+mn-ea"/>
              <a:ea typeface="+mn-ea"/>
            </a:endParaRPr>
          </a:p>
          <a:p>
            <a:endParaRPr kumimoji="1" lang="en-US" altLang="ja-JP" sz="800" dirty="0">
              <a:latin typeface="+mn-ea"/>
              <a:ea typeface="+mn-ea"/>
            </a:endParaRPr>
          </a:p>
          <a:p>
            <a:pPr marL="285750" indent="-285750">
              <a:buFont typeface="Wingdings" panose="05000000000000000000" pitchFamily="2" charset="2"/>
              <a:buChar char="Ø"/>
            </a:pPr>
            <a:r>
              <a:rPr kumimoji="1" lang="ja-JP" altLang="en-US" dirty="0" smtClean="0">
                <a:latin typeface="+mn-ea"/>
                <a:ea typeface="+mn-ea"/>
              </a:rPr>
              <a:t>事後保全：機能低下等や故障発生後に対策</a:t>
            </a:r>
            <a:endParaRPr kumimoji="1" lang="en-US" altLang="ja-JP" dirty="0" smtClean="0">
              <a:latin typeface="+mn-ea"/>
              <a:ea typeface="+mn-ea"/>
            </a:endParaRPr>
          </a:p>
          <a:p>
            <a:r>
              <a:rPr kumimoji="1" lang="ja-JP" altLang="en-US" dirty="0">
                <a:latin typeface="+mn-ea"/>
                <a:ea typeface="+mn-ea"/>
              </a:rPr>
              <a:t>　</a:t>
            </a:r>
            <a:r>
              <a:rPr kumimoji="1" lang="ja-JP" altLang="en-US" dirty="0" smtClean="0">
                <a:latin typeface="+mn-ea"/>
                <a:ea typeface="+mn-ea"/>
              </a:rPr>
              <a:t>取り付け管，桝</a:t>
            </a:r>
            <a:endParaRPr kumimoji="1" lang="en-US" altLang="ja-JP" dirty="0" smtClean="0">
              <a:latin typeface="+mn-ea"/>
              <a:ea typeface="+mn-ea"/>
            </a:endParaRPr>
          </a:p>
          <a:p>
            <a:endParaRPr kumimoji="1" lang="en-US" altLang="ja-JP" sz="800" dirty="0">
              <a:latin typeface="+mn-ea"/>
              <a:ea typeface="+mn-ea"/>
            </a:endParaRPr>
          </a:p>
          <a:p>
            <a:r>
              <a:rPr kumimoji="1" lang="en-US" altLang="ja-JP" dirty="0" smtClean="0">
                <a:latin typeface="+mn-ea"/>
                <a:ea typeface="+mn-ea"/>
              </a:rPr>
              <a:t>【</a:t>
            </a:r>
            <a:r>
              <a:rPr kumimoji="1" lang="ja-JP" altLang="en-US" dirty="0" smtClean="0">
                <a:latin typeface="+mn-ea"/>
                <a:ea typeface="+mn-ea"/>
              </a:rPr>
              <a:t>コスト縮減効果</a:t>
            </a:r>
            <a:r>
              <a:rPr kumimoji="1" lang="en-US" altLang="ja-JP" dirty="0" smtClean="0">
                <a:latin typeface="+mn-ea"/>
                <a:ea typeface="+mn-ea"/>
              </a:rPr>
              <a:t>】</a:t>
            </a:r>
            <a:r>
              <a:rPr kumimoji="1" lang="ja-JP" altLang="en-US" dirty="0" smtClean="0">
                <a:latin typeface="+mn-ea"/>
                <a:ea typeface="+mn-ea"/>
              </a:rPr>
              <a:t>約</a:t>
            </a:r>
            <a:r>
              <a:rPr kumimoji="1" lang="en-US" altLang="ja-JP" dirty="0" smtClean="0">
                <a:latin typeface="+mn-ea"/>
                <a:ea typeface="+mn-ea"/>
              </a:rPr>
              <a:t>23.1</a:t>
            </a:r>
            <a:r>
              <a:rPr kumimoji="1" lang="ja-JP" altLang="en-US" dirty="0" smtClean="0">
                <a:latin typeface="+mn-ea"/>
                <a:ea typeface="+mn-ea"/>
              </a:rPr>
              <a:t>億円／年</a:t>
            </a:r>
            <a:endParaRPr kumimoji="1" lang="en-US" altLang="ja-JP" dirty="0" smtClean="0">
              <a:latin typeface="+mn-ea"/>
              <a:ea typeface="+mn-ea"/>
            </a:endParaRPr>
          </a:p>
          <a:p>
            <a:r>
              <a:rPr kumimoji="1" lang="ja-JP" altLang="en-US" dirty="0" smtClean="0">
                <a:latin typeface="+mn-ea"/>
                <a:ea typeface="+mn-ea"/>
              </a:rPr>
              <a:t>（試算の対象時期　概ね</a:t>
            </a:r>
            <a:r>
              <a:rPr kumimoji="1" lang="en-US" altLang="ja-JP" dirty="0" smtClean="0">
                <a:latin typeface="+mn-ea"/>
                <a:ea typeface="+mn-ea"/>
              </a:rPr>
              <a:t>50</a:t>
            </a:r>
            <a:r>
              <a:rPr kumimoji="1" lang="ja-JP" altLang="en-US" dirty="0" smtClean="0">
                <a:latin typeface="+mn-ea"/>
                <a:ea typeface="+mn-ea"/>
              </a:rPr>
              <a:t>年）</a:t>
            </a:r>
            <a:endParaRPr kumimoji="1" lang="en-US" altLang="ja-JP" dirty="0" smtClean="0">
              <a:latin typeface="+mn-ea"/>
              <a:ea typeface="+mn-ea"/>
            </a:endParaRPr>
          </a:p>
          <a:p>
            <a:endParaRPr kumimoji="1" lang="en-US" altLang="ja-JP" sz="800" dirty="0" smtClean="0">
              <a:latin typeface="+mn-ea"/>
              <a:ea typeface="+mn-ea"/>
            </a:endParaRPr>
          </a:p>
          <a:p>
            <a:pPr marL="182563" indent="-182563"/>
            <a:r>
              <a:rPr kumimoji="1" lang="en-US" altLang="ja-JP" dirty="0" smtClean="0">
                <a:latin typeface="+mn-ea"/>
                <a:ea typeface="+mn-ea"/>
              </a:rPr>
              <a:t>※</a:t>
            </a:r>
            <a:r>
              <a:rPr kumimoji="1" lang="ja-JP" altLang="en-US" dirty="0" smtClean="0">
                <a:latin typeface="+mn-ea"/>
                <a:ea typeface="+mn-ea"/>
              </a:rPr>
              <a:t>標準耐用年数で全てを改築した場合と比較して健全度・緊急度等や目標耐用年数を基本として改築を実施した場合のコスト縮減額</a:t>
            </a:r>
            <a:endParaRPr kumimoji="1" lang="en-US" altLang="ja-JP" dirty="0" smtClean="0">
              <a:latin typeface="+mn-ea"/>
              <a:ea typeface="+mn-ea"/>
            </a:endParaRPr>
          </a:p>
        </p:txBody>
      </p:sp>
    </p:spTree>
    <p:extLst>
      <p:ext uri="{BB962C8B-B14F-4D97-AF65-F5344CB8AC3E}">
        <p14:creationId xmlns:p14="http://schemas.microsoft.com/office/powerpoint/2010/main" val="13427877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p:txBody>
          <a:bodyPr/>
          <a:lstStyle/>
          <a:p>
            <a:fld id="{F8F2A809-F44B-4E18-8A76-EE1EBAC27C36}" type="slidenum">
              <a:rPr lang="ja-JP" altLang="en-US" smtClean="0"/>
              <a:pPr/>
              <a:t>1</a:t>
            </a:fld>
            <a:endParaRPr lang="ja-JP" altLang="en-US" sz="1800" dirty="0">
              <a:solidFill>
                <a:schemeClr val="tx1"/>
              </a:solidFill>
              <a:latin typeface="Arial" panose="020B0604020202020204" pitchFamily="34" charset="0"/>
            </a:endParaRPr>
          </a:p>
        </p:txBody>
      </p:sp>
      <p:sp>
        <p:nvSpPr>
          <p:cNvPr id="5122" name="コンテンツ プレースホルダー 1"/>
          <p:cNvSpPr>
            <a:spLocks noGrp="1" noChangeArrowheads="1"/>
          </p:cNvSpPr>
          <p:nvPr>
            <p:ph idx="4294967295"/>
          </p:nvPr>
        </p:nvSpPr>
        <p:spPr>
          <a:xfrm>
            <a:off x="1335315" y="1988457"/>
            <a:ext cx="9018362" cy="4401231"/>
          </a:xfrm>
        </p:spPr>
        <p:txBody>
          <a:bodyPr>
            <a:normAutofit/>
          </a:bodyPr>
          <a:lstStyle/>
          <a:p>
            <a:pPr marL="0" indent="0">
              <a:lnSpc>
                <a:spcPct val="150000"/>
              </a:lnSpc>
              <a:buNone/>
            </a:pPr>
            <a:r>
              <a:rPr lang="ja-JP" altLang="en-US" sz="3600" dirty="0">
                <a:latin typeface="+mn-ea"/>
                <a:sym typeface="HG丸ｺﾞｼｯｸM-PRO" panose="020F0600000000000000" pitchFamily="50" charset="-128"/>
              </a:rPr>
              <a:t>１．下水道経営計画策定</a:t>
            </a:r>
            <a:r>
              <a:rPr lang="ja-JP" altLang="en-US" sz="3600" dirty="0" smtClean="0">
                <a:latin typeface="+mn-ea"/>
                <a:sym typeface="HG丸ｺﾞｼｯｸM-PRO" panose="020F0600000000000000" pitchFamily="50" charset="-128"/>
              </a:rPr>
              <a:t>の背景と目的</a:t>
            </a:r>
            <a:endParaRPr lang="en-US" altLang="ja-JP" sz="3600" dirty="0">
              <a:latin typeface="+mn-ea"/>
              <a:sym typeface="HG丸ｺﾞｼｯｸM-PRO" panose="020F0600000000000000" pitchFamily="50" charset="-128"/>
            </a:endParaRPr>
          </a:p>
          <a:p>
            <a:pPr marL="0" indent="0">
              <a:lnSpc>
                <a:spcPct val="150000"/>
              </a:lnSpc>
              <a:buNone/>
            </a:pPr>
            <a:r>
              <a:rPr lang="ja-JP" altLang="en-US" sz="3600" dirty="0">
                <a:latin typeface="+mn-ea"/>
                <a:sym typeface="HG丸ｺﾞｼｯｸM-PRO" panose="020F0600000000000000" pitchFamily="50" charset="-128"/>
              </a:rPr>
              <a:t>２．経営</a:t>
            </a:r>
            <a:r>
              <a:rPr lang="ja-JP" altLang="en-US" sz="3600" dirty="0" smtClean="0">
                <a:latin typeface="+mn-ea"/>
                <a:sym typeface="HG丸ｺﾞｼｯｸM-PRO" panose="020F0600000000000000" pitchFamily="50" charset="-128"/>
              </a:rPr>
              <a:t>委員会における審議</a:t>
            </a:r>
            <a:r>
              <a:rPr lang="ja-JP" altLang="en-US" sz="3600" dirty="0">
                <a:latin typeface="+mn-ea"/>
                <a:sym typeface="HG丸ｺﾞｼｯｸM-PRO" panose="020F0600000000000000" pitchFamily="50" charset="-128"/>
              </a:rPr>
              <a:t>内容</a:t>
            </a:r>
            <a:endParaRPr lang="en-US" altLang="ja-JP" sz="3600" dirty="0">
              <a:latin typeface="+mn-ea"/>
              <a:sym typeface="HG丸ｺﾞｼｯｸM-PRO" panose="020F0600000000000000" pitchFamily="50" charset="-128"/>
            </a:endParaRPr>
          </a:p>
          <a:p>
            <a:pPr marL="0" indent="0">
              <a:lnSpc>
                <a:spcPct val="150000"/>
              </a:lnSpc>
              <a:buNone/>
            </a:pPr>
            <a:r>
              <a:rPr lang="ja-JP" altLang="en-US" sz="3600" dirty="0" smtClean="0">
                <a:latin typeface="+mn-ea"/>
                <a:sym typeface="HG丸ｺﾞｼｯｸM-PRO" panose="020F0600000000000000" pitchFamily="50" charset="-128"/>
              </a:rPr>
              <a:t>３</a:t>
            </a:r>
            <a:r>
              <a:rPr lang="ja-JP" altLang="en-US" sz="3600" dirty="0">
                <a:latin typeface="+mn-ea"/>
                <a:sym typeface="HG丸ｺﾞｼｯｸM-PRO" panose="020F0600000000000000" pitchFamily="50" charset="-128"/>
              </a:rPr>
              <a:t>．経営理念と基本方針</a:t>
            </a:r>
            <a:endParaRPr lang="en-US" altLang="ja-JP" sz="3600" dirty="0" smtClean="0">
              <a:latin typeface="+mn-ea"/>
              <a:sym typeface="HG丸ｺﾞｼｯｸM-PRO" panose="020F0600000000000000" pitchFamily="50" charset="-128"/>
            </a:endParaRPr>
          </a:p>
          <a:p>
            <a:pPr marL="0" indent="0">
              <a:lnSpc>
                <a:spcPct val="150000"/>
              </a:lnSpc>
              <a:buNone/>
            </a:pPr>
            <a:r>
              <a:rPr lang="ja-JP" altLang="en-US" sz="3600" dirty="0" smtClean="0">
                <a:latin typeface="+mn-ea"/>
                <a:sym typeface="HG丸ｺﾞｼｯｸM-PRO" panose="020F0600000000000000" pitchFamily="50" charset="-128"/>
              </a:rPr>
              <a:t>４．下水道</a:t>
            </a:r>
            <a:r>
              <a:rPr lang="ja-JP" altLang="en-US" sz="3600" dirty="0">
                <a:latin typeface="+mn-ea"/>
                <a:sym typeface="HG丸ｺﾞｼｯｸM-PRO" panose="020F0600000000000000" pitchFamily="50" charset="-128"/>
              </a:rPr>
              <a:t>事業の実績，課題と方向性</a:t>
            </a:r>
            <a:endParaRPr lang="en-US" altLang="ja-JP" sz="3600" dirty="0">
              <a:latin typeface="+mn-ea"/>
              <a:sym typeface="HG丸ｺﾞｼｯｸM-PRO" panose="020F0600000000000000" pitchFamily="50" charset="-128"/>
            </a:endParaRPr>
          </a:p>
        </p:txBody>
      </p:sp>
      <p:sp>
        <p:nvSpPr>
          <p:cNvPr id="5123" name="タイトル 2"/>
          <p:cNvSpPr>
            <a:spLocks noGrp="1" noChangeArrowheads="1"/>
          </p:cNvSpPr>
          <p:nvPr>
            <p:ph type="title" idx="4294967295"/>
          </p:nvPr>
        </p:nvSpPr>
        <p:spPr/>
        <p:txBody>
          <a:bodyPr/>
          <a:lstStyle/>
          <a:p>
            <a:pPr eaLnBrk="1" hangingPunct="1"/>
            <a:r>
              <a:rPr lang="ja-JP" altLang="en-US" dirty="0">
                <a:latin typeface="+mn-ea"/>
                <a:ea typeface="+mn-ea"/>
                <a:sym typeface="HG丸ｺﾞｼｯｸM-PRO" panose="020F0600000000000000" pitchFamily="50" charset="-128"/>
              </a:rPr>
              <a:t>目　次</a:t>
            </a:r>
          </a:p>
        </p:txBody>
      </p:sp>
    </p:spTree>
    <p:extLst>
      <p:ext uri="{BB962C8B-B14F-4D97-AF65-F5344CB8AC3E}">
        <p14:creationId xmlns:p14="http://schemas.microsoft.com/office/powerpoint/2010/main" val="20593701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老朽化対策（</a:t>
            </a:r>
            <a:r>
              <a:rPr kumimoji="1" lang="en-US" altLang="ja-JP" sz="4000" dirty="0" smtClean="0"/>
              <a:t>2</a:t>
            </a:r>
            <a:r>
              <a:rPr kumimoji="1" lang="ja-JP" altLang="en-US" sz="4000" dirty="0" smtClean="0"/>
              <a:t>）課題と方向性</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19</a:t>
            </a:fld>
            <a:endParaRPr lang="ja-JP" altLang="ja-JP" dirty="0"/>
          </a:p>
        </p:txBody>
      </p:sp>
      <p:sp>
        <p:nvSpPr>
          <p:cNvPr id="6" name="角丸四角形 5"/>
          <p:cNvSpPr>
            <a:spLocks noChangeArrowheads="1"/>
          </p:cNvSpPr>
          <p:nvPr/>
        </p:nvSpPr>
        <p:spPr bwMode="auto">
          <a:xfrm>
            <a:off x="855963" y="914399"/>
            <a:ext cx="936625" cy="581025"/>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2" name="コンテンツ プレースホルダー 2"/>
          <p:cNvSpPr txBox="1">
            <a:spLocks/>
          </p:cNvSpPr>
          <p:nvPr/>
        </p:nvSpPr>
        <p:spPr>
          <a:xfrm>
            <a:off x="648680" y="2348063"/>
            <a:ext cx="10919206" cy="4008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ストックマネジメント手法の</a:t>
            </a:r>
            <a:r>
              <a:rPr lang="ja-JP" altLang="en-US" sz="2400" u="sng" dirty="0" smtClean="0"/>
              <a:t>継続</a:t>
            </a:r>
            <a:endParaRPr lang="en-US" altLang="ja-JP" sz="2400" u="sng" dirty="0"/>
          </a:p>
          <a:p>
            <a:pPr marL="536575" indent="-536575">
              <a:buNone/>
            </a:pPr>
            <a:r>
              <a:rPr lang="ja-JP" altLang="en-US" sz="2400" dirty="0"/>
              <a:t>　</a:t>
            </a:r>
            <a:r>
              <a:rPr lang="ja-JP" altLang="en-US" sz="2400" dirty="0" smtClean="0"/>
              <a:t>　</a:t>
            </a:r>
            <a:r>
              <a:rPr lang="ja-JP" altLang="en-US" sz="2400" u="sng" dirty="0" smtClean="0"/>
              <a:t>調査</a:t>
            </a:r>
            <a:r>
              <a:rPr lang="ja-JP" altLang="en-US" sz="2400" u="sng" dirty="0"/>
              <a:t>・</a:t>
            </a:r>
            <a:r>
              <a:rPr lang="ja-JP" altLang="en-US" sz="2400" u="sng" dirty="0" smtClean="0"/>
              <a:t>点検により判明した管路状況の反映。建設</a:t>
            </a:r>
            <a:r>
              <a:rPr lang="en-US" altLang="ja-JP" sz="2400" u="sng" dirty="0" smtClean="0"/>
              <a:t>ICT</a:t>
            </a:r>
            <a:r>
              <a:rPr lang="ja-JP" altLang="en-US" sz="2400" u="sng" dirty="0" smtClean="0"/>
              <a:t>の活用。</a:t>
            </a:r>
            <a:endParaRPr lang="en-US" altLang="ja-JP" sz="2400" u="sng" dirty="0"/>
          </a:p>
          <a:p>
            <a:pPr marL="536575" indent="-536575">
              <a:buNone/>
            </a:pPr>
            <a:r>
              <a:rPr lang="ja-JP" altLang="en-US" sz="2400" dirty="0"/>
              <a:t>　　</a:t>
            </a:r>
            <a:r>
              <a:rPr lang="ja-JP" altLang="en-US" sz="2400" u="sng" dirty="0" smtClean="0"/>
              <a:t>手法（計画）の見直し，包括的な民間委託の継続，最新技術の活用検討</a:t>
            </a:r>
            <a:endParaRPr lang="en-US" altLang="ja-JP" sz="2400" u="sng" dirty="0" smtClean="0"/>
          </a:p>
          <a:p>
            <a:pPr marL="0" indent="0">
              <a:buNone/>
            </a:pPr>
            <a:endParaRPr lang="en-US" altLang="ja-JP" sz="1400" dirty="0"/>
          </a:p>
          <a:p>
            <a:pPr>
              <a:buFont typeface="メイリオ" panose="020B0604030504040204" pitchFamily="50" charset="-128"/>
              <a:buChar char="◎"/>
            </a:pPr>
            <a:r>
              <a:rPr lang="ja-JP" altLang="en-US" sz="2400" dirty="0" smtClean="0"/>
              <a:t>下水道台帳システム</a:t>
            </a:r>
            <a:r>
              <a:rPr lang="ja-JP" altLang="en-US" sz="2400" dirty="0"/>
              <a:t>（</a:t>
            </a:r>
            <a:r>
              <a:rPr lang="en-US" altLang="ja-JP" sz="2400" dirty="0"/>
              <a:t>GIS</a:t>
            </a:r>
            <a:r>
              <a:rPr lang="ja-JP" altLang="en-US" sz="2400" dirty="0"/>
              <a:t>）の</a:t>
            </a:r>
            <a:r>
              <a:rPr lang="ja-JP" altLang="en-US" sz="2400" dirty="0" smtClean="0"/>
              <a:t>運用</a:t>
            </a:r>
            <a:endParaRPr lang="en-US" altLang="ja-JP" sz="2400" dirty="0" smtClean="0"/>
          </a:p>
          <a:p>
            <a:pPr marL="536575" indent="-536575">
              <a:buNone/>
              <a:tabLst>
                <a:tab pos="623888" algn="l"/>
              </a:tabLst>
            </a:pPr>
            <a:r>
              <a:rPr lang="ja-JP" altLang="en-US" sz="2400" dirty="0" smtClean="0"/>
              <a:t>　　</a:t>
            </a:r>
            <a:r>
              <a:rPr lang="ja-JP" altLang="en-US" sz="2400" u="sng" dirty="0" smtClean="0"/>
              <a:t>汚水・雨水の管路情報について，関連部署とデータを共有。</a:t>
            </a:r>
            <a:endParaRPr lang="en-US" altLang="ja-JP" sz="2400" dirty="0" smtClean="0"/>
          </a:p>
          <a:p>
            <a:pPr marL="536575" indent="-536575">
              <a:buNone/>
            </a:pPr>
            <a:r>
              <a:rPr lang="ja-JP" altLang="en-US" sz="2400" dirty="0"/>
              <a:t>　</a:t>
            </a:r>
            <a:r>
              <a:rPr lang="ja-JP" altLang="en-US" sz="2400" dirty="0" smtClean="0"/>
              <a:t>　水道部との統合を踏まえ，</a:t>
            </a:r>
            <a:r>
              <a:rPr lang="ja-JP" altLang="en-US" sz="2400" u="sng" dirty="0" smtClean="0"/>
              <a:t>関連部署等と連携したシステムの構築</a:t>
            </a:r>
            <a:endParaRPr lang="en-US" altLang="ja-JP" sz="2400" dirty="0" smtClean="0"/>
          </a:p>
        </p:txBody>
      </p:sp>
      <p:sp>
        <p:nvSpPr>
          <p:cNvPr id="13" name="テキスト ボックス 12"/>
          <p:cNvSpPr txBox="1"/>
          <p:nvPr/>
        </p:nvSpPr>
        <p:spPr>
          <a:xfrm>
            <a:off x="508000" y="1777773"/>
            <a:ext cx="11059886" cy="461665"/>
          </a:xfrm>
          <a:prstGeom prst="rect">
            <a:avLst/>
          </a:prstGeom>
          <a:noFill/>
        </p:spPr>
        <p:txBody>
          <a:bodyPr wrap="square" rtlCol="0">
            <a:spAutoFit/>
          </a:bodyPr>
          <a:lstStyle/>
          <a:p>
            <a:r>
              <a:rPr kumimoji="1" lang="ja-JP" altLang="en-US" sz="2400" dirty="0" smtClean="0">
                <a:latin typeface="+mn-ea"/>
                <a:ea typeface="+mn-ea"/>
              </a:rPr>
              <a:t>機能を維持し続けるために・・・</a:t>
            </a:r>
            <a:endParaRPr kumimoji="1" lang="ja-JP" altLang="en-US" sz="2400" dirty="0">
              <a:latin typeface="+mn-ea"/>
              <a:ea typeface="+mn-ea"/>
            </a:endParaRPr>
          </a:p>
        </p:txBody>
      </p:sp>
      <p:sp>
        <p:nvSpPr>
          <p:cNvPr id="7" name="角丸四角形 6"/>
          <p:cNvSpPr/>
          <p:nvPr/>
        </p:nvSpPr>
        <p:spPr>
          <a:xfrm>
            <a:off x="489022" y="2758164"/>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489024" y="3202195"/>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496280" y="4455551"/>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496282" y="4914095"/>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Tree>
    <p:extLst>
      <p:ext uri="{BB962C8B-B14F-4D97-AF65-F5344CB8AC3E}">
        <p14:creationId xmlns:p14="http://schemas.microsoft.com/office/powerpoint/2010/main" val="3686974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1000"/>
                                        <p:tgtEl>
                                          <p:spTgt spid="12">
                                            <p:txEl>
                                              <p:pRg st="4" end="4"/>
                                            </p:txEl>
                                          </p:spTgt>
                                        </p:tgtEl>
                                      </p:cBhvr>
                                    </p:animEffect>
                                    <p:anim calcmode="lin" valueType="num">
                                      <p:cBhvr>
                                        <p:cTn id="13"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Effect transition="in" filter="fade">
                                      <p:cBhvr>
                                        <p:cTn id="39" dur="1000"/>
                                        <p:tgtEl>
                                          <p:spTgt spid="12">
                                            <p:txEl>
                                              <p:pRg st="1" end="1"/>
                                            </p:txEl>
                                          </p:spTgt>
                                        </p:tgtEl>
                                      </p:cBhvr>
                                    </p:animEffect>
                                    <p:anim calcmode="lin" valueType="num">
                                      <p:cBhvr>
                                        <p:cTn id="4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xEl>
                                              <p:pRg st="2" end="2"/>
                                            </p:txEl>
                                          </p:spTgt>
                                        </p:tgtEl>
                                        <p:attrNameLst>
                                          <p:attrName>style.visibility</p:attrName>
                                        </p:attrNameLst>
                                      </p:cBhvr>
                                      <p:to>
                                        <p:strVal val="visible"/>
                                      </p:to>
                                    </p:set>
                                    <p:animEffect transition="in" filter="fade">
                                      <p:cBhvr>
                                        <p:cTn id="44" dur="1000"/>
                                        <p:tgtEl>
                                          <p:spTgt spid="12">
                                            <p:txEl>
                                              <p:pRg st="2" end="2"/>
                                            </p:txEl>
                                          </p:spTgt>
                                        </p:tgtEl>
                                      </p:cBhvr>
                                    </p:animEffect>
                                    <p:anim calcmode="lin" valueType="num">
                                      <p:cBhvr>
                                        <p:cTn id="4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Effect transition="in" filter="fade">
                                      <p:cBhvr>
                                        <p:cTn id="49" dur="1000"/>
                                        <p:tgtEl>
                                          <p:spTgt spid="12">
                                            <p:txEl>
                                              <p:pRg st="5" end="5"/>
                                            </p:txEl>
                                          </p:spTgt>
                                        </p:tgtEl>
                                      </p:cBhvr>
                                    </p:animEffect>
                                    <p:anim calcmode="lin" valueType="num">
                                      <p:cBhvr>
                                        <p:cTn id="5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xEl>
                                              <p:pRg st="6" end="6"/>
                                            </p:txEl>
                                          </p:spTgt>
                                        </p:tgtEl>
                                        <p:attrNameLst>
                                          <p:attrName>style.visibility</p:attrName>
                                        </p:attrNameLst>
                                      </p:cBhvr>
                                      <p:to>
                                        <p:strVal val="visible"/>
                                      </p:to>
                                    </p:set>
                                    <p:animEffect transition="in" filter="fade">
                                      <p:cBhvr>
                                        <p:cTn id="54" dur="1000"/>
                                        <p:tgtEl>
                                          <p:spTgt spid="12">
                                            <p:txEl>
                                              <p:pRg st="6" end="6"/>
                                            </p:txEl>
                                          </p:spTgt>
                                        </p:tgtEl>
                                      </p:cBhvr>
                                    </p:animEffect>
                                    <p:anim calcmode="lin" valueType="num">
                                      <p:cBhvr>
                                        <p:cTn id="5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経営の健全化（</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22736" y="1825624"/>
            <a:ext cx="5254507" cy="4758055"/>
          </a:xfrm>
        </p:spPr>
        <p:txBody>
          <a:bodyPr>
            <a:normAutofit/>
          </a:bodyPr>
          <a:lstStyle/>
          <a:p>
            <a:r>
              <a:rPr kumimoji="1" lang="ja-JP" altLang="en-US" sz="2400" dirty="0" smtClean="0"/>
              <a:t>地方公営企業会計の導入（</a:t>
            </a:r>
            <a:r>
              <a:rPr kumimoji="1" lang="en-US" altLang="ja-JP" sz="2400" dirty="0" smtClean="0"/>
              <a:t>H26</a:t>
            </a:r>
            <a:r>
              <a:rPr kumimoji="1" lang="ja-JP" altLang="en-US" sz="2400" dirty="0" smtClean="0"/>
              <a:t>）</a:t>
            </a:r>
            <a:endParaRPr kumimoji="1" lang="en-US" altLang="ja-JP" sz="2400" dirty="0" smtClean="0"/>
          </a:p>
          <a:p>
            <a:r>
              <a:rPr lang="ja-JP" altLang="en-US" sz="2400" dirty="0" smtClean="0"/>
              <a:t>中長期経営計画の策定（</a:t>
            </a:r>
            <a:r>
              <a:rPr lang="en-US" altLang="ja-JP" sz="2400" dirty="0" smtClean="0"/>
              <a:t>H28</a:t>
            </a:r>
            <a:r>
              <a:rPr lang="ja-JP" altLang="en-US" sz="2400" dirty="0" smtClean="0"/>
              <a:t>）</a:t>
            </a:r>
            <a:endParaRPr lang="en-US" altLang="ja-JP" sz="2400" dirty="0" smtClean="0"/>
          </a:p>
          <a:p>
            <a:r>
              <a:rPr lang="ja-JP" altLang="en-US" sz="2400" dirty="0" smtClean="0"/>
              <a:t>企業債（元金）</a:t>
            </a:r>
            <a:r>
              <a:rPr kumimoji="1" lang="ja-JP" altLang="en-US" sz="2400" dirty="0" smtClean="0"/>
              <a:t>残高の減少</a:t>
            </a:r>
            <a:endParaRPr kumimoji="1" lang="en-US" altLang="ja-JP" sz="2400" dirty="0" smtClean="0"/>
          </a:p>
          <a:p>
            <a:pPr marL="0" indent="0">
              <a:buNone/>
            </a:pPr>
            <a:r>
              <a:rPr kumimoji="1" lang="ja-JP" altLang="en-US" sz="2000" dirty="0" smtClean="0"/>
              <a:t>　　</a:t>
            </a:r>
            <a:r>
              <a:rPr kumimoji="1" lang="en-US" altLang="ja-JP" sz="2000" dirty="0" smtClean="0"/>
              <a:t>H26</a:t>
            </a:r>
            <a:r>
              <a:rPr kumimoji="1" lang="ja-JP" altLang="en-US" sz="2000" dirty="0" smtClean="0"/>
              <a:t>末　約</a:t>
            </a:r>
            <a:r>
              <a:rPr kumimoji="1" lang="en-US" altLang="ja-JP" sz="2000" dirty="0" smtClean="0"/>
              <a:t>458.1</a:t>
            </a:r>
            <a:r>
              <a:rPr kumimoji="1" lang="ja-JP" altLang="en-US" sz="2000" dirty="0" smtClean="0"/>
              <a:t>億円</a:t>
            </a:r>
            <a:endParaRPr kumimoji="1" lang="en-US" altLang="ja-JP" sz="2000" dirty="0" smtClean="0"/>
          </a:p>
          <a:p>
            <a:pPr marL="0" indent="0">
              <a:buNone/>
            </a:pPr>
            <a:r>
              <a:rPr lang="ja-JP" altLang="en-US" sz="2000" dirty="0" smtClean="0"/>
              <a:t>　</a:t>
            </a:r>
            <a:r>
              <a:rPr kumimoji="1" lang="ja-JP" altLang="en-US" sz="2000" dirty="0" smtClean="0"/>
              <a:t>⇒</a:t>
            </a:r>
            <a:r>
              <a:rPr kumimoji="1" lang="en-US" altLang="ja-JP" sz="2000" dirty="0" smtClean="0"/>
              <a:t>H30</a:t>
            </a:r>
            <a:r>
              <a:rPr kumimoji="1" lang="ja-JP" altLang="en-US" sz="2000" dirty="0" smtClean="0"/>
              <a:t>末　約</a:t>
            </a:r>
            <a:r>
              <a:rPr kumimoji="1" lang="en-US" altLang="ja-JP" sz="2000" dirty="0" smtClean="0"/>
              <a:t>373.9</a:t>
            </a:r>
            <a:r>
              <a:rPr kumimoji="1" lang="ja-JP" altLang="en-US" sz="2000" dirty="0" smtClean="0"/>
              <a:t>億円</a:t>
            </a:r>
            <a:endParaRPr kumimoji="1" lang="en-US" altLang="ja-JP" sz="2000" dirty="0" smtClean="0"/>
          </a:p>
          <a:p>
            <a:r>
              <a:rPr kumimoji="1" lang="ja-JP" altLang="en-US" sz="2400" u="sng" dirty="0" smtClean="0"/>
              <a:t>使用料収入の増加</a:t>
            </a:r>
            <a:endParaRPr kumimoji="1" lang="en-US" altLang="ja-JP" sz="2400" u="sng" dirty="0" smtClean="0"/>
          </a:p>
          <a:p>
            <a:pPr marL="0" indent="0">
              <a:buNone/>
            </a:pPr>
            <a:r>
              <a:rPr lang="ja-JP" altLang="en-US" sz="2000" dirty="0" smtClean="0"/>
              <a:t>　　Ｈ</a:t>
            </a:r>
            <a:r>
              <a:rPr lang="en-US" altLang="ja-JP" sz="2000" dirty="0" smtClean="0"/>
              <a:t>26</a:t>
            </a:r>
            <a:r>
              <a:rPr lang="ja-JP" altLang="en-US" sz="2000" dirty="0" smtClean="0"/>
              <a:t>　　約</a:t>
            </a:r>
            <a:r>
              <a:rPr lang="en-US" altLang="ja-JP" sz="2000" dirty="0" smtClean="0"/>
              <a:t>52.5</a:t>
            </a:r>
            <a:r>
              <a:rPr lang="ja-JP" altLang="en-US" sz="2000" dirty="0" smtClean="0"/>
              <a:t>億円（税抜）</a:t>
            </a:r>
            <a:endParaRPr lang="en-US" altLang="ja-JP" sz="2000" dirty="0" smtClean="0"/>
          </a:p>
          <a:p>
            <a:pPr marL="0" indent="0">
              <a:buNone/>
            </a:pPr>
            <a:r>
              <a:rPr kumimoji="1" lang="ja-JP" altLang="en-US" sz="2000" dirty="0"/>
              <a:t>　</a:t>
            </a:r>
            <a:r>
              <a:rPr kumimoji="1" lang="ja-JP" altLang="en-US" sz="2000" dirty="0" smtClean="0"/>
              <a:t>⇒Ｈ</a:t>
            </a:r>
            <a:r>
              <a:rPr kumimoji="1" lang="en-US" altLang="ja-JP" sz="2000" dirty="0" smtClean="0"/>
              <a:t>30</a:t>
            </a:r>
            <a:r>
              <a:rPr kumimoji="1" lang="ja-JP" altLang="en-US" sz="2000" dirty="0" smtClean="0"/>
              <a:t>　　約</a:t>
            </a:r>
            <a:r>
              <a:rPr kumimoji="1" lang="en-US" altLang="ja-JP" sz="2000" dirty="0" smtClean="0"/>
              <a:t>55.3</a:t>
            </a:r>
            <a:r>
              <a:rPr kumimoji="1" lang="ja-JP" altLang="en-US" sz="2000" dirty="0" smtClean="0"/>
              <a:t>億円（税抜）</a:t>
            </a:r>
            <a:endParaRPr kumimoji="1" lang="en-US" altLang="ja-JP" sz="2000" dirty="0" smtClean="0"/>
          </a:p>
          <a:p>
            <a:r>
              <a:rPr lang="ja-JP" altLang="en-US" sz="2400" u="sng" dirty="0"/>
              <a:t>流域下水道維持管理負担金の</a:t>
            </a:r>
            <a:r>
              <a:rPr lang="ja-JP" altLang="en-US" sz="2400" u="sng" dirty="0" smtClean="0"/>
              <a:t>増加</a:t>
            </a:r>
            <a:endParaRPr lang="en-US" altLang="ja-JP" sz="2400" u="sng" dirty="0" smtClean="0"/>
          </a:p>
          <a:p>
            <a:pPr marL="0" indent="0">
              <a:buNone/>
            </a:pPr>
            <a:r>
              <a:rPr lang="ja-JP" altLang="en-US" sz="2000" dirty="0"/>
              <a:t>　</a:t>
            </a:r>
            <a:r>
              <a:rPr lang="ja-JP" altLang="en-US" sz="2000" dirty="0" smtClean="0"/>
              <a:t>　Ｈ</a:t>
            </a:r>
            <a:r>
              <a:rPr lang="en-US" altLang="ja-JP" sz="2000" dirty="0" smtClean="0"/>
              <a:t>26</a:t>
            </a:r>
            <a:r>
              <a:rPr lang="ja-JP" altLang="en-US" sz="2000" dirty="0" smtClean="0"/>
              <a:t>　　約</a:t>
            </a:r>
            <a:r>
              <a:rPr lang="en-US" altLang="ja-JP" sz="2000" dirty="0" smtClean="0"/>
              <a:t>18.9</a:t>
            </a:r>
            <a:r>
              <a:rPr lang="ja-JP" altLang="en-US" sz="2000" dirty="0"/>
              <a:t>億</a:t>
            </a:r>
            <a:r>
              <a:rPr lang="ja-JP" altLang="en-US" sz="2000" dirty="0" smtClean="0"/>
              <a:t>円（税抜）</a:t>
            </a:r>
            <a:endParaRPr lang="en-US" altLang="ja-JP" sz="2000" dirty="0" smtClean="0"/>
          </a:p>
          <a:p>
            <a:pPr marL="0" indent="0">
              <a:buNone/>
            </a:pPr>
            <a:r>
              <a:rPr lang="ja-JP" altLang="en-US" sz="2000" dirty="0" smtClean="0"/>
              <a:t>　⇒</a:t>
            </a:r>
            <a:r>
              <a:rPr lang="ja-JP" altLang="en-US" sz="2000" dirty="0"/>
              <a:t>Ｈ</a:t>
            </a:r>
            <a:r>
              <a:rPr lang="en-US" altLang="ja-JP" sz="2000" dirty="0" smtClean="0"/>
              <a:t>30</a:t>
            </a:r>
            <a:r>
              <a:rPr lang="ja-JP" altLang="en-US" sz="2000" dirty="0" smtClean="0"/>
              <a:t>　　約</a:t>
            </a:r>
            <a:r>
              <a:rPr lang="en-US" altLang="ja-JP" sz="2000" dirty="0" smtClean="0"/>
              <a:t>25.8</a:t>
            </a:r>
            <a:r>
              <a:rPr lang="ja-JP" altLang="en-US" sz="2000" dirty="0"/>
              <a:t>億</a:t>
            </a:r>
            <a:r>
              <a:rPr lang="ja-JP" altLang="en-US" sz="2000" dirty="0" smtClean="0"/>
              <a:t>円（税抜</a:t>
            </a:r>
            <a:r>
              <a:rPr lang="ja-JP" altLang="en-US" sz="2000" dirty="0"/>
              <a:t>）</a:t>
            </a:r>
            <a:endParaRPr kumimoji="1" lang="en-US" altLang="ja-JP" sz="20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20</a:t>
            </a:fld>
            <a:endParaRPr lang="ja-JP" altLang="ja-JP" dirty="0"/>
          </a:p>
        </p:txBody>
      </p:sp>
      <p:sp>
        <p:nvSpPr>
          <p:cNvPr id="6" name="角丸四角形 5"/>
          <p:cNvSpPr>
            <a:spLocks noChangeArrowheads="1"/>
          </p:cNvSpPr>
          <p:nvPr/>
        </p:nvSpPr>
        <p:spPr bwMode="auto">
          <a:xfrm>
            <a:off x="855963" y="914399"/>
            <a:ext cx="936625" cy="581025"/>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73837507"/>
              </p:ext>
            </p:extLst>
          </p:nvPr>
        </p:nvGraphicFramePr>
        <p:xfrm>
          <a:off x="5785788" y="1831749"/>
          <a:ext cx="5936344" cy="4552624"/>
        </p:xfrm>
        <a:graphic>
          <a:graphicData uri="http://schemas.openxmlformats.org/drawingml/2006/table">
            <a:tbl>
              <a:tblPr firstRow="1" bandRow="1">
                <a:tableStyleId>{5940675A-B579-460E-94D1-54222C63F5DA}</a:tableStyleId>
              </a:tblPr>
              <a:tblGrid>
                <a:gridCol w="1591184">
                  <a:extLst>
                    <a:ext uri="{9D8B030D-6E8A-4147-A177-3AD203B41FA5}">
                      <a16:colId xmlns:a16="http://schemas.microsoft.com/office/drawing/2014/main" val="1804091087"/>
                    </a:ext>
                  </a:extLst>
                </a:gridCol>
                <a:gridCol w="869032">
                  <a:extLst>
                    <a:ext uri="{9D8B030D-6E8A-4147-A177-3AD203B41FA5}">
                      <a16:colId xmlns:a16="http://schemas.microsoft.com/office/drawing/2014/main" val="1503119934"/>
                    </a:ext>
                  </a:extLst>
                </a:gridCol>
                <a:gridCol w="869032">
                  <a:extLst>
                    <a:ext uri="{9D8B030D-6E8A-4147-A177-3AD203B41FA5}">
                      <a16:colId xmlns:a16="http://schemas.microsoft.com/office/drawing/2014/main" val="1433838526"/>
                    </a:ext>
                  </a:extLst>
                </a:gridCol>
                <a:gridCol w="869032">
                  <a:extLst>
                    <a:ext uri="{9D8B030D-6E8A-4147-A177-3AD203B41FA5}">
                      <a16:colId xmlns:a16="http://schemas.microsoft.com/office/drawing/2014/main" val="2453606379"/>
                    </a:ext>
                  </a:extLst>
                </a:gridCol>
                <a:gridCol w="869032">
                  <a:extLst>
                    <a:ext uri="{9D8B030D-6E8A-4147-A177-3AD203B41FA5}">
                      <a16:colId xmlns:a16="http://schemas.microsoft.com/office/drawing/2014/main" val="2503015759"/>
                    </a:ext>
                  </a:extLst>
                </a:gridCol>
                <a:gridCol w="869032">
                  <a:extLst>
                    <a:ext uri="{9D8B030D-6E8A-4147-A177-3AD203B41FA5}">
                      <a16:colId xmlns:a16="http://schemas.microsoft.com/office/drawing/2014/main" val="4268866490"/>
                    </a:ext>
                  </a:extLst>
                </a:gridCol>
              </a:tblGrid>
              <a:tr h="361090">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503065">
                <a:tc>
                  <a:txBody>
                    <a:bodyPr/>
                    <a:lstStyle/>
                    <a:p>
                      <a:r>
                        <a:rPr kumimoji="1" lang="ja-JP" altLang="en-US" dirty="0" smtClean="0">
                          <a:latin typeface="+mn-ea"/>
                          <a:ea typeface="+mn-ea"/>
                        </a:rPr>
                        <a:t>経常収支率</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101.1</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105.7</a:t>
                      </a:r>
                      <a:r>
                        <a:rPr kumimoji="1" lang="ja-JP" altLang="en-US" dirty="0" smtClean="0">
                          <a:latin typeface="+mn-ea"/>
                          <a:ea typeface="+mn-ea"/>
                        </a:rPr>
                        <a:t>　</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106.1</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104.7</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100.0</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902725">
                <a:tc>
                  <a:txBody>
                    <a:bodyPr/>
                    <a:lstStyle/>
                    <a:p>
                      <a:r>
                        <a:rPr kumimoji="1" lang="ja-JP" altLang="en-US" dirty="0" smtClean="0">
                          <a:latin typeface="+mn-ea"/>
                          <a:ea typeface="+mn-ea"/>
                        </a:rPr>
                        <a:t>企業債元利償還金対料金収入比率</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93.5</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85.7</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73.3</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70.9</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70.2</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r h="438414">
                <a:tc>
                  <a:txBody>
                    <a:bodyPr/>
                    <a:lstStyle/>
                    <a:p>
                      <a:r>
                        <a:rPr kumimoji="1" lang="ja-JP" altLang="en-US" dirty="0" smtClean="0">
                          <a:latin typeface="+mn-ea"/>
                          <a:ea typeface="+mn-ea"/>
                        </a:rPr>
                        <a:t>経営計画策定</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未策定</a:t>
                      </a:r>
                      <a:endParaRPr kumimoji="1" lang="ja-JP" altLang="en-US" dirty="0">
                        <a:latin typeface="+mn-ea"/>
                        <a:ea typeface="+mn-ea"/>
                      </a:endParaRPr>
                    </a:p>
                  </a:txBody>
                  <a:tcPr anchor="ctr"/>
                </a:tc>
                <a:tc gridSpan="3">
                  <a:txBody>
                    <a:bodyPr/>
                    <a:lstStyle/>
                    <a:p>
                      <a:pPr algn="ctr"/>
                      <a:r>
                        <a:rPr kumimoji="1" lang="ja-JP" altLang="en-US" dirty="0" smtClean="0">
                          <a:latin typeface="+mn-ea"/>
                          <a:ea typeface="+mn-ea"/>
                        </a:rPr>
                        <a:t>策定済</a:t>
                      </a: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策定済</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2209329418"/>
                  </a:ext>
                </a:extLst>
              </a:tr>
              <a:tr h="472195">
                <a:tc>
                  <a:txBody>
                    <a:bodyPr/>
                    <a:lstStyle/>
                    <a:p>
                      <a:r>
                        <a:rPr kumimoji="1" lang="ja-JP" altLang="en-US" dirty="0" smtClean="0">
                          <a:latin typeface="+mn-ea"/>
                          <a:ea typeface="+mn-ea"/>
                        </a:rPr>
                        <a:t>汚水処理原価</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130.1</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140.2</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152.7</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154.5</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138.5</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4006142121"/>
                  </a:ext>
                </a:extLst>
              </a:tr>
              <a:tr h="472195">
                <a:tc>
                  <a:txBody>
                    <a:bodyPr/>
                    <a:lstStyle/>
                    <a:p>
                      <a:r>
                        <a:rPr kumimoji="1" lang="ja-JP" altLang="en-US" dirty="0" smtClean="0">
                          <a:latin typeface="+mn-ea"/>
                          <a:ea typeface="+mn-ea"/>
                        </a:rPr>
                        <a:t>経費回収率</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113.3</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105.7</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98.1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95.6</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106.5</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2614551630"/>
                  </a:ext>
                </a:extLst>
              </a:tr>
              <a:tr h="472195">
                <a:tc>
                  <a:txBody>
                    <a:bodyPr/>
                    <a:lstStyle/>
                    <a:p>
                      <a:r>
                        <a:rPr kumimoji="1" lang="ja-JP" altLang="en-US" dirty="0" smtClean="0">
                          <a:latin typeface="+mn-ea"/>
                          <a:ea typeface="+mn-ea"/>
                        </a:rPr>
                        <a:t>使用料単価</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147.5</a:t>
                      </a:r>
                      <a:endParaRPr kumimoji="1" lang="ja-JP" altLang="en-US" dirty="0">
                        <a:latin typeface="+mn-ea"/>
                        <a:ea typeface="+mn-ea"/>
                      </a:endParaRPr>
                    </a:p>
                  </a:txBody>
                  <a:tcPr anchor="ctr">
                    <a:solidFill>
                      <a:srgbClr val="F6DADA"/>
                    </a:solidFill>
                  </a:tcPr>
                </a:tc>
                <a:tc>
                  <a:txBody>
                    <a:bodyPr/>
                    <a:lstStyle/>
                    <a:p>
                      <a:pPr algn="r"/>
                      <a:r>
                        <a:rPr kumimoji="1" lang="en-US" altLang="ja-JP" dirty="0" smtClean="0">
                          <a:latin typeface="+mn-ea"/>
                          <a:ea typeface="+mn-ea"/>
                        </a:rPr>
                        <a:t>148.2</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149.9</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147.6</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147.5</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1118929908"/>
                  </a:ext>
                </a:extLst>
              </a:tr>
              <a:tr h="902725">
                <a:tc>
                  <a:txBody>
                    <a:bodyPr/>
                    <a:lstStyle/>
                    <a:p>
                      <a:r>
                        <a:rPr kumimoji="1" lang="ja-JP" altLang="en-US" dirty="0" smtClean="0">
                          <a:latin typeface="+mn-ea"/>
                          <a:ea typeface="+mn-ea"/>
                        </a:rPr>
                        <a:t>１人あたり外部講習会等への参加回数</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１以上</a:t>
                      </a: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１以上</a:t>
                      </a: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１以上</a:t>
                      </a: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１以上</a:t>
                      </a: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１以上</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1719173348"/>
                  </a:ext>
                </a:extLst>
              </a:tr>
            </a:tbl>
          </a:graphicData>
        </a:graphic>
      </p:graphicFrame>
      <p:sp>
        <p:nvSpPr>
          <p:cNvPr id="11" name="テキスト ボックス 10"/>
          <p:cNvSpPr txBox="1"/>
          <p:nvPr/>
        </p:nvSpPr>
        <p:spPr>
          <a:xfrm>
            <a:off x="8131126" y="1495425"/>
            <a:ext cx="3591006" cy="369332"/>
          </a:xfrm>
          <a:prstGeom prst="rect">
            <a:avLst/>
          </a:prstGeom>
          <a:noFill/>
        </p:spPr>
        <p:txBody>
          <a:bodyPr wrap="square" rtlCol="0">
            <a:spAutoFit/>
          </a:bodyPr>
          <a:lstStyle/>
          <a:p>
            <a:pPr algn="r"/>
            <a:r>
              <a:rPr kumimoji="1" lang="ja-JP" altLang="en-US" dirty="0" smtClean="0">
                <a:latin typeface="+mn-ea"/>
                <a:ea typeface="+mn-ea"/>
              </a:rPr>
              <a:t>（単位：％，円</a:t>
            </a:r>
            <a:r>
              <a:rPr kumimoji="1" lang="en-US" altLang="ja-JP" dirty="0" smtClean="0">
                <a:latin typeface="+mn-ea"/>
                <a:ea typeface="+mn-ea"/>
              </a:rPr>
              <a:t>/</a:t>
            </a:r>
            <a:r>
              <a:rPr kumimoji="1" lang="ja-JP" altLang="en-US" dirty="0" smtClean="0">
                <a:latin typeface="+mn-ea"/>
                <a:ea typeface="+mn-ea"/>
              </a:rPr>
              <a:t>ｍ</a:t>
            </a:r>
            <a:r>
              <a:rPr kumimoji="1" lang="ja-JP" altLang="en-US" baseline="30000" dirty="0" smtClean="0">
                <a:latin typeface="+mn-ea"/>
                <a:ea typeface="+mn-ea"/>
              </a:rPr>
              <a:t>３</a:t>
            </a:r>
            <a:r>
              <a:rPr kumimoji="1" lang="ja-JP" altLang="en-US" dirty="0" smtClean="0">
                <a:latin typeface="+mn-ea"/>
                <a:ea typeface="+mn-ea"/>
              </a:rPr>
              <a:t>，回</a:t>
            </a:r>
            <a:r>
              <a:rPr kumimoji="1" lang="en-US" altLang="ja-JP" dirty="0" smtClean="0">
                <a:latin typeface="+mn-ea"/>
                <a:ea typeface="+mn-ea"/>
              </a:rPr>
              <a:t>/</a:t>
            </a:r>
            <a:r>
              <a:rPr kumimoji="1" lang="ja-JP" altLang="en-US" dirty="0" smtClean="0">
                <a:latin typeface="+mn-ea"/>
                <a:ea typeface="+mn-ea"/>
              </a:rPr>
              <a:t>年）</a:t>
            </a:r>
            <a:endParaRPr kumimoji="1" lang="ja-JP" altLang="en-US" dirty="0">
              <a:latin typeface="+mn-ea"/>
              <a:ea typeface="+mn-ea"/>
            </a:endParaRPr>
          </a:p>
        </p:txBody>
      </p:sp>
    </p:spTree>
    <p:extLst>
      <p:ext uri="{BB962C8B-B14F-4D97-AF65-F5344CB8AC3E}">
        <p14:creationId xmlns:p14="http://schemas.microsoft.com/office/powerpoint/2010/main" val="26264995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236143"/>
          </a:xfrm>
        </p:spPr>
        <p:txBody>
          <a:bodyPr>
            <a:normAutofit/>
          </a:bodyPr>
          <a:lstStyle/>
          <a:p>
            <a:r>
              <a:rPr lang="ja-JP" altLang="en-US" sz="3600" dirty="0" smtClean="0">
                <a:latin typeface="+mn-ea"/>
                <a:ea typeface="+mn-ea"/>
                <a:sym typeface="HG丸ｺﾞｼｯｸM-PRO" panose="020F0600000000000000" pitchFamily="50" charset="-128"/>
              </a:rPr>
              <a:t>４．下水道事業の実績，課題と方向性</a:t>
            </a:r>
            <a:r>
              <a:rPr lang="en-US" altLang="ja-JP" sz="3600" dirty="0">
                <a:latin typeface="+mn-ea"/>
                <a:ea typeface="+mn-ea"/>
                <a:sym typeface="HG丸ｺﾞｼｯｸM-PRO" panose="020F0600000000000000" pitchFamily="50" charset="-128"/>
              </a:rPr>
              <a:t/>
            </a:r>
            <a:br>
              <a:rPr lang="en-US" altLang="ja-JP" sz="3600" dirty="0">
                <a:latin typeface="+mn-ea"/>
                <a:ea typeface="+mn-ea"/>
                <a:sym typeface="HG丸ｺﾞｼｯｸM-PRO" panose="020F0600000000000000" pitchFamily="50" charset="-128"/>
              </a:rPr>
            </a:br>
            <a:r>
              <a:rPr kumimoji="1" lang="ja-JP" altLang="en-US" sz="3600" dirty="0" smtClean="0">
                <a:latin typeface="+mn-ea"/>
                <a:ea typeface="+mn-ea"/>
              </a:rPr>
              <a:t>　　経営の健全化（</a:t>
            </a:r>
            <a:r>
              <a:rPr kumimoji="1" lang="en-US" altLang="ja-JP" sz="3600" dirty="0" smtClean="0">
                <a:latin typeface="+mn-ea"/>
                <a:ea typeface="+mn-ea"/>
              </a:rPr>
              <a:t>2</a:t>
            </a:r>
            <a:r>
              <a:rPr kumimoji="1" lang="ja-JP" altLang="en-US" sz="3600" dirty="0" smtClean="0">
                <a:latin typeface="+mn-ea"/>
                <a:ea typeface="+mn-ea"/>
              </a:rPr>
              <a:t>）課題と方向性</a:t>
            </a:r>
            <a:endParaRPr kumimoji="1" lang="ja-JP" altLang="en-US" sz="3600" dirty="0">
              <a:latin typeface="+mn-ea"/>
              <a:ea typeface="+mn-ea"/>
            </a:endParaRPr>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21</a:t>
            </a:fld>
            <a:endParaRPr lang="ja-JP" altLang="ja-JP" dirty="0"/>
          </a:p>
        </p:txBody>
      </p:sp>
      <p:sp>
        <p:nvSpPr>
          <p:cNvPr id="6" name="角丸四角形 5"/>
          <p:cNvSpPr>
            <a:spLocks noChangeArrowheads="1"/>
          </p:cNvSpPr>
          <p:nvPr/>
        </p:nvSpPr>
        <p:spPr bwMode="auto">
          <a:xfrm>
            <a:off x="855963" y="942536"/>
            <a:ext cx="936625" cy="419579"/>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2" name="コンテンツ プレースホルダー 2"/>
          <p:cNvSpPr txBox="1">
            <a:spLocks/>
          </p:cNvSpPr>
          <p:nvPr/>
        </p:nvSpPr>
        <p:spPr>
          <a:xfrm>
            <a:off x="745590" y="2183613"/>
            <a:ext cx="11000932" cy="1374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中長期</a:t>
            </a:r>
            <a:r>
              <a:rPr lang="ja-JP" altLang="en-US" sz="2400" dirty="0"/>
              <a:t>経営</a:t>
            </a:r>
            <a:r>
              <a:rPr lang="ja-JP" altLang="en-US" sz="2400" dirty="0" smtClean="0"/>
              <a:t>計画の</a:t>
            </a:r>
            <a:r>
              <a:rPr lang="ja-JP" altLang="en-US" sz="2400" u="sng" dirty="0" smtClean="0"/>
              <a:t>見直し</a:t>
            </a:r>
            <a:endParaRPr lang="en-US" altLang="ja-JP" sz="2400" u="sng" dirty="0" smtClean="0"/>
          </a:p>
          <a:p>
            <a:pPr marL="0" indent="0">
              <a:buNone/>
            </a:pPr>
            <a:r>
              <a:rPr lang="ja-JP" altLang="en-US" sz="2400" dirty="0" smtClean="0"/>
              <a:t>　　経営を取り巻く環境の変化への対応</a:t>
            </a:r>
            <a:endParaRPr lang="en-US" altLang="ja-JP" sz="2400" dirty="0" smtClean="0"/>
          </a:p>
          <a:p>
            <a:pPr marL="0" indent="0">
              <a:buNone/>
            </a:pPr>
            <a:r>
              <a:rPr lang="ja-JP" altLang="en-US" sz="2400" dirty="0"/>
              <a:t>　</a:t>
            </a:r>
            <a:r>
              <a:rPr lang="ja-JP" altLang="en-US" sz="2400" dirty="0" smtClean="0"/>
              <a:t>　経営環境の変化を踏まえた定期的な見直し</a:t>
            </a:r>
            <a:endParaRPr lang="en-US" altLang="ja-JP" sz="2400" dirty="0"/>
          </a:p>
        </p:txBody>
      </p:sp>
      <p:sp>
        <p:nvSpPr>
          <p:cNvPr id="13" name="テキスト ボックス 12"/>
          <p:cNvSpPr txBox="1"/>
          <p:nvPr/>
        </p:nvSpPr>
        <p:spPr>
          <a:xfrm>
            <a:off x="489022" y="1602255"/>
            <a:ext cx="11078864" cy="461665"/>
          </a:xfrm>
          <a:prstGeom prst="rect">
            <a:avLst/>
          </a:prstGeom>
          <a:noFill/>
          <a:ln w="19050">
            <a:noFill/>
          </a:ln>
        </p:spPr>
        <p:txBody>
          <a:bodyPr wrap="square" rtlCol="0" anchor="ctr">
            <a:spAutoFit/>
          </a:bodyPr>
          <a:lstStyle/>
          <a:p>
            <a:r>
              <a:rPr kumimoji="1" lang="ja-JP" altLang="en-US" sz="2400" dirty="0" smtClean="0">
                <a:latin typeface="+mn-ea"/>
                <a:ea typeface="+mn-ea"/>
              </a:rPr>
              <a:t>適切で安定した維持管理を行うためには経営の健全化も必要・・・</a:t>
            </a:r>
            <a:endParaRPr kumimoji="1" lang="ja-JP" altLang="en-US" sz="2400" dirty="0">
              <a:latin typeface="+mn-ea"/>
              <a:ea typeface="+mn-ea"/>
            </a:endParaRPr>
          </a:p>
        </p:txBody>
      </p:sp>
      <p:sp>
        <p:nvSpPr>
          <p:cNvPr id="7" name="角丸四角形 6"/>
          <p:cNvSpPr/>
          <p:nvPr/>
        </p:nvSpPr>
        <p:spPr>
          <a:xfrm>
            <a:off x="531226" y="2572604"/>
            <a:ext cx="754743" cy="4412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531228" y="3034946"/>
            <a:ext cx="754742" cy="44122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531226" y="4079407"/>
            <a:ext cx="754743" cy="4412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531228" y="4539295"/>
            <a:ext cx="754742" cy="44122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11" name="角丸四角形 10"/>
          <p:cNvSpPr/>
          <p:nvPr/>
        </p:nvSpPr>
        <p:spPr>
          <a:xfrm>
            <a:off x="531226" y="5598280"/>
            <a:ext cx="754743" cy="4412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4" name="角丸四角形 13"/>
          <p:cNvSpPr/>
          <p:nvPr/>
        </p:nvSpPr>
        <p:spPr>
          <a:xfrm>
            <a:off x="531228" y="6060622"/>
            <a:ext cx="754742" cy="44122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15" name="コンテンツ プレースホルダー 2"/>
          <p:cNvSpPr txBox="1">
            <a:spLocks/>
          </p:cNvSpPr>
          <p:nvPr/>
        </p:nvSpPr>
        <p:spPr>
          <a:xfrm>
            <a:off x="743244" y="5184834"/>
            <a:ext cx="11000932" cy="1416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技術力の維持</a:t>
            </a:r>
            <a:endParaRPr lang="en-US" altLang="ja-JP" sz="2400" dirty="0" smtClean="0"/>
          </a:p>
          <a:p>
            <a:pPr marL="0" indent="0">
              <a:buNone/>
            </a:pPr>
            <a:r>
              <a:rPr lang="ja-JP" altLang="en-US" sz="2400" dirty="0" smtClean="0"/>
              <a:t>　　職員間の技術・技能の継承，</a:t>
            </a:r>
            <a:r>
              <a:rPr lang="ja-JP" altLang="en-US" sz="2400" u="sng" dirty="0" smtClean="0"/>
              <a:t>担い手の減少</a:t>
            </a:r>
            <a:endParaRPr lang="en-US" altLang="ja-JP" sz="2400" u="sng" dirty="0" smtClean="0"/>
          </a:p>
          <a:p>
            <a:pPr marL="0" indent="0">
              <a:buNone/>
            </a:pPr>
            <a:r>
              <a:rPr lang="ja-JP" altLang="en-US" sz="2400" dirty="0" smtClean="0"/>
              <a:t>　　スペシャリストの育成，</a:t>
            </a:r>
            <a:r>
              <a:rPr lang="ja-JP" altLang="en-US" sz="2400" u="sng" dirty="0" smtClean="0"/>
              <a:t>新人職員の確保</a:t>
            </a:r>
            <a:r>
              <a:rPr lang="ja-JP" altLang="en-US" sz="2400" dirty="0" smtClean="0"/>
              <a:t>，事業者への指導力維持</a:t>
            </a:r>
            <a:endParaRPr lang="en-US" altLang="ja-JP" sz="2400" dirty="0"/>
          </a:p>
        </p:txBody>
      </p:sp>
      <p:sp>
        <p:nvSpPr>
          <p:cNvPr id="16" name="コンテンツ プレースホルダー 2"/>
          <p:cNvSpPr txBox="1">
            <a:spLocks/>
          </p:cNvSpPr>
          <p:nvPr/>
        </p:nvSpPr>
        <p:spPr>
          <a:xfrm>
            <a:off x="740903" y="3684166"/>
            <a:ext cx="11000932" cy="12945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経費</a:t>
            </a:r>
            <a:r>
              <a:rPr lang="ja-JP" altLang="en-US" sz="2400" dirty="0"/>
              <a:t>の節減，使用料収入の適正化</a:t>
            </a:r>
            <a:endParaRPr lang="en-US" altLang="ja-JP" sz="2400" dirty="0" smtClean="0"/>
          </a:p>
          <a:p>
            <a:pPr marL="363538" indent="-363538">
              <a:buNone/>
            </a:pPr>
            <a:r>
              <a:rPr lang="ja-JP" altLang="en-US" sz="2400" dirty="0"/>
              <a:t>　</a:t>
            </a:r>
            <a:r>
              <a:rPr lang="ja-JP" altLang="en-US" sz="2400" dirty="0" smtClean="0"/>
              <a:t>　</a:t>
            </a:r>
            <a:r>
              <a:rPr lang="ja-JP" altLang="en-US" sz="2400" u="sng" dirty="0" smtClean="0"/>
              <a:t>流域下水道維持管理負担金増と単価改定（</a:t>
            </a:r>
            <a:r>
              <a:rPr lang="en-US" altLang="ja-JP" sz="2400" u="sng" dirty="0" smtClean="0"/>
              <a:t>R2</a:t>
            </a:r>
            <a:r>
              <a:rPr lang="ja-JP" altLang="en-US" sz="2400" u="sng" dirty="0" smtClean="0"/>
              <a:t>）</a:t>
            </a:r>
            <a:r>
              <a:rPr lang="ja-JP" altLang="en-US" sz="2400" dirty="0" smtClean="0"/>
              <a:t>，</a:t>
            </a:r>
            <a:r>
              <a:rPr lang="ja-JP" altLang="en-US" sz="2400" u="sng" dirty="0" smtClean="0"/>
              <a:t>減価償却費増</a:t>
            </a:r>
            <a:r>
              <a:rPr lang="ja-JP" altLang="en-US" sz="2400" dirty="0" smtClean="0"/>
              <a:t>，人口減</a:t>
            </a:r>
            <a:endParaRPr lang="en-US" altLang="ja-JP" sz="2400" dirty="0"/>
          </a:p>
          <a:p>
            <a:pPr marL="0" indent="0">
              <a:buNone/>
            </a:pPr>
            <a:r>
              <a:rPr lang="ja-JP" altLang="en-US" sz="2400" dirty="0"/>
              <a:t>　</a:t>
            </a:r>
            <a:r>
              <a:rPr lang="ja-JP" altLang="en-US" sz="2400" dirty="0" smtClean="0"/>
              <a:t>　</a:t>
            </a:r>
            <a:r>
              <a:rPr lang="ja-JP" altLang="en-US" sz="2400" u="sng" dirty="0" smtClean="0"/>
              <a:t>不明水対策</a:t>
            </a:r>
            <a:r>
              <a:rPr lang="ja-JP" altLang="en-US" sz="2400" dirty="0" smtClean="0"/>
              <a:t>，新技術や外部委託の導入，使用料見直しなどの検討</a:t>
            </a:r>
            <a:endParaRPr lang="en-US" altLang="ja-JP" sz="2400" dirty="0" smtClean="0"/>
          </a:p>
        </p:txBody>
      </p:sp>
    </p:spTree>
    <p:extLst>
      <p:ext uri="{BB962C8B-B14F-4D97-AF65-F5344CB8AC3E}">
        <p14:creationId xmlns:p14="http://schemas.microsoft.com/office/powerpoint/2010/main" val="382688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anim calcmode="lin" valueType="num">
                                      <p:cBhvr>
                                        <p:cTn id="1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xEl>
                                              <p:pRg st="2" end="2"/>
                                            </p:txEl>
                                          </p:spTgt>
                                        </p:tgtEl>
                                        <p:attrNameLst>
                                          <p:attrName>style.visibility</p:attrName>
                                        </p:attrNameLst>
                                      </p:cBhvr>
                                      <p:to>
                                        <p:strVal val="visible"/>
                                      </p:to>
                                    </p:set>
                                    <p:animEffect transition="in" filter="fade">
                                      <p:cBhvr>
                                        <p:cTn id="54" dur="1000"/>
                                        <p:tgtEl>
                                          <p:spTgt spid="15">
                                            <p:txEl>
                                              <p:pRg st="2" end="2"/>
                                            </p:txEl>
                                          </p:spTgt>
                                        </p:tgtEl>
                                      </p:cBhvr>
                                    </p:animEffect>
                                    <p:anim calcmode="lin" valueType="num">
                                      <p:cBhvr>
                                        <p:cTn id="5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animEffect transition="in" filter="fade">
                                      <p:cBhvr>
                                        <p:cTn id="59" dur="1000"/>
                                        <p:tgtEl>
                                          <p:spTgt spid="12">
                                            <p:txEl>
                                              <p:pRg st="1" end="1"/>
                                            </p:txEl>
                                          </p:spTgt>
                                        </p:tgtEl>
                                      </p:cBhvr>
                                    </p:animEffect>
                                    <p:anim calcmode="lin" valueType="num">
                                      <p:cBhvr>
                                        <p:cTn id="6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2">
                                            <p:txEl>
                                              <p:pRg st="2" end="2"/>
                                            </p:txEl>
                                          </p:spTgt>
                                        </p:tgtEl>
                                        <p:attrNameLst>
                                          <p:attrName>style.visibility</p:attrName>
                                        </p:attrNameLst>
                                      </p:cBhvr>
                                      <p:to>
                                        <p:strVal val="visible"/>
                                      </p:to>
                                    </p:set>
                                    <p:animEffect transition="in" filter="fade">
                                      <p:cBhvr>
                                        <p:cTn id="64" dur="1000"/>
                                        <p:tgtEl>
                                          <p:spTgt spid="12">
                                            <p:txEl>
                                              <p:pRg st="2" end="2"/>
                                            </p:txEl>
                                          </p:spTgt>
                                        </p:tgtEl>
                                      </p:cBhvr>
                                    </p:animEffect>
                                    <p:anim calcmode="lin" valueType="num">
                                      <p:cBhvr>
                                        <p:cTn id="6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6">
                                            <p:txEl>
                                              <p:pRg st="2" end="2"/>
                                            </p:txEl>
                                          </p:spTgt>
                                        </p:tgtEl>
                                        <p:attrNameLst>
                                          <p:attrName>style.visibility</p:attrName>
                                        </p:attrNameLst>
                                      </p:cBhvr>
                                      <p:to>
                                        <p:strVal val="visible"/>
                                      </p:to>
                                    </p:set>
                                    <p:animEffect transition="in" filter="fade">
                                      <p:cBhvr>
                                        <p:cTn id="74" dur="1000"/>
                                        <p:tgtEl>
                                          <p:spTgt spid="16">
                                            <p:txEl>
                                              <p:pRg st="2" end="2"/>
                                            </p:txEl>
                                          </p:spTgt>
                                        </p:tgtEl>
                                      </p:cBhvr>
                                    </p:animEffect>
                                    <p:anim calcmode="lin" valueType="num">
                                      <p:cBhvr>
                                        <p:cTn id="7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Effect transition="in" filter="fade">
                                      <p:cBhvr>
                                        <p:cTn id="79" dur="1000"/>
                                        <p:tgtEl>
                                          <p:spTgt spid="15">
                                            <p:txEl>
                                              <p:pRg st="1" end="1"/>
                                            </p:txEl>
                                          </p:spTgt>
                                        </p:tgtEl>
                                      </p:cBhvr>
                                    </p:animEffect>
                                    <p:anim calcmode="lin" valueType="num">
                                      <p:cBhvr>
                                        <p:cTn id="8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市民との協働（</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22736" y="1825624"/>
            <a:ext cx="7518177" cy="1634841"/>
          </a:xfrm>
        </p:spPr>
        <p:txBody>
          <a:bodyPr>
            <a:normAutofit/>
          </a:bodyPr>
          <a:lstStyle/>
          <a:p>
            <a:r>
              <a:rPr kumimoji="1" lang="ja-JP" altLang="en-US" sz="2400" dirty="0" smtClean="0"/>
              <a:t>広報紙や啓発ビデオなどによるＰＲ</a:t>
            </a:r>
            <a:endParaRPr lang="en-US" altLang="ja-JP" sz="2400" dirty="0" smtClean="0"/>
          </a:p>
          <a:p>
            <a:r>
              <a:rPr kumimoji="1" lang="ja-JP" altLang="en-US" sz="2400" dirty="0" smtClean="0"/>
              <a:t>工事説明会や</a:t>
            </a:r>
            <a:r>
              <a:rPr lang="ja-JP" altLang="en-US" sz="2400" dirty="0" smtClean="0"/>
              <a:t>小学校などの環境学習や環境教育</a:t>
            </a:r>
            <a:endParaRPr lang="en-US" altLang="ja-JP" sz="2400" dirty="0" smtClean="0"/>
          </a:p>
          <a:p>
            <a:r>
              <a:rPr kumimoji="1" lang="ja-JP" altLang="en-US" sz="2400" dirty="0" smtClean="0"/>
              <a:t>指標による評価</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22</a:t>
            </a:fld>
            <a:endParaRPr lang="ja-JP" altLang="ja-JP" dirty="0"/>
          </a:p>
        </p:txBody>
      </p:sp>
      <p:sp>
        <p:nvSpPr>
          <p:cNvPr id="6" name="角丸四角形 5"/>
          <p:cNvSpPr>
            <a:spLocks noChangeArrowheads="1"/>
          </p:cNvSpPr>
          <p:nvPr/>
        </p:nvSpPr>
        <p:spPr bwMode="auto">
          <a:xfrm>
            <a:off x="855963" y="928913"/>
            <a:ext cx="936625" cy="566511"/>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65506762"/>
              </p:ext>
            </p:extLst>
          </p:nvPr>
        </p:nvGraphicFramePr>
        <p:xfrm>
          <a:off x="633049" y="3599836"/>
          <a:ext cx="6233159" cy="2364324"/>
        </p:xfrm>
        <a:graphic>
          <a:graphicData uri="http://schemas.openxmlformats.org/drawingml/2006/table">
            <a:tbl>
              <a:tblPr firstRow="1" bandRow="1">
                <a:tableStyleId>{5940675A-B579-460E-94D1-54222C63F5DA}</a:tableStyleId>
              </a:tblPr>
              <a:tblGrid>
                <a:gridCol w="1814729">
                  <a:extLst>
                    <a:ext uri="{9D8B030D-6E8A-4147-A177-3AD203B41FA5}">
                      <a16:colId xmlns:a16="http://schemas.microsoft.com/office/drawing/2014/main" val="1804091087"/>
                    </a:ext>
                  </a:extLst>
                </a:gridCol>
                <a:gridCol w="883686">
                  <a:extLst>
                    <a:ext uri="{9D8B030D-6E8A-4147-A177-3AD203B41FA5}">
                      <a16:colId xmlns:a16="http://schemas.microsoft.com/office/drawing/2014/main" val="1503119934"/>
                    </a:ext>
                  </a:extLst>
                </a:gridCol>
                <a:gridCol w="883686">
                  <a:extLst>
                    <a:ext uri="{9D8B030D-6E8A-4147-A177-3AD203B41FA5}">
                      <a16:colId xmlns:a16="http://schemas.microsoft.com/office/drawing/2014/main" val="1433838526"/>
                    </a:ext>
                  </a:extLst>
                </a:gridCol>
                <a:gridCol w="883686">
                  <a:extLst>
                    <a:ext uri="{9D8B030D-6E8A-4147-A177-3AD203B41FA5}">
                      <a16:colId xmlns:a16="http://schemas.microsoft.com/office/drawing/2014/main" val="2453606379"/>
                    </a:ext>
                  </a:extLst>
                </a:gridCol>
                <a:gridCol w="883686">
                  <a:extLst>
                    <a:ext uri="{9D8B030D-6E8A-4147-A177-3AD203B41FA5}">
                      <a16:colId xmlns:a16="http://schemas.microsoft.com/office/drawing/2014/main" val="2503015759"/>
                    </a:ext>
                  </a:extLst>
                </a:gridCol>
                <a:gridCol w="883686">
                  <a:extLst>
                    <a:ext uri="{9D8B030D-6E8A-4147-A177-3AD203B41FA5}">
                      <a16:colId xmlns:a16="http://schemas.microsoft.com/office/drawing/2014/main" val="4268866490"/>
                    </a:ext>
                  </a:extLst>
                </a:gridCol>
              </a:tblGrid>
              <a:tr h="336258">
                <a:tc>
                  <a:txBody>
                    <a:bodyPr/>
                    <a:lstStyle/>
                    <a:p>
                      <a:pPr algn="ctr"/>
                      <a:r>
                        <a:rPr kumimoji="1" lang="ja-JP" altLang="en-US" dirty="0" smtClean="0">
                          <a:latin typeface="+mn-ea"/>
                          <a:ea typeface="+mn-ea"/>
                        </a:rPr>
                        <a:t>指標</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509571">
                <a:tc>
                  <a:txBody>
                    <a:bodyPr/>
                    <a:lstStyle/>
                    <a:p>
                      <a:r>
                        <a:rPr kumimoji="1" lang="ja-JP" altLang="en-US" dirty="0" smtClean="0">
                          <a:latin typeface="+mn-ea"/>
                          <a:ea typeface="+mn-ea"/>
                        </a:rPr>
                        <a:t>経営委員会による指標による事業評価</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未実施</a:t>
                      </a:r>
                      <a:endParaRPr kumimoji="1" lang="ja-JP" altLang="en-US" dirty="0">
                        <a:latin typeface="+mn-ea"/>
                        <a:ea typeface="+mn-ea"/>
                      </a:endParaRPr>
                    </a:p>
                  </a:txBody>
                  <a:tcPr anchor="ctr"/>
                </a:tc>
                <a:tc gridSpan="3">
                  <a:txBody>
                    <a:bodyPr/>
                    <a:lstStyle/>
                    <a:p>
                      <a:pPr algn="ctr"/>
                      <a:r>
                        <a:rPr kumimoji="1" lang="ja-JP" altLang="en-US" dirty="0" smtClean="0">
                          <a:latin typeface="+mn-ea"/>
                          <a:ea typeface="+mn-ea"/>
                        </a:rPr>
                        <a:t>実施</a:t>
                      </a: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hMerge="1">
                  <a:txBody>
                    <a:bodyPr/>
                    <a:lstStyle/>
                    <a:p>
                      <a:pPr algn="ctr"/>
                      <a:endParaRPr kumimoji="1" lang="ja-JP" altLang="en-US" dirty="0">
                        <a:latin typeface="+mn-ea"/>
                        <a:ea typeface="+mn-ea"/>
                      </a:endParaRPr>
                    </a:p>
                  </a:txBody>
                  <a:tcPr anchor="ctr">
                    <a:solidFill>
                      <a:srgbClr val="F6DADA"/>
                    </a:solidFill>
                  </a:tcPr>
                </a:tc>
                <a:tc>
                  <a:txBody>
                    <a:bodyPr/>
                    <a:lstStyle/>
                    <a:p>
                      <a:pPr algn="ctr"/>
                      <a:r>
                        <a:rPr kumimoji="1" lang="ja-JP" altLang="en-US" dirty="0" smtClean="0">
                          <a:latin typeface="+mn-ea"/>
                          <a:ea typeface="+mn-ea"/>
                        </a:rPr>
                        <a:t>実施</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336258">
                <a:tc>
                  <a:txBody>
                    <a:bodyPr/>
                    <a:lstStyle/>
                    <a:p>
                      <a:r>
                        <a:rPr kumimoji="1" lang="ja-JP" altLang="en-US" dirty="0" smtClean="0">
                          <a:latin typeface="+mn-ea"/>
                          <a:ea typeface="+mn-ea"/>
                        </a:rPr>
                        <a:t>年間広報紙発行回数</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1</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2</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r h="444084">
                <a:tc>
                  <a:txBody>
                    <a:bodyPr/>
                    <a:lstStyle/>
                    <a:p>
                      <a:r>
                        <a:rPr kumimoji="1" lang="ja-JP" altLang="en-US" dirty="0" smtClean="0">
                          <a:latin typeface="+mn-ea"/>
                          <a:ea typeface="+mn-ea"/>
                        </a:rPr>
                        <a:t>工事見学会等</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実施</a:t>
                      </a:r>
                      <a:endParaRPr kumimoji="1" lang="ja-JP" altLang="en-US" dirty="0">
                        <a:latin typeface="+mn-ea"/>
                        <a:ea typeface="+mn-ea"/>
                      </a:endParaRPr>
                    </a:p>
                  </a:txBody>
                  <a:tcPr anchor="ctr">
                    <a:solidFill>
                      <a:srgbClr val="F6DADA"/>
                    </a:solidFill>
                  </a:tcPr>
                </a:tc>
                <a:tc gridSpan="3">
                  <a:txBody>
                    <a:bodyPr/>
                    <a:lstStyle/>
                    <a:p>
                      <a:pPr algn="ctr"/>
                      <a:r>
                        <a:rPr kumimoji="1" lang="ja-JP" altLang="en-US" dirty="0" smtClean="0">
                          <a:latin typeface="+mn-ea"/>
                          <a:ea typeface="+mn-ea"/>
                        </a:rPr>
                        <a:t>未実施</a:t>
                      </a:r>
                      <a:endParaRPr kumimoji="1" lang="ja-JP" altLang="en-US" dirty="0">
                        <a:latin typeface="+mn-ea"/>
                        <a:ea typeface="+mn-ea"/>
                      </a:endParaRPr>
                    </a:p>
                  </a:txBody>
                  <a:tcPr anchor="ctr"/>
                </a:tc>
                <a:tc hMerge="1">
                  <a:txBody>
                    <a:bodyPr/>
                    <a:lstStyle/>
                    <a:p>
                      <a:pPr algn="ctr"/>
                      <a:endParaRPr kumimoji="1" lang="ja-JP" altLang="en-US" dirty="0">
                        <a:latin typeface="+mn-ea"/>
                        <a:ea typeface="+mn-ea"/>
                      </a:endParaRPr>
                    </a:p>
                  </a:txBody>
                  <a:tcPr anchor="ctr"/>
                </a:tc>
                <a:tc hMerge="1">
                  <a:txBody>
                    <a:bodyPr/>
                    <a:lstStyle/>
                    <a:p>
                      <a:pPr algn="ctr"/>
                      <a:endParaRPr kumimoji="1" lang="ja-JP" altLang="en-US" dirty="0">
                        <a:latin typeface="+mn-ea"/>
                        <a:ea typeface="+mn-ea"/>
                      </a:endParaRPr>
                    </a:p>
                  </a:txBody>
                  <a:tcPr anchor="ctr"/>
                </a:tc>
                <a:tc>
                  <a:txBody>
                    <a:bodyPr/>
                    <a:lstStyle/>
                    <a:p>
                      <a:pPr algn="ctr"/>
                      <a:r>
                        <a:rPr kumimoji="1" lang="ja-JP" altLang="en-US" dirty="0" smtClean="0">
                          <a:latin typeface="+mn-ea"/>
                          <a:ea typeface="+mn-ea"/>
                        </a:rPr>
                        <a:t>実施</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2209329418"/>
                  </a:ext>
                </a:extLst>
              </a:tr>
            </a:tbl>
          </a:graphicData>
        </a:graphic>
      </p:graphicFrame>
      <p:sp>
        <p:nvSpPr>
          <p:cNvPr id="11" name="テキスト ボックス 10"/>
          <p:cNvSpPr txBox="1"/>
          <p:nvPr/>
        </p:nvSpPr>
        <p:spPr>
          <a:xfrm>
            <a:off x="4656405" y="3263513"/>
            <a:ext cx="2159119" cy="369332"/>
          </a:xfrm>
          <a:prstGeom prst="rect">
            <a:avLst/>
          </a:prstGeom>
          <a:noFill/>
        </p:spPr>
        <p:txBody>
          <a:bodyPr wrap="square" rtlCol="0">
            <a:spAutoFit/>
          </a:bodyPr>
          <a:lstStyle/>
          <a:p>
            <a:pPr algn="r"/>
            <a:r>
              <a:rPr kumimoji="1" lang="ja-JP" altLang="en-US" dirty="0" smtClean="0">
                <a:latin typeface="+mn-ea"/>
                <a:ea typeface="+mn-ea"/>
              </a:rPr>
              <a:t>（単位：回</a:t>
            </a:r>
            <a:r>
              <a:rPr kumimoji="1" lang="en-US" altLang="ja-JP" dirty="0" smtClean="0">
                <a:latin typeface="+mn-ea"/>
                <a:ea typeface="+mn-ea"/>
              </a:rPr>
              <a:t>/</a:t>
            </a:r>
            <a:r>
              <a:rPr kumimoji="1" lang="ja-JP" altLang="en-US" dirty="0" smtClean="0">
                <a:latin typeface="+mn-ea"/>
                <a:ea typeface="+mn-ea"/>
              </a:rPr>
              <a:t>年）</a:t>
            </a:r>
            <a:endParaRPr kumimoji="1" lang="ja-JP" altLang="en-US" dirty="0">
              <a:latin typeface="+mn-ea"/>
              <a:ea typeface="+mn-ea"/>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545" y="1177101"/>
            <a:ext cx="3465382" cy="2599036"/>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61561" y="3547733"/>
            <a:ext cx="4168471" cy="2672503"/>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1091001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latin typeface="+mn-ea"/>
                <a:ea typeface="+mn-ea"/>
                <a:sym typeface="HG丸ｺﾞｼｯｸM-PRO" panose="020F0600000000000000" pitchFamily="50" charset="-128"/>
              </a:rPr>
              <a:t>４．下水道事業の実績，課題と方向性</a:t>
            </a:r>
            <a:r>
              <a:rPr lang="en-US" altLang="ja-JP" sz="3600" dirty="0">
                <a:latin typeface="+mn-ea"/>
                <a:ea typeface="+mn-ea"/>
                <a:sym typeface="HG丸ｺﾞｼｯｸM-PRO" panose="020F0600000000000000" pitchFamily="50" charset="-128"/>
              </a:rPr>
              <a:t/>
            </a:r>
            <a:br>
              <a:rPr lang="en-US" altLang="ja-JP" sz="3600" dirty="0">
                <a:latin typeface="+mn-ea"/>
                <a:ea typeface="+mn-ea"/>
                <a:sym typeface="HG丸ｺﾞｼｯｸM-PRO" panose="020F0600000000000000" pitchFamily="50" charset="-128"/>
              </a:rPr>
            </a:br>
            <a:r>
              <a:rPr kumimoji="1" lang="ja-JP" altLang="en-US" sz="3600" dirty="0" smtClean="0">
                <a:latin typeface="+mn-ea"/>
                <a:ea typeface="+mn-ea"/>
              </a:rPr>
              <a:t>　　市民との協働（</a:t>
            </a:r>
            <a:r>
              <a:rPr kumimoji="1" lang="en-US" altLang="ja-JP" sz="3600" dirty="0" smtClean="0">
                <a:latin typeface="+mn-ea"/>
                <a:ea typeface="+mn-ea"/>
              </a:rPr>
              <a:t>2</a:t>
            </a:r>
            <a:r>
              <a:rPr kumimoji="1" lang="ja-JP" altLang="en-US" sz="3600" dirty="0" smtClean="0">
                <a:latin typeface="+mn-ea"/>
                <a:ea typeface="+mn-ea"/>
              </a:rPr>
              <a:t>）課題と方向性</a:t>
            </a:r>
            <a:endParaRPr kumimoji="1" lang="ja-JP" altLang="en-US" sz="3600" dirty="0">
              <a:latin typeface="+mn-ea"/>
              <a:ea typeface="+mn-ea"/>
            </a:endParaRPr>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23</a:t>
            </a:fld>
            <a:endParaRPr lang="ja-JP" altLang="ja-JP" dirty="0"/>
          </a:p>
        </p:txBody>
      </p:sp>
      <p:sp>
        <p:nvSpPr>
          <p:cNvPr id="6" name="角丸四角形 5"/>
          <p:cNvSpPr>
            <a:spLocks noChangeArrowheads="1"/>
          </p:cNvSpPr>
          <p:nvPr/>
        </p:nvSpPr>
        <p:spPr bwMode="auto">
          <a:xfrm>
            <a:off x="855963" y="984738"/>
            <a:ext cx="936625" cy="456852"/>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12" name="コンテンツ プレースホルダー 2"/>
          <p:cNvSpPr txBox="1">
            <a:spLocks/>
          </p:cNvSpPr>
          <p:nvPr/>
        </p:nvSpPr>
        <p:spPr>
          <a:xfrm>
            <a:off x="648680" y="2359121"/>
            <a:ext cx="11543320" cy="1284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u="sng" dirty="0" smtClean="0"/>
              <a:t>広報</a:t>
            </a:r>
            <a:r>
              <a:rPr lang="ja-JP" altLang="en-US" sz="2400" dirty="0" smtClean="0"/>
              <a:t>の充実</a:t>
            </a:r>
            <a:endParaRPr lang="en-US" altLang="ja-JP" sz="2400" dirty="0" smtClean="0"/>
          </a:p>
          <a:p>
            <a:pPr marL="0" indent="0">
              <a:buNone/>
            </a:pPr>
            <a:r>
              <a:rPr lang="ja-JP" altLang="en-US" sz="2400" dirty="0"/>
              <a:t>　</a:t>
            </a:r>
            <a:r>
              <a:rPr lang="ja-JP" altLang="en-US" sz="2400" dirty="0" smtClean="0"/>
              <a:t>　市民のみなさまが知りたいこと，市民のみなさまへ伝えたいことを伝えたい。</a:t>
            </a:r>
            <a:endParaRPr lang="en-US" altLang="ja-JP" sz="2400" dirty="0" smtClean="0"/>
          </a:p>
          <a:p>
            <a:pPr marL="0" indent="0">
              <a:buNone/>
            </a:pPr>
            <a:r>
              <a:rPr lang="ja-JP" altLang="en-US" sz="2400" dirty="0"/>
              <a:t>　</a:t>
            </a:r>
            <a:r>
              <a:rPr lang="ja-JP" altLang="en-US" sz="2400" dirty="0" smtClean="0"/>
              <a:t>　多くの市民へ効果的に周知できるよう，広報の内容や手段を充実</a:t>
            </a:r>
            <a:endParaRPr lang="en-US" altLang="ja-JP" sz="2400" dirty="0"/>
          </a:p>
        </p:txBody>
      </p:sp>
      <p:sp>
        <p:nvSpPr>
          <p:cNvPr id="13" name="テキスト ボックス 12"/>
          <p:cNvSpPr txBox="1"/>
          <p:nvPr/>
        </p:nvSpPr>
        <p:spPr>
          <a:xfrm>
            <a:off x="508000" y="1709663"/>
            <a:ext cx="11059886" cy="461665"/>
          </a:xfrm>
          <a:prstGeom prst="rect">
            <a:avLst/>
          </a:prstGeom>
          <a:noFill/>
        </p:spPr>
        <p:txBody>
          <a:bodyPr wrap="square" rtlCol="0">
            <a:spAutoFit/>
          </a:bodyPr>
          <a:lstStyle/>
          <a:p>
            <a:r>
              <a:rPr kumimoji="1" lang="ja-JP" altLang="en-US" sz="2400" dirty="0" smtClean="0">
                <a:latin typeface="+mn-ea"/>
                <a:ea typeface="+mn-ea"/>
              </a:rPr>
              <a:t>市民のみなさまに下水道事業についての理解を深めていただくために・・・</a:t>
            </a:r>
            <a:endParaRPr kumimoji="1" lang="ja-JP" altLang="en-US" sz="2400" dirty="0">
              <a:latin typeface="+mn-ea"/>
              <a:ea typeface="+mn-ea"/>
            </a:endParaRPr>
          </a:p>
        </p:txBody>
      </p:sp>
      <p:sp>
        <p:nvSpPr>
          <p:cNvPr id="7" name="角丸四角形 6"/>
          <p:cNvSpPr/>
          <p:nvPr/>
        </p:nvSpPr>
        <p:spPr>
          <a:xfrm>
            <a:off x="489022" y="2775355"/>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8" name="角丸四角形 7"/>
          <p:cNvSpPr/>
          <p:nvPr/>
        </p:nvSpPr>
        <p:spPr>
          <a:xfrm>
            <a:off x="489024" y="3237697"/>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9" name="角丸四角形 8"/>
          <p:cNvSpPr/>
          <p:nvPr/>
        </p:nvSpPr>
        <p:spPr>
          <a:xfrm>
            <a:off x="496279" y="4249448"/>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0" name="角丸四角形 9"/>
          <p:cNvSpPr/>
          <p:nvPr/>
        </p:nvSpPr>
        <p:spPr>
          <a:xfrm>
            <a:off x="496281" y="4711790"/>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11" name="角丸四角形 10"/>
          <p:cNvSpPr/>
          <p:nvPr/>
        </p:nvSpPr>
        <p:spPr>
          <a:xfrm>
            <a:off x="496279" y="5686369"/>
            <a:ext cx="754743" cy="4209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solidFill>
                  <a:schemeClr val="accent5"/>
                </a:solidFill>
              </a:rPr>
              <a:t>課題</a:t>
            </a:r>
            <a:endParaRPr kumimoji="1" lang="ja-JP" altLang="en-US" sz="2000" dirty="0">
              <a:solidFill>
                <a:schemeClr val="accent5"/>
              </a:solidFill>
            </a:endParaRPr>
          </a:p>
        </p:txBody>
      </p:sp>
      <p:sp>
        <p:nvSpPr>
          <p:cNvPr id="14" name="角丸四角形 13"/>
          <p:cNvSpPr/>
          <p:nvPr/>
        </p:nvSpPr>
        <p:spPr>
          <a:xfrm>
            <a:off x="496281" y="6134643"/>
            <a:ext cx="754742" cy="420914"/>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rgbClr val="FF0000"/>
                </a:solidFill>
              </a:rPr>
              <a:t>方向</a:t>
            </a:r>
          </a:p>
        </p:txBody>
      </p:sp>
      <p:sp>
        <p:nvSpPr>
          <p:cNvPr id="15" name="コンテンツ プレースホルダー 2"/>
          <p:cNvSpPr txBox="1">
            <a:spLocks/>
          </p:cNvSpPr>
          <p:nvPr/>
        </p:nvSpPr>
        <p:spPr>
          <a:xfrm>
            <a:off x="660402" y="3805748"/>
            <a:ext cx="11328397" cy="1419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環境教育の場づくり</a:t>
            </a:r>
            <a:endParaRPr lang="en-US" altLang="ja-JP" sz="2400" dirty="0" smtClean="0"/>
          </a:p>
          <a:p>
            <a:pPr marL="0" indent="0">
              <a:buNone/>
            </a:pPr>
            <a:r>
              <a:rPr lang="ja-JP" altLang="en-US" sz="2400" dirty="0"/>
              <a:t>　</a:t>
            </a:r>
            <a:r>
              <a:rPr lang="ja-JP" altLang="en-US" sz="2400" dirty="0" smtClean="0"/>
              <a:t>　工事内容や，環境保護のために下水道が果たす役割などを理解して欲しい。</a:t>
            </a:r>
            <a:endParaRPr lang="en-US" altLang="ja-JP" sz="2400" dirty="0" smtClean="0"/>
          </a:p>
          <a:p>
            <a:pPr marL="0" indent="0">
              <a:buNone/>
            </a:pPr>
            <a:r>
              <a:rPr lang="ja-JP" altLang="en-US" sz="2400" dirty="0"/>
              <a:t>　</a:t>
            </a:r>
            <a:r>
              <a:rPr lang="ja-JP" altLang="en-US" sz="2400" dirty="0" smtClean="0"/>
              <a:t>　工事説明会や見学会など，環境</a:t>
            </a:r>
            <a:r>
              <a:rPr lang="ja-JP" altLang="en-US" sz="2400" dirty="0"/>
              <a:t>学習</a:t>
            </a:r>
            <a:r>
              <a:rPr lang="ja-JP" altLang="en-US" sz="2400" dirty="0" smtClean="0"/>
              <a:t>や環境教育を通した理解</a:t>
            </a:r>
            <a:endParaRPr lang="en-US" altLang="ja-JP" sz="2400" dirty="0"/>
          </a:p>
        </p:txBody>
      </p:sp>
      <p:sp>
        <p:nvSpPr>
          <p:cNvPr id="16" name="コンテンツ プレースホルダー 2"/>
          <p:cNvSpPr txBox="1">
            <a:spLocks/>
          </p:cNvSpPr>
          <p:nvPr/>
        </p:nvSpPr>
        <p:spPr>
          <a:xfrm>
            <a:off x="658059" y="5275272"/>
            <a:ext cx="11059886" cy="14125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メイリオ" panose="020B0604030504040204" pitchFamily="50" charset="-128"/>
              <a:buChar char="◎"/>
            </a:pPr>
            <a:r>
              <a:rPr lang="ja-JP" altLang="en-US" sz="2400" dirty="0" smtClean="0"/>
              <a:t>指標による事業評価</a:t>
            </a:r>
            <a:endParaRPr lang="en-US" altLang="ja-JP" sz="2400" dirty="0"/>
          </a:p>
          <a:p>
            <a:pPr marL="0" indent="0">
              <a:buNone/>
            </a:pPr>
            <a:r>
              <a:rPr lang="ja-JP" altLang="en-US" sz="2400" dirty="0" smtClean="0"/>
              <a:t>　　どのように評価するべきか，分からない方も多い。</a:t>
            </a:r>
            <a:endParaRPr lang="en-US" altLang="ja-JP" sz="2400" dirty="0" smtClean="0"/>
          </a:p>
          <a:p>
            <a:pPr marL="0" indent="0">
              <a:buNone/>
            </a:pPr>
            <a:r>
              <a:rPr lang="ja-JP" altLang="en-US" sz="2400" dirty="0"/>
              <a:t>　</a:t>
            </a:r>
            <a:r>
              <a:rPr lang="ja-JP" altLang="en-US" sz="2400" dirty="0" smtClean="0"/>
              <a:t>　目標を数値化し，経年や他市と比較</a:t>
            </a:r>
            <a:endParaRPr lang="en-US" altLang="ja-JP" sz="2400" dirty="0"/>
          </a:p>
        </p:txBody>
      </p:sp>
    </p:spTree>
    <p:extLst>
      <p:ext uri="{BB962C8B-B14F-4D97-AF65-F5344CB8AC3E}">
        <p14:creationId xmlns:p14="http://schemas.microsoft.com/office/powerpoint/2010/main" val="2254599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1000"/>
                                        <p:tgtEl>
                                          <p:spTgt spid="16">
                                            <p:txEl>
                                              <p:pRg st="0" end="0"/>
                                            </p:txEl>
                                          </p:spTgt>
                                        </p:tgtEl>
                                      </p:cBhvr>
                                    </p:animEffect>
                                    <p:anim calcmode="lin" valueType="num">
                                      <p:cBhvr>
                                        <p:cTn id="1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fade">
                                      <p:cBhvr>
                                        <p:cTn id="54" dur="1000"/>
                                        <p:tgtEl>
                                          <p:spTgt spid="12">
                                            <p:txEl>
                                              <p:pRg st="1" end="1"/>
                                            </p:txEl>
                                          </p:spTgt>
                                        </p:tgtEl>
                                      </p:cBhvr>
                                    </p:animEffect>
                                    <p:anim calcmode="lin" valueType="num">
                                      <p:cBhvr>
                                        <p:cTn id="5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Effect transition="in" filter="fade">
                                      <p:cBhvr>
                                        <p:cTn id="59" dur="1000"/>
                                        <p:tgtEl>
                                          <p:spTgt spid="12">
                                            <p:txEl>
                                              <p:pRg st="2" end="2"/>
                                            </p:txEl>
                                          </p:spTgt>
                                        </p:tgtEl>
                                      </p:cBhvr>
                                    </p:animEffect>
                                    <p:anim calcmode="lin" valueType="num">
                                      <p:cBhvr>
                                        <p:cTn id="6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5">
                                            <p:txEl>
                                              <p:pRg st="1" end="1"/>
                                            </p:txEl>
                                          </p:spTgt>
                                        </p:tgtEl>
                                        <p:attrNameLst>
                                          <p:attrName>style.visibility</p:attrName>
                                        </p:attrNameLst>
                                      </p:cBhvr>
                                      <p:to>
                                        <p:strVal val="visible"/>
                                      </p:to>
                                    </p:set>
                                    <p:animEffect transition="in" filter="fade">
                                      <p:cBhvr>
                                        <p:cTn id="64" dur="1000"/>
                                        <p:tgtEl>
                                          <p:spTgt spid="15">
                                            <p:txEl>
                                              <p:pRg st="1" end="1"/>
                                            </p:txEl>
                                          </p:spTgt>
                                        </p:tgtEl>
                                      </p:cBhvr>
                                    </p:animEffect>
                                    <p:anim calcmode="lin" valueType="num">
                                      <p:cBhvr>
                                        <p:cTn id="6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5">
                                            <p:txEl>
                                              <p:pRg st="2" end="2"/>
                                            </p:txEl>
                                          </p:spTgt>
                                        </p:tgtEl>
                                        <p:attrNameLst>
                                          <p:attrName>style.visibility</p:attrName>
                                        </p:attrNameLst>
                                      </p:cBhvr>
                                      <p:to>
                                        <p:strVal val="visible"/>
                                      </p:to>
                                    </p:set>
                                    <p:animEffect transition="in" filter="fade">
                                      <p:cBhvr>
                                        <p:cTn id="69" dur="1000"/>
                                        <p:tgtEl>
                                          <p:spTgt spid="15">
                                            <p:txEl>
                                              <p:pRg st="2" end="2"/>
                                            </p:txEl>
                                          </p:spTgt>
                                        </p:tgtEl>
                                      </p:cBhvr>
                                    </p:animEffect>
                                    <p:anim calcmode="lin" valueType="num">
                                      <p:cBhvr>
                                        <p:cTn id="7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6">
                                            <p:txEl>
                                              <p:pRg st="1" end="1"/>
                                            </p:txEl>
                                          </p:spTgt>
                                        </p:tgtEl>
                                        <p:attrNameLst>
                                          <p:attrName>style.visibility</p:attrName>
                                        </p:attrNameLst>
                                      </p:cBhvr>
                                      <p:to>
                                        <p:strVal val="visible"/>
                                      </p:to>
                                    </p:set>
                                    <p:animEffect transition="in" filter="fade">
                                      <p:cBhvr>
                                        <p:cTn id="74" dur="1000"/>
                                        <p:tgtEl>
                                          <p:spTgt spid="16">
                                            <p:txEl>
                                              <p:pRg st="1" end="1"/>
                                            </p:txEl>
                                          </p:spTgt>
                                        </p:tgtEl>
                                      </p:cBhvr>
                                    </p:animEffect>
                                    <p:anim calcmode="lin" valueType="num">
                                      <p:cBhvr>
                                        <p:cTn id="7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6">
                                            <p:txEl>
                                              <p:pRg st="2" end="2"/>
                                            </p:txEl>
                                          </p:spTgt>
                                        </p:tgtEl>
                                        <p:attrNameLst>
                                          <p:attrName>style.visibility</p:attrName>
                                        </p:attrNameLst>
                                      </p:cBhvr>
                                      <p:to>
                                        <p:strVal val="visible"/>
                                      </p:to>
                                    </p:set>
                                    <p:animEffect transition="in" filter="fade">
                                      <p:cBhvr>
                                        <p:cTn id="79" dur="1000"/>
                                        <p:tgtEl>
                                          <p:spTgt spid="16">
                                            <p:txEl>
                                              <p:pRg st="2" end="2"/>
                                            </p:txEl>
                                          </p:spTgt>
                                        </p:tgtEl>
                                      </p:cBhvr>
                                    </p:animEffect>
                                    <p:anim calcmode="lin" valueType="num">
                                      <p:cBhvr>
                                        <p:cTn id="8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p:cNvSpPr>
            <a:spLocks noGrp="1"/>
          </p:cNvSpPr>
          <p:nvPr>
            <p:ph type="sldNum" sz="quarter" idx="12"/>
          </p:nvPr>
        </p:nvSpPr>
        <p:spPr/>
        <p:txBody>
          <a:bodyPr/>
          <a:lstStyle/>
          <a:p>
            <a:fld id="{00658454-D9F6-4170-8111-6AEFCA2A70C5}" type="slidenum">
              <a:rPr lang="ja-JP" altLang="en-US" smtClean="0"/>
              <a:pPr/>
              <a:t>2</a:t>
            </a:fld>
            <a:endParaRPr lang="ja-JP" altLang="en-US" sz="1800" dirty="0">
              <a:solidFill>
                <a:schemeClr val="tx1"/>
              </a:solidFill>
              <a:latin typeface="Arial" panose="020B0604020202020204" pitchFamily="34" charset="0"/>
            </a:endParaRPr>
          </a:p>
        </p:txBody>
      </p:sp>
      <p:sp>
        <p:nvSpPr>
          <p:cNvPr id="6146" name="タイトル 2"/>
          <p:cNvSpPr>
            <a:spLocks noGrp="1" noChangeArrowheads="1"/>
          </p:cNvSpPr>
          <p:nvPr>
            <p:ph type="title" idx="4294967295"/>
          </p:nvPr>
        </p:nvSpPr>
        <p:spPr>
          <a:xfrm>
            <a:off x="824460" y="217489"/>
            <a:ext cx="10529340" cy="835025"/>
          </a:xfrm>
        </p:spPr>
        <p:txBody>
          <a:bodyPr>
            <a:normAutofit fontScale="90000"/>
          </a:bodyPr>
          <a:lstStyle/>
          <a:p>
            <a:pPr eaLnBrk="1" hangingPunct="1"/>
            <a:r>
              <a:rPr lang="ja-JP" altLang="en-US" sz="4000" dirty="0">
                <a:latin typeface="+mn-ea"/>
                <a:ea typeface="+mn-ea"/>
                <a:sym typeface="HG丸ｺﾞｼｯｸM-PRO" panose="020F0600000000000000" pitchFamily="50" charset="-128"/>
              </a:rPr>
              <a:t>１．下水道経営計画策定</a:t>
            </a:r>
            <a:r>
              <a:rPr lang="ja-JP" altLang="en-US" sz="4000" dirty="0" smtClean="0">
                <a:latin typeface="+mn-ea"/>
                <a:ea typeface="+mn-ea"/>
                <a:sym typeface="HG丸ｺﾞｼｯｸM-PRO" panose="020F0600000000000000" pitchFamily="50" charset="-128"/>
              </a:rPr>
              <a:t>の背景と目的（</a:t>
            </a:r>
            <a:r>
              <a:rPr lang="en-US" altLang="ja-JP" sz="4000" dirty="0" smtClean="0">
                <a:latin typeface="+mn-ea"/>
                <a:ea typeface="+mn-ea"/>
                <a:sym typeface="HG丸ｺﾞｼｯｸM-PRO" panose="020F0600000000000000" pitchFamily="50" charset="-128"/>
              </a:rPr>
              <a:t>1</a:t>
            </a:r>
            <a:r>
              <a:rPr lang="ja-JP" altLang="en-US" sz="4000" dirty="0" smtClean="0">
                <a:latin typeface="+mn-ea"/>
                <a:ea typeface="+mn-ea"/>
                <a:sym typeface="HG丸ｺﾞｼｯｸM-PRO" panose="020F0600000000000000" pitchFamily="50" charset="-128"/>
              </a:rPr>
              <a:t>）背景</a:t>
            </a:r>
            <a:endParaRPr lang="ja-JP" altLang="en-US" sz="4000" dirty="0">
              <a:latin typeface="+mn-ea"/>
              <a:ea typeface="+mn-ea"/>
              <a:sym typeface="HG丸ｺﾞｼｯｸM-PRO" panose="020F0600000000000000" pitchFamily="50" charset="-128"/>
            </a:endParaRPr>
          </a:p>
        </p:txBody>
      </p:sp>
      <p:sp>
        <p:nvSpPr>
          <p:cNvPr id="6148" name="角丸四角形 9"/>
          <p:cNvSpPr>
            <a:spLocks noChangeArrowheads="1"/>
          </p:cNvSpPr>
          <p:nvPr/>
        </p:nvSpPr>
        <p:spPr bwMode="auto">
          <a:xfrm>
            <a:off x="1001485" y="2722771"/>
            <a:ext cx="5907313" cy="442674"/>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0" rIns="0">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mn-ea"/>
                <a:ea typeface="+mn-ea"/>
                <a:sym typeface="HG丸ｺﾞｼｯｸM-PRO" panose="020F0600000000000000" pitchFamily="50" charset="-128"/>
              </a:rPr>
              <a:t>老朽化に</a:t>
            </a:r>
            <a:r>
              <a:rPr lang="ja-JP" altLang="en-US" sz="2000" dirty="0" smtClean="0">
                <a:solidFill>
                  <a:srgbClr val="000000"/>
                </a:solidFill>
                <a:latin typeface="+mn-ea"/>
                <a:ea typeface="+mn-ea"/>
                <a:sym typeface="HG丸ｺﾞｼｯｸM-PRO" panose="020F0600000000000000" pitchFamily="50" charset="-128"/>
              </a:rPr>
              <a:t>伴い改築更新に要する経費が</a:t>
            </a:r>
            <a:r>
              <a:rPr lang="ja-JP" altLang="en-US" sz="2000" dirty="0">
                <a:solidFill>
                  <a:srgbClr val="000000"/>
                </a:solidFill>
                <a:latin typeface="+mn-ea"/>
                <a:ea typeface="+mn-ea"/>
                <a:sym typeface="HG丸ｺﾞｼｯｸM-PRO" panose="020F0600000000000000" pitchFamily="50" charset="-128"/>
              </a:rPr>
              <a:t>急激に増大</a:t>
            </a:r>
          </a:p>
        </p:txBody>
      </p:sp>
      <p:sp>
        <p:nvSpPr>
          <p:cNvPr id="6149" name="角丸四角形 17"/>
          <p:cNvSpPr>
            <a:spLocks noChangeArrowheads="1"/>
          </p:cNvSpPr>
          <p:nvPr/>
        </p:nvSpPr>
        <p:spPr bwMode="auto">
          <a:xfrm>
            <a:off x="1419224" y="3964937"/>
            <a:ext cx="4679950" cy="441325"/>
          </a:xfrm>
          <a:prstGeom prst="roundRect">
            <a:avLst>
              <a:gd name="adj" fmla="val 16667"/>
            </a:avLst>
          </a:prstGeom>
          <a:solidFill>
            <a:srgbClr val="ABE1FE"/>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dirty="0" smtClean="0">
                <a:solidFill>
                  <a:srgbClr val="000000"/>
                </a:solidFill>
                <a:latin typeface="+mn-ea"/>
                <a:ea typeface="+mn-ea"/>
                <a:sym typeface="HG丸ｺﾞｼｯｸM-PRO" panose="020F0600000000000000" pitchFamily="50" charset="-128"/>
              </a:rPr>
              <a:t>今後，経営</a:t>
            </a:r>
            <a:r>
              <a:rPr lang="ja-JP" altLang="en-US" sz="2000" dirty="0">
                <a:solidFill>
                  <a:srgbClr val="000000"/>
                </a:solidFill>
                <a:latin typeface="+mn-ea"/>
                <a:ea typeface="+mn-ea"/>
                <a:sym typeface="HG丸ｺﾞｼｯｸM-PRO" panose="020F0600000000000000" pitchFamily="50" charset="-128"/>
              </a:rPr>
              <a:t>環境は厳しさを増す</a:t>
            </a:r>
            <a:endParaRPr lang="ja-JP" altLang="en-US" dirty="0">
              <a:latin typeface="+mn-ea"/>
              <a:ea typeface="+mn-ea"/>
            </a:endParaRPr>
          </a:p>
        </p:txBody>
      </p:sp>
      <p:sp>
        <p:nvSpPr>
          <p:cNvPr id="6150" name="角丸四角形 18"/>
          <p:cNvSpPr>
            <a:spLocks noChangeArrowheads="1"/>
          </p:cNvSpPr>
          <p:nvPr/>
        </p:nvSpPr>
        <p:spPr bwMode="auto">
          <a:xfrm>
            <a:off x="1743868" y="3208071"/>
            <a:ext cx="4032250" cy="442912"/>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a:solidFill>
                  <a:srgbClr val="000000"/>
                </a:solidFill>
                <a:latin typeface="+mn-ea"/>
                <a:ea typeface="+mn-ea"/>
                <a:sym typeface="HG丸ｺﾞｼｯｸM-PRO" panose="020F0600000000000000" pitchFamily="50" charset="-128"/>
              </a:rPr>
              <a:t>人口減少等に伴い料金収入が減少</a:t>
            </a:r>
            <a:endParaRPr lang="ja-JP" altLang="en-US">
              <a:latin typeface="+mn-ea"/>
              <a:ea typeface="+mn-ea"/>
            </a:endParaRPr>
          </a:p>
        </p:txBody>
      </p:sp>
      <p:sp>
        <p:nvSpPr>
          <p:cNvPr id="6151" name="角丸四角形 19"/>
          <p:cNvSpPr>
            <a:spLocks noChangeArrowheads="1"/>
          </p:cNvSpPr>
          <p:nvPr/>
        </p:nvSpPr>
        <p:spPr bwMode="auto">
          <a:xfrm>
            <a:off x="1277257" y="1953742"/>
            <a:ext cx="5323569" cy="442674"/>
          </a:xfrm>
          <a:prstGeom prst="roundRect">
            <a:avLst>
              <a:gd name="adj" fmla="val 16667"/>
            </a:avLst>
          </a:prstGeom>
          <a:solidFill>
            <a:srgbClr val="BBECC8"/>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000000"/>
                </a:solidFill>
                <a:latin typeface="+mn-ea"/>
                <a:ea typeface="+mn-ea"/>
                <a:sym typeface="HG丸ｺﾞｼｯｸM-PRO" panose="020F0600000000000000" pitchFamily="50" charset="-128"/>
              </a:rPr>
              <a:t>人口急増に伴い集中的に施設</a:t>
            </a:r>
            <a:r>
              <a:rPr lang="ja-JP" altLang="en-US" sz="2000" dirty="0">
                <a:solidFill>
                  <a:srgbClr val="000000"/>
                </a:solidFill>
                <a:latin typeface="+mn-ea"/>
                <a:ea typeface="+mn-ea"/>
                <a:sym typeface="HG丸ｺﾞｼｯｸM-PRO" panose="020F0600000000000000" pitchFamily="50" charset="-128"/>
              </a:rPr>
              <a:t>・</a:t>
            </a:r>
            <a:r>
              <a:rPr lang="ja-JP" altLang="en-US" sz="2000" dirty="0" smtClean="0">
                <a:solidFill>
                  <a:srgbClr val="000000"/>
                </a:solidFill>
                <a:latin typeface="+mn-ea"/>
                <a:ea typeface="+mn-ea"/>
                <a:sym typeface="HG丸ｺﾞｼｯｸM-PRO" panose="020F0600000000000000" pitchFamily="50" charset="-128"/>
              </a:rPr>
              <a:t>設備を整備</a:t>
            </a:r>
            <a:endParaRPr lang="ja-JP" altLang="en-US" sz="2000" dirty="0">
              <a:solidFill>
                <a:srgbClr val="000000"/>
              </a:solidFill>
              <a:latin typeface="+mn-ea"/>
              <a:ea typeface="+mn-ea"/>
              <a:sym typeface="HG丸ｺﾞｼｯｸM-PRO" panose="020F0600000000000000" pitchFamily="50" charset="-128"/>
            </a:endParaRPr>
          </a:p>
        </p:txBody>
      </p:sp>
      <p:sp>
        <p:nvSpPr>
          <p:cNvPr id="6152" name="角丸四角形 21"/>
          <p:cNvSpPr>
            <a:spLocks noChangeArrowheads="1"/>
          </p:cNvSpPr>
          <p:nvPr/>
        </p:nvSpPr>
        <p:spPr bwMode="auto">
          <a:xfrm>
            <a:off x="519664" y="4842644"/>
            <a:ext cx="7318054" cy="1123712"/>
          </a:xfrm>
          <a:prstGeom prst="roundRect">
            <a:avLst>
              <a:gd name="adj" fmla="val 16667"/>
            </a:avLst>
          </a:prstGeom>
          <a:solidFill>
            <a:srgbClr val="F9D98B"/>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marL="2667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solidFill>
                  <a:srgbClr val="000000"/>
                </a:solidFill>
                <a:latin typeface="+mn-ea"/>
                <a:ea typeface="+mn-ea"/>
                <a:sym typeface="HG丸ｺﾞｼｯｸM-PRO" panose="020F0600000000000000" pitchFamily="50" charset="-128"/>
              </a:rPr>
              <a:t>下水道サービスを将来にわたり安定的に提供するために</a:t>
            </a:r>
            <a:r>
              <a:rPr lang="en-US" altLang="ja-JP" sz="2000" dirty="0">
                <a:solidFill>
                  <a:srgbClr val="000000"/>
                </a:solidFill>
                <a:latin typeface="+mn-ea"/>
                <a:ea typeface="+mn-ea"/>
                <a:sym typeface="HG丸ｺﾞｼｯｸM-PRO" panose="020F0600000000000000" pitchFamily="50" charset="-128"/>
              </a:rPr>
              <a:t>…</a:t>
            </a:r>
            <a:endParaRPr lang="ja-JP" altLang="en-US" sz="2000" dirty="0">
              <a:solidFill>
                <a:srgbClr val="000000"/>
              </a:solidFill>
              <a:latin typeface="+mn-ea"/>
              <a:ea typeface="+mn-ea"/>
              <a:sym typeface="HG丸ｺﾞｼｯｸM-PRO" panose="020F0600000000000000" pitchFamily="50" charset="-128"/>
            </a:endParaRPr>
          </a:p>
          <a:p>
            <a:pPr eaLnBrk="1" hangingPunct="1"/>
            <a:r>
              <a:rPr lang="ja-JP" altLang="en-US" sz="2000" dirty="0">
                <a:solidFill>
                  <a:srgbClr val="FF0000"/>
                </a:solidFill>
                <a:latin typeface="+mn-ea"/>
                <a:ea typeface="+mn-ea"/>
                <a:sym typeface="HG丸ｺﾞｼｯｸM-PRO" panose="020F0600000000000000" pitchFamily="50" charset="-128"/>
              </a:rPr>
              <a:t>◆中長期的な視点に立った計画的な経営基盤の強化</a:t>
            </a:r>
            <a:endParaRPr lang="en-US" altLang="ja-JP" sz="2000" dirty="0">
              <a:solidFill>
                <a:srgbClr val="FF0000"/>
              </a:solidFill>
              <a:latin typeface="+mn-ea"/>
              <a:ea typeface="+mn-ea"/>
              <a:sym typeface="HG丸ｺﾞｼｯｸM-PRO" panose="020F0600000000000000" pitchFamily="50" charset="-128"/>
            </a:endParaRPr>
          </a:p>
          <a:p>
            <a:pPr eaLnBrk="1" hangingPunct="1"/>
            <a:r>
              <a:rPr lang="ja-JP" altLang="en-US" sz="2000" dirty="0">
                <a:solidFill>
                  <a:srgbClr val="FF0000"/>
                </a:solidFill>
                <a:latin typeface="+mn-ea"/>
                <a:ea typeface="+mn-ea"/>
                <a:sym typeface="HG丸ｺﾞｼｯｸM-PRO" panose="020F0600000000000000" pitchFamily="50" charset="-128"/>
              </a:rPr>
              <a:t>◆財政マネジメントの</a:t>
            </a:r>
            <a:r>
              <a:rPr lang="ja-JP" altLang="en-US" sz="2000" dirty="0" smtClean="0">
                <a:solidFill>
                  <a:srgbClr val="FF0000"/>
                </a:solidFill>
                <a:latin typeface="+mn-ea"/>
                <a:ea typeface="+mn-ea"/>
                <a:sym typeface="HG丸ｺﾞｼｯｸM-PRO" panose="020F0600000000000000" pitchFamily="50" charset="-128"/>
              </a:rPr>
              <a:t>向上</a:t>
            </a:r>
            <a:endParaRPr lang="ja-JP" altLang="en-US" sz="2000" dirty="0">
              <a:solidFill>
                <a:srgbClr val="000000"/>
              </a:solidFill>
              <a:latin typeface="+mn-ea"/>
              <a:ea typeface="+mn-ea"/>
              <a:sym typeface="HG丸ｺﾞｼｯｸM-PRO" panose="020F0600000000000000" pitchFamily="50" charset="-128"/>
            </a:endParaRPr>
          </a:p>
        </p:txBody>
      </p:sp>
      <p:sp>
        <p:nvSpPr>
          <p:cNvPr id="6153" name="右矢印 22"/>
          <p:cNvSpPr>
            <a:spLocks noChangeArrowheads="1"/>
          </p:cNvSpPr>
          <p:nvPr/>
        </p:nvSpPr>
        <p:spPr bwMode="auto">
          <a:xfrm rot="5400000">
            <a:off x="3614737" y="4123869"/>
            <a:ext cx="288925" cy="1009650"/>
          </a:xfrm>
          <a:prstGeom prst="rightArrow">
            <a:avLst>
              <a:gd name="adj1" fmla="val 50000"/>
              <a:gd name="adj2" fmla="val 63227"/>
            </a:avLst>
          </a:prstGeom>
          <a:solidFill>
            <a:srgbClr val="FF0000"/>
          </a:solidFill>
          <a:ln w="15875" cmpd="sng">
            <a:solidFill>
              <a:srgbClr val="429857"/>
            </a:solidFill>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HGP明朝E" panose="02020900000000000000" pitchFamily="18" charset="-128"/>
              <a:ea typeface="HGP明朝E" panose="02020900000000000000" pitchFamily="18" charset="-128"/>
              <a:sym typeface="HGP明朝E" panose="02020900000000000000" pitchFamily="18" charset="-128"/>
            </a:endParaRPr>
          </a:p>
        </p:txBody>
      </p:sp>
      <p:sp>
        <p:nvSpPr>
          <p:cNvPr id="6154" name="二等辺三角形 23"/>
          <p:cNvSpPr>
            <a:spLocks noChangeArrowheads="1"/>
          </p:cNvSpPr>
          <p:nvPr/>
        </p:nvSpPr>
        <p:spPr bwMode="auto">
          <a:xfrm rot="10800000">
            <a:off x="3368675" y="2445177"/>
            <a:ext cx="782638" cy="203200"/>
          </a:xfrm>
          <a:prstGeom prst="triangle">
            <a:avLst>
              <a:gd name="adj" fmla="val 50000"/>
            </a:avLst>
          </a:prstGeom>
          <a:solidFill>
            <a:srgbClr val="0000FF"/>
          </a:solidFill>
          <a:ln w="15875" cmpd="sng">
            <a:solidFill>
              <a:srgbClr val="429857"/>
            </a:solidFill>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HGP明朝E" panose="02020900000000000000" pitchFamily="18" charset="-128"/>
              <a:ea typeface="HGP明朝E" panose="02020900000000000000" pitchFamily="18" charset="-128"/>
              <a:sym typeface="HGP明朝E" panose="02020900000000000000" pitchFamily="18" charset="-128"/>
            </a:endParaRPr>
          </a:p>
        </p:txBody>
      </p:sp>
      <p:sp>
        <p:nvSpPr>
          <p:cNvPr id="6155" name="二等辺三角形 24"/>
          <p:cNvSpPr>
            <a:spLocks noChangeArrowheads="1"/>
          </p:cNvSpPr>
          <p:nvPr/>
        </p:nvSpPr>
        <p:spPr bwMode="auto">
          <a:xfrm rot="10800000">
            <a:off x="3368674" y="3704593"/>
            <a:ext cx="781050" cy="203200"/>
          </a:xfrm>
          <a:prstGeom prst="triangle">
            <a:avLst>
              <a:gd name="adj" fmla="val 50000"/>
            </a:avLst>
          </a:prstGeom>
          <a:solidFill>
            <a:srgbClr val="0000FF"/>
          </a:solidFill>
          <a:ln w="15875" cmpd="sng">
            <a:solidFill>
              <a:srgbClr val="429857"/>
            </a:solidFill>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HGP明朝E" panose="02020900000000000000" pitchFamily="18" charset="-128"/>
              <a:ea typeface="HGP明朝E" panose="02020900000000000000" pitchFamily="18" charset="-128"/>
              <a:sym typeface="HGP明朝E" panose="02020900000000000000" pitchFamily="18" charset="-128"/>
            </a:endParaRPr>
          </a:p>
        </p:txBody>
      </p:sp>
      <p:sp>
        <p:nvSpPr>
          <p:cNvPr id="6156" name="正方形/長方形 25"/>
          <p:cNvSpPr>
            <a:spLocks noChangeArrowheads="1"/>
          </p:cNvSpPr>
          <p:nvPr/>
        </p:nvSpPr>
        <p:spPr bwMode="auto">
          <a:xfrm>
            <a:off x="519664" y="1054770"/>
            <a:ext cx="11251421" cy="830997"/>
          </a:xfrm>
          <a:prstGeom prst="rect">
            <a:avLst/>
          </a:prstGeom>
          <a:noFill/>
          <a:ln w="2540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solidFill>
                  <a:srgbClr val="000000"/>
                </a:solidFill>
                <a:latin typeface="+mn-ea"/>
                <a:ea typeface="+mn-ea"/>
                <a:sym typeface="HG丸ｺﾞｼｯｸM-PRO" panose="020F0600000000000000" pitchFamily="50" charset="-128"/>
              </a:rPr>
              <a:t>　公営</a:t>
            </a:r>
            <a:r>
              <a:rPr lang="ja-JP" altLang="en-US" sz="2400" dirty="0">
                <a:solidFill>
                  <a:srgbClr val="000000"/>
                </a:solidFill>
                <a:latin typeface="+mn-ea"/>
                <a:ea typeface="+mn-ea"/>
                <a:sym typeface="HG丸ｺﾞｼｯｸM-PRO" panose="020F0600000000000000" pitchFamily="50" charset="-128"/>
              </a:rPr>
              <a:t>企業会計の適用の推進について（</a:t>
            </a:r>
            <a:r>
              <a:rPr lang="ja-JP" altLang="en-US" sz="2400" dirty="0" smtClean="0">
                <a:solidFill>
                  <a:srgbClr val="000000"/>
                </a:solidFill>
                <a:latin typeface="+mn-ea"/>
                <a:ea typeface="+mn-ea"/>
                <a:sym typeface="HG丸ｺﾞｼｯｸM-PRO" panose="020F0600000000000000" pitchFamily="50" charset="-128"/>
              </a:rPr>
              <a:t>総務省，</a:t>
            </a:r>
            <a:r>
              <a:rPr lang="en-US" altLang="ja-JP" sz="2400" dirty="0" smtClean="0">
                <a:solidFill>
                  <a:srgbClr val="000000"/>
                </a:solidFill>
                <a:latin typeface="+mn-ea"/>
                <a:ea typeface="+mn-ea"/>
                <a:sym typeface="HG丸ｺﾞｼｯｸM-PRO" panose="020F0600000000000000" pitchFamily="50" charset="-128"/>
              </a:rPr>
              <a:t>H27.1.27</a:t>
            </a:r>
            <a:r>
              <a:rPr lang="ja-JP" altLang="en-US" sz="2400" dirty="0" smtClean="0">
                <a:solidFill>
                  <a:srgbClr val="000000"/>
                </a:solidFill>
                <a:latin typeface="+mn-ea"/>
                <a:ea typeface="+mn-ea"/>
                <a:sym typeface="HG丸ｺﾞｼｯｸM-PRO" panose="020F0600000000000000" pitchFamily="50" charset="-128"/>
              </a:rPr>
              <a:t>）</a:t>
            </a:r>
            <a:endParaRPr lang="en-US" altLang="ja-JP" sz="2400" dirty="0" smtClean="0">
              <a:solidFill>
                <a:srgbClr val="000000"/>
              </a:solidFill>
              <a:latin typeface="+mn-ea"/>
              <a:ea typeface="+mn-ea"/>
              <a:sym typeface="HG丸ｺﾞｼｯｸM-PRO" panose="020F0600000000000000" pitchFamily="50" charset="-128"/>
            </a:endParaRPr>
          </a:p>
          <a:p>
            <a:pPr eaLnBrk="1" hangingPunct="1"/>
            <a:r>
              <a:rPr lang="ja-JP" altLang="en-US" sz="2400" dirty="0" smtClean="0">
                <a:latin typeface="+mn-ea"/>
                <a:ea typeface="+mn-ea"/>
              </a:rPr>
              <a:t>　公営</a:t>
            </a:r>
            <a:r>
              <a:rPr lang="ja-JP" altLang="en-US" sz="2400" dirty="0">
                <a:latin typeface="+mn-ea"/>
                <a:ea typeface="+mn-ea"/>
              </a:rPr>
              <a:t>企業会計の適用の更なる推進について </a:t>
            </a:r>
            <a:r>
              <a:rPr lang="ja-JP" altLang="en-US" sz="2400" dirty="0" smtClean="0">
                <a:latin typeface="+mn-ea"/>
                <a:ea typeface="+mn-ea"/>
              </a:rPr>
              <a:t>（総務省，</a:t>
            </a:r>
            <a:r>
              <a:rPr lang="en-US" altLang="ja-JP" sz="2400" dirty="0" smtClean="0">
                <a:latin typeface="+mn-ea"/>
                <a:ea typeface="+mn-ea"/>
              </a:rPr>
              <a:t>H31.1.25</a:t>
            </a:r>
            <a:r>
              <a:rPr lang="ja-JP" altLang="en-US" sz="2400" dirty="0" smtClean="0">
                <a:latin typeface="+mn-ea"/>
                <a:ea typeface="+mn-ea"/>
              </a:rPr>
              <a:t>）</a:t>
            </a:r>
            <a:endParaRPr lang="en-US" altLang="ja-JP" sz="2400" dirty="0">
              <a:solidFill>
                <a:srgbClr val="000000"/>
              </a:solidFill>
              <a:latin typeface="+mn-ea"/>
              <a:ea typeface="+mn-ea"/>
              <a:sym typeface="HG丸ｺﾞｼｯｸM-PRO" panose="020F0600000000000000" pitchFamily="50" charset="-128"/>
            </a:endParaRPr>
          </a:p>
        </p:txBody>
      </p:sp>
      <p:sp>
        <p:nvSpPr>
          <p:cNvPr id="2" name="テキスト ボックス 1"/>
          <p:cNvSpPr txBox="1"/>
          <p:nvPr/>
        </p:nvSpPr>
        <p:spPr>
          <a:xfrm>
            <a:off x="824460" y="6321154"/>
            <a:ext cx="9669369" cy="400110"/>
          </a:xfrm>
          <a:prstGeom prst="rect">
            <a:avLst/>
          </a:prstGeom>
          <a:noFill/>
          <a:ln w="31750">
            <a:solidFill>
              <a:srgbClr val="FF0000"/>
            </a:solidFill>
          </a:ln>
        </p:spPr>
        <p:txBody>
          <a:bodyPr wrap="square" rtlCol="0">
            <a:spAutoFit/>
          </a:bodyPr>
          <a:lstStyle/>
          <a:p>
            <a:r>
              <a:rPr kumimoji="1" lang="ja-JP" altLang="en-US" sz="2000" dirty="0" smtClean="0">
                <a:latin typeface="+mn-ea"/>
                <a:ea typeface="+mn-ea"/>
              </a:rPr>
              <a:t>　計画期間中（Ｈ</a:t>
            </a:r>
            <a:r>
              <a:rPr kumimoji="1" lang="en-US" altLang="ja-JP" sz="2000" dirty="0" smtClean="0">
                <a:latin typeface="+mn-ea"/>
                <a:ea typeface="+mn-ea"/>
              </a:rPr>
              <a:t>28</a:t>
            </a:r>
            <a:r>
              <a:rPr kumimoji="1" lang="ja-JP" altLang="en-US" sz="2000" dirty="0" smtClean="0">
                <a:latin typeface="+mn-ea"/>
                <a:ea typeface="+mn-ea"/>
              </a:rPr>
              <a:t>～Ｒ</a:t>
            </a:r>
            <a:r>
              <a:rPr kumimoji="1" lang="en-US" altLang="ja-JP" sz="2000" dirty="0" smtClean="0">
                <a:latin typeface="+mn-ea"/>
                <a:ea typeface="+mn-ea"/>
              </a:rPr>
              <a:t>7</a:t>
            </a:r>
            <a:r>
              <a:rPr kumimoji="1" lang="ja-JP" altLang="en-US" sz="2000" dirty="0" smtClean="0">
                <a:latin typeface="+mn-ea"/>
                <a:ea typeface="+mn-ea"/>
              </a:rPr>
              <a:t>）における経営環境の変化　⇒　中間見直し（Ｒ</a:t>
            </a:r>
            <a:r>
              <a:rPr kumimoji="1" lang="en-US" altLang="ja-JP" sz="2000" dirty="0" smtClean="0">
                <a:latin typeface="+mn-ea"/>
                <a:ea typeface="+mn-ea"/>
              </a:rPr>
              <a:t>1</a:t>
            </a:r>
            <a:r>
              <a:rPr kumimoji="1" lang="ja-JP" altLang="en-US" sz="2000" dirty="0" smtClean="0">
                <a:latin typeface="+mn-ea"/>
                <a:ea typeface="+mn-ea"/>
              </a:rPr>
              <a:t>～</a:t>
            </a:r>
            <a:r>
              <a:rPr kumimoji="1" lang="en-US" altLang="ja-JP" sz="2000" dirty="0" smtClean="0">
                <a:latin typeface="+mn-ea"/>
                <a:ea typeface="+mn-ea"/>
              </a:rPr>
              <a:t>2</a:t>
            </a:r>
            <a:r>
              <a:rPr kumimoji="1" lang="ja-JP" altLang="en-US" sz="2000" dirty="0" smtClean="0">
                <a:latin typeface="+mn-ea"/>
                <a:ea typeface="+mn-ea"/>
              </a:rPr>
              <a:t>）</a:t>
            </a:r>
            <a:endParaRPr kumimoji="1" lang="ja-JP" altLang="en-US" sz="2000" dirty="0">
              <a:latin typeface="+mn-ea"/>
              <a:ea typeface="+mn-ea"/>
            </a:endParaRPr>
          </a:p>
        </p:txBody>
      </p:sp>
      <p:sp>
        <p:nvSpPr>
          <p:cNvPr id="15" name="右矢印 22"/>
          <p:cNvSpPr>
            <a:spLocks noChangeArrowheads="1"/>
          </p:cNvSpPr>
          <p:nvPr/>
        </p:nvSpPr>
        <p:spPr bwMode="auto">
          <a:xfrm rot="5400000">
            <a:off x="3614735" y="5625137"/>
            <a:ext cx="288925" cy="1009650"/>
          </a:xfrm>
          <a:prstGeom prst="stripedRightArrow">
            <a:avLst/>
          </a:prstGeom>
          <a:solidFill>
            <a:srgbClr val="FF0000"/>
          </a:solidFill>
          <a:ln w="15875" cmpd="sng">
            <a:solidFill>
              <a:srgbClr val="F2C6C6"/>
            </a:solidFill>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HGP明朝E" panose="02020900000000000000" pitchFamily="18" charset="-128"/>
              <a:ea typeface="HGP明朝E" panose="02020900000000000000" pitchFamily="18" charset="-128"/>
              <a:sym typeface="HGP明朝E" panose="02020900000000000000" pitchFamily="18" charset="-128"/>
            </a:endParaRPr>
          </a:p>
        </p:txBody>
      </p:sp>
      <p:sp>
        <p:nvSpPr>
          <p:cNvPr id="4" name="Rectangle 22"/>
          <p:cNvSpPr>
            <a:spLocks noChangeArrowheads="1"/>
          </p:cNvSpPr>
          <p:nvPr/>
        </p:nvSpPr>
        <p:spPr bwMode="auto">
          <a:xfrm>
            <a:off x="5028745" y="-10446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3358610987"/>
              </p:ext>
            </p:extLst>
          </p:nvPr>
        </p:nvGraphicFramePr>
        <p:xfrm>
          <a:off x="7561946" y="1996180"/>
          <a:ext cx="4350660" cy="2794858"/>
        </p:xfrm>
        <a:graphic>
          <a:graphicData uri="http://schemas.openxmlformats.org/drawingml/2006/table">
            <a:tbl>
              <a:tblPr firstCol="1" bandRow="1">
                <a:tableStyleId>{5940675A-B579-460E-94D1-54222C63F5DA}</a:tableStyleId>
              </a:tblPr>
              <a:tblGrid>
                <a:gridCol w="435066">
                  <a:extLst>
                    <a:ext uri="{9D8B030D-6E8A-4147-A177-3AD203B41FA5}">
                      <a16:colId xmlns:a16="http://schemas.microsoft.com/office/drawing/2014/main" val="3804869540"/>
                    </a:ext>
                  </a:extLst>
                </a:gridCol>
                <a:gridCol w="435066">
                  <a:extLst>
                    <a:ext uri="{9D8B030D-6E8A-4147-A177-3AD203B41FA5}">
                      <a16:colId xmlns:a16="http://schemas.microsoft.com/office/drawing/2014/main" val="1865851090"/>
                    </a:ext>
                  </a:extLst>
                </a:gridCol>
                <a:gridCol w="435066">
                  <a:extLst>
                    <a:ext uri="{9D8B030D-6E8A-4147-A177-3AD203B41FA5}">
                      <a16:colId xmlns:a16="http://schemas.microsoft.com/office/drawing/2014/main" val="2071261386"/>
                    </a:ext>
                  </a:extLst>
                </a:gridCol>
                <a:gridCol w="435066">
                  <a:extLst>
                    <a:ext uri="{9D8B030D-6E8A-4147-A177-3AD203B41FA5}">
                      <a16:colId xmlns:a16="http://schemas.microsoft.com/office/drawing/2014/main" val="2708090141"/>
                    </a:ext>
                  </a:extLst>
                </a:gridCol>
                <a:gridCol w="435066">
                  <a:extLst>
                    <a:ext uri="{9D8B030D-6E8A-4147-A177-3AD203B41FA5}">
                      <a16:colId xmlns:a16="http://schemas.microsoft.com/office/drawing/2014/main" val="2364508333"/>
                    </a:ext>
                  </a:extLst>
                </a:gridCol>
                <a:gridCol w="435066">
                  <a:extLst>
                    <a:ext uri="{9D8B030D-6E8A-4147-A177-3AD203B41FA5}">
                      <a16:colId xmlns:a16="http://schemas.microsoft.com/office/drawing/2014/main" val="259831115"/>
                    </a:ext>
                  </a:extLst>
                </a:gridCol>
                <a:gridCol w="435066">
                  <a:extLst>
                    <a:ext uri="{9D8B030D-6E8A-4147-A177-3AD203B41FA5}">
                      <a16:colId xmlns:a16="http://schemas.microsoft.com/office/drawing/2014/main" val="3373028834"/>
                    </a:ext>
                  </a:extLst>
                </a:gridCol>
                <a:gridCol w="435066">
                  <a:extLst>
                    <a:ext uri="{9D8B030D-6E8A-4147-A177-3AD203B41FA5}">
                      <a16:colId xmlns:a16="http://schemas.microsoft.com/office/drawing/2014/main" val="1607956503"/>
                    </a:ext>
                  </a:extLst>
                </a:gridCol>
                <a:gridCol w="435066">
                  <a:extLst>
                    <a:ext uri="{9D8B030D-6E8A-4147-A177-3AD203B41FA5}">
                      <a16:colId xmlns:a16="http://schemas.microsoft.com/office/drawing/2014/main" val="1745876795"/>
                    </a:ext>
                  </a:extLst>
                </a:gridCol>
                <a:gridCol w="435066">
                  <a:extLst>
                    <a:ext uri="{9D8B030D-6E8A-4147-A177-3AD203B41FA5}">
                      <a16:colId xmlns:a16="http://schemas.microsoft.com/office/drawing/2014/main" val="1943126818"/>
                    </a:ext>
                  </a:extLst>
                </a:gridCol>
              </a:tblGrid>
              <a:tr h="610230">
                <a:tc gridSpan="10">
                  <a:txBody>
                    <a:bodyPr/>
                    <a:lstStyle/>
                    <a:p>
                      <a:pPr algn="ctr"/>
                      <a:r>
                        <a:rPr kumimoji="1" lang="ja-JP" altLang="en-US" dirty="0" smtClean="0"/>
                        <a:t>柏市下水道事業中長期経営計画</a:t>
                      </a:r>
                      <a:endParaRPr kumimoji="1" lang="en-US" altLang="ja-JP" dirty="0" smtClean="0"/>
                    </a:p>
                    <a:p>
                      <a:pPr algn="ctr"/>
                      <a:r>
                        <a:rPr kumimoji="1" lang="ja-JP" altLang="en-US" dirty="0" smtClean="0"/>
                        <a:t>の期間と見直し</a:t>
                      </a:r>
                      <a:endParaRPr kumimoji="1" lang="ja-JP" altLang="en-US"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dirty="0">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82164464"/>
                  </a:ext>
                </a:extLst>
              </a:tr>
              <a:tr h="348703">
                <a:tc gridSpan="3">
                  <a:txBody>
                    <a:bodyPr/>
                    <a:lstStyle/>
                    <a:p>
                      <a:pPr algn="ctr"/>
                      <a:r>
                        <a:rPr kumimoji="1" lang="ja-JP" altLang="en-US" b="0" dirty="0" smtClean="0">
                          <a:solidFill>
                            <a:schemeClr val="tx1"/>
                          </a:solidFill>
                          <a:latin typeface="+mn-ea"/>
                          <a:ea typeface="+mn-ea"/>
                        </a:rPr>
                        <a:t>平成</a:t>
                      </a:r>
                      <a:endParaRPr kumimoji="1" lang="ja-JP" altLang="en-US" b="0" dirty="0">
                        <a:solidFill>
                          <a:schemeClr val="tx1"/>
                        </a:solidFill>
                        <a:latin typeface="+mn-ea"/>
                        <a:ea typeface="+mn-ea"/>
                      </a:endParaRPr>
                    </a:p>
                  </a:txBody>
                  <a:tcPr anchor="ctr"/>
                </a:tc>
                <a:tc hMerge="1">
                  <a:txBody>
                    <a:bodyPr/>
                    <a:lstStyle/>
                    <a:p>
                      <a:pPr algn="ctr"/>
                      <a:endParaRPr kumimoji="1" lang="ja-JP" altLang="en-US" b="0" dirty="0">
                        <a:solidFill>
                          <a:schemeClr val="tx1"/>
                        </a:solidFill>
                        <a:latin typeface="+mn-ea"/>
                        <a:ea typeface="+mn-ea"/>
                      </a:endParaRPr>
                    </a:p>
                  </a:txBody>
                  <a:tcPr anchor="ctr"/>
                </a:tc>
                <a:tc hMerge="1">
                  <a:txBody>
                    <a:bodyPr/>
                    <a:lstStyle/>
                    <a:p>
                      <a:pPr algn="ctr"/>
                      <a:endParaRPr kumimoji="1" lang="ja-JP" altLang="en-US" b="0" dirty="0">
                        <a:solidFill>
                          <a:schemeClr val="tx1"/>
                        </a:solidFill>
                        <a:latin typeface="+mn-ea"/>
                        <a:ea typeface="+mn-ea"/>
                      </a:endParaRPr>
                    </a:p>
                  </a:txBody>
                  <a:tcPr anchor="ctr"/>
                </a:tc>
                <a:tc gridSpan="7">
                  <a:txBody>
                    <a:bodyPr/>
                    <a:lstStyle/>
                    <a:p>
                      <a:pPr algn="ctr"/>
                      <a:r>
                        <a:rPr kumimoji="1" lang="ja-JP" altLang="en-US" b="0" dirty="0" smtClean="0">
                          <a:solidFill>
                            <a:schemeClr val="tx1"/>
                          </a:solidFill>
                          <a:latin typeface="+mn-ea"/>
                          <a:ea typeface="+mn-ea"/>
                        </a:rPr>
                        <a:t>令和</a:t>
                      </a:r>
                      <a:endParaRPr kumimoji="1" lang="ja-JP" altLang="en-US" b="0" dirty="0">
                        <a:solidFill>
                          <a:schemeClr val="tx1"/>
                        </a:solidFill>
                        <a:latin typeface="+mn-ea"/>
                        <a:ea typeface="+mn-ea"/>
                      </a:endParaRPr>
                    </a:p>
                  </a:txBody>
                  <a:tcPr anchor="ctr"/>
                </a:tc>
                <a:tc hMerge="1">
                  <a:txBody>
                    <a:bodyPr/>
                    <a:lstStyle/>
                    <a:p>
                      <a:pPr algn="ctr"/>
                      <a:endParaRPr kumimoji="1" lang="ja-JP" altLang="en-US" b="0" dirty="0">
                        <a:solidFill>
                          <a:schemeClr val="tx1"/>
                        </a:solidFill>
                        <a:latin typeface="+mn-ea"/>
                        <a:ea typeface="+mn-ea"/>
                      </a:endParaRPr>
                    </a:p>
                  </a:txBody>
                  <a:tcPr anchor="ctr"/>
                </a:tc>
                <a:tc hMerge="1">
                  <a:txBody>
                    <a:bodyPr/>
                    <a:lstStyle/>
                    <a:p>
                      <a:pPr algn="ctr"/>
                      <a:endParaRPr kumimoji="1" lang="en-US" altLang="ja-JP" dirty="0" smtClean="0">
                        <a:latin typeface="+mn-ea"/>
                        <a:ea typeface="+mn-ea"/>
                      </a:endParaRPr>
                    </a:p>
                  </a:txBody>
                  <a:tcPr anchor="ctr"/>
                </a:tc>
                <a:tc hMerge="1">
                  <a:txBody>
                    <a:bodyPr/>
                    <a:lstStyle/>
                    <a:p>
                      <a:pPr algn="ctr"/>
                      <a:endParaRPr kumimoji="1" lang="ja-JP" altLang="en-US" dirty="0">
                        <a:solidFill>
                          <a:schemeClr val="tx1"/>
                        </a:solidFill>
                        <a:latin typeface="+mn-ea"/>
                        <a:ea typeface="+mn-ea"/>
                      </a:endParaRPr>
                    </a:p>
                  </a:txBody>
                  <a:tcPr anchor="ctr"/>
                </a:tc>
                <a:tc hMerge="1">
                  <a:txBody>
                    <a:bodyPr/>
                    <a:lstStyle/>
                    <a:p>
                      <a:pPr algn="ctr"/>
                      <a:endParaRPr kumimoji="1" lang="ja-JP" altLang="en-US" dirty="0">
                        <a:solidFill>
                          <a:schemeClr val="tx1"/>
                        </a:solidFill>
                        <a:latin typeface="+mn-ea"/>
                        <a:ea typeface="+mn-ea"/>
                      </a:endParaRPr>
                    </a:p>
                  </a:txBody>
                  <a:tcPr anchor="ctr"/>
                </a:tc>
                <a:tc hMerge="1">
                  <a:txBody>
                    <a:bodyPr/>
                    <a:lstStyle/>
                    <a:p>
                      <a:pPr algn="ctr"/>
                      <a:endParaRPr kumimoji="1" lang="ja-JP" altLang="en-US" dirty="0">
                        <a:solidFill>
                          <a:schemeClr val="tx1"/>
                        </a:solidFill>
                        <a:latin typeface="+mn-ea"/>
                        <a:ea typeface="+mn-ea"/>
                      </a:endParaRPr>
                    </a:p>
                  </a:txBody>
                  <a:tcPr anchor="ctr"/>
                </a:tc>
                <a:tc hMerge="1">
                  <a:txBody>
                    <a:bodyPr/>
                    <a:lstStyle/>
                    <a:p>
                      <a:pPr algn="ctr"/>
                      <a:endParaRPr kumimoji="1" lang="ja-JP" altLang="en-US" dirty="0">
                        <a:solidFill>
                          <a:schemeClr val="tx1"/>
                        </a:solidFill>
                        <a:latin typeface="+mn-ea"/>
                        <a:ea typeface="+mn-ea"/>
                      </a:endParaRPr>
                    </a:p>
                  </a:txBody>
                  <a:tcPr anchor="ctr"/>
                </a:tc>
                <a:extLst>
                  <a:ext uri="{0D108BD9-81ED-4DB2-BD59-A6C34878D82A}">
                    <a16:rowId xmlns:a16="http://schemas.microsoft.com/office/drawing/2014/main" val="3159058212"/>
                  </a:ext>
                </a:extLst>
              </a:tr>
              <a:tr h="502140">
                <a:tc>
                  <a:txBody>
                    <a:bodyPr/>
                    <a:lstStyle/>
                    <a:p>
                      <a:pPr marL="0" indent="0" algn="ctr"/>
                      <a:r>
                        <a:rPr kumimoji="1" lang="en-US" altLang="ja-JP" sz="1800" b="0" spc="-150" dirty="0" smtClean="0">
                          <a:solidFill>
                            <a:schemeClr val="bg1"/>
                          </a:solidFill>
                          <a:latin typeface="+mn-ea"/>
                          <a:ea typeface="+mn-ea"/>
                        </a:rPr>
                        <a:t>28</a:t>
                      </a:r>
                      <a:endParaRPr kumimoji="1" lang="ja-JP" altLang="en-US" sz="1800" b="0" spc="-150" dirty="0">
                        <a:solidFill>
                          <a:schemeClr val="bg1"/>
                        </a:solidFill>
                        <a:latin typeface="+mn-ea"/>
                        <a:ea typeface="+mn-ea"/>
                      </a:endParaRPr>
                    </a:p>
                  </a:txBody>
                  <a:tcPr anchor="ctr">
                    <a:solidFill>
                      <a:schemeClr val="accent1"/>
                    </a:solidFill>
                  </a:tcPr>
                </a:tc>
                <a:tc>
                  <a:txBody>
                    <a:bodyPr/>
                    <a:lstStyle/>
                    <a:p>
                      <a:pPr algn="ctr"/>
                      <a:r>
                        <a:rPr kumimoji="1" lang="en-US" altLang="ja-JP" sz="1800" b="0" spc="-150" dirty="0" smtClean="0">
                          <a:solidFill>
                            <a:schemeClr val="bg1"/>
                          </a:solidFill>
                          <a:latin typeface="+mn-ea"/>
                          <a:ea typeface="+mn-ea"/>
                        </a:rPr>
                        <a:t>29</a:t>
                      </a:r>
                      <a:endParaRPr kumimoji="1" lang="ja-JP" altLang="en-US" sz="1800" b="0" spc="-150" dirty="0">
                        <a:solidFill>
                          <a:schemeClr val="bg1"/>
                        </a:solidFill>
                        <a:latin typeface="+mn-ea"/>
                        <a:ea typeface="+mn-ea"/>
                      </a:endParaRPr>
                    </a:p>
                  </a:txBody>
                  <a:tcPr anchor="ctr">
                    <a:solidFill>
                      <a:schemeClr val="accent1"/>
                    </a:solidFill>
                  </a:tcPr>
                </a:tc>
                <a:tc>
                  <a:txBody>
                    <a:bodyPr/>
                    <a:lstStyle/>
                    <a:p>
                      <a:pPr algn="ctr"/>
                      <a:r>
                        <a:rPr kumimoji="1" lang="en-US" altLang="ja-JP" sz="1800" b="0" spc="-150" dirty="0" smtClean="0">
                          <a:solidFill>
                            <a:schemeClr val="bg1"/>
                          </a:solidFill>
                          <a:latin typeface="+mn-ea"/>
                          <a:ea typeface="+mn-ea"/>
                        </a:rPr>
                        <a:t>30</a:t>
                      </a:r>
                      <a:endParaRPr kumimoji="1" lang="ja-JP" altLang="en-US" sz="1800" b="0" spc="-150" dirty="0">
                        <a:solidFill>
                          <a:schemeClr val="bg1"/>
                        </a:solidFill>
                        <a:latin typeface="+mn-ea"/>
                        <a:ea typeface="+mn-ea"/>
                      </a:endParaRPr>
                    </a:p>
                  </a:txBody>
                  <a:tcPr anchor="ctr">
                    <a:solidFill>
                      <a:schemeClr val="accent1"/>
                    </a:solidFill>
                  </a:tcPr>
                </a:tc>
                <a:tc>
                  <a:txBody>
                    <a:bodyPr/>
                    <a:lstStyle/>
                    <a:p>
                      <a:pPr algn="ctr"/>
                      <a:r>
                        <a:rPr kumimoji="1" lang="en-US" altLang="ja-JP" b="0" dirty="0" smtClean="0">
                          <a:solidFill>
                            <a:schemeClr val="bg1"/>
                          </a:solidFill>
                          <a:latin typeface="+mn-ea"/>
                          <a:ea typeface="+mn-ea"/>
                        </a:rPr>
                        <a:t>1</a:t>
                      </a:r>
                      <a:endParaRPr kumimoji="1" lang="ja-JP" altLang="en-US" b="0" dirty="0">
                        <a:solidFill>
                          <a:schemeClr val="bg1"/>
                        </a:solidFill>
                        <a:latin typeface="+mn-ea"/>
                        <a:ea typeface="+mn-ea"/>
                      </a:endParaRPr>
                    </a:p>
                  </a:txBody>
                  <a:tcPr anchor="ctr">
                    <a:solidFill>
                      <a:schemeClr val="accent1"/>
                    </a:solidFill>
                  </a:tcPr>
                </a:tc>
                <a:tc>
                  <a:txBody>
                    <a:bodyPr/>
                    <a:lstStyle/>
                    <a:p>
                      <a:pPr algn="ctr"/>
                      <a:r>
                        <a:rPr kumimoji="1" lang="en-US" altLang="ja-JP" b="0" dirty="0" smtClean="0">
                          <a:solidFill>
                            <a:schemeClr val="bg1"/>
                          </a:solidFill>
                          <a:latin typeface="+mn-ea"/>
                          <a:ea typeface="+mn-ea"/>
                        </a:rPr>
                        <a:t>2</a:t>
                      </a:r>
                      <a:endParaRPr kumimoji="1" lang="ja-JP" altLang="en-US" b="0" dirty="0">
                        <a:solidFill>
                          <a:schemeClr val="bg1"/>
                        </a:solidFill>
                        <a:latin typeface="+mn-ea"/>
                        <a:ea typeface="+mn-ea"/>
                      </a:endParaRPr>
                    </a:p>
                  </a:txBody>
                  <a:tcPr anchor="ctr">
                    <a:solidFill>
                      <a:schemeClr val="accent1"/>
                    </a:solidFill>
                  </a:tcPr>
                </a:tc>
                <a:tc>
                  <a:txBody>
                    <a:bodyPr/>
                    <a:lstStyle/>
                    <a:p>
                      <a:pPr algn="ctr"/>
                      <a:r>
                        <a:rPr kumimoji="1" lang="en-US" altLang="ja-JP" dirty="0" smtClean="0">
                          <a:solidFill>
                            <a:schemeClr val="bg1"/>
                          </a:solidFill>
                          <a:latin typeface="+mn-ea"/>
                          <a:ea typeface="+mn-ea"/>
                        </a:rPr>
                        <a:t>3</a:t>
                      </a:r>
                    </a:p>
                  </a:txBody>
                  <a:tcPr anchor="ctr">
                    <a:solidFill>
                      <a:srgbClr val="FF0000"/>
                    </a:solidFill>
                  </a:tcPr>
                </a:tc>
                <a:tc>
                  <a:txBody>
                    <a:bodyPr/>
                    <a:lstStyle/>
                    <a:p>
                      <a:pPr algn="ctr"/>
                      <a:r>
                        <a:rPr kumimoji="1" lang="en-US" altLang="ja-JP" dirty="0" smtClean="0">
                          <a:solidFill>
                            <a:schemeClr val="bg1"/>
                          </a:solidFill>
                          <a:latin typeface="+mn-ea"/>
                          <a:ea typeface="+mn-ea"/>
                        </a:rPr>
                        <a:t>4</a:t>
                      </a:r>
                      <a:endParaRPr kumimoji="1" lang="ja-JP" altLang="en-US" dirty="0">
                        <a:solidFill>
                          <a:schemeClr val="bg1"/>
                        </a:solidFill>
                        <a:latin typeface="+mn-ea"/>
                        <a:ea typeface="+mn-ea"/>
                      </a:endParaRPr>
                    </a:p>
                  </a:txBody>
                  <a:tcPr anchor="ctr">
                    <a:solidFill>
                      <a:srgbClr val="FF0000"/>
                    </a:solidFill>
                  </a:tcPr>
                </a:tc>
                <a:tc>
                  <a:txBody>
                    <a:bodyPr/>
                    <a:lstStyle/>
                    <a:p>
                      <a:pPr algn="ctr"/>
                      <a:r>
                        <a:rPr kumimoji="1" lang="en-US" altLang="ja-JP" dirty="0" smtClean="0">
                          <a:solidFill>
                            <a:schemeClr val="bg1"/>
                          </a:solidFill>
                          <a:latin typeface="+mn-ea"/>
                          <a:ea typeface="+mn-ea"/>
                        </a:rPr>
                        <a:t>5</a:t>
                      </a:r>
                      <a:endParaRPr kumimoji="1" lang="ja-JP" altLang="en-US" dirty="0">
                        <a:solidFill>
                          <a:schemeClr val="bg1"/>
                        </a:solidFill>
                        <a:latin typeface="+mn-ea"/>
                        <a:ea typeface="+mn-ea"/>
                      </a:endParaRPr>
                    </a:p>
                  </a:txBody>
                  <a:tcPr anchor="ctr">
                    <a:solidFill>
                      <a:srgbClr val="FF0000"/>
                    </a:solidFill>
                  </a:tcPr>
                </a:tc>
                <a:tc>
                  <a:txBody>
                    <a:bodyPr/>
                    <a:lstStyle/>
                    <a:p>
                      <a:pPr algn="ctr"/>
                      <a:r>
                        <a:rPr kumimoji="1" lang="en-US" altLang="ja-JP" dirty="0" smtClean="0">
                          <a:solidFill>
                            <a:schemeClr val="bg1"/>
                          </a:solidFill>
                          <a:latin typeface="+mn-ea"/>
                          <a:ea typeface="+mn-ea"/>
                        </a:rPr>
                        <a:t>6</a:t>
                      </a:r>
                      <a:endParaRPr kumimoji="1" lang="ja-JP" altLang="en-US" dirty="0">
                        <a:solidFill>
                          <a:schemeClr val="bg1"/>
                        </a:solidFill>
                        <a:latin typeface="+mn-ea"/>
                        <a:ea typeface="+mn-ea"/>
                      </a:endParaRPr>
                    </a:p>
                  </a:txBody>
                  <a:tcPr anchor="ctr">
                    <a:solidFill>
                      <a:srgbClr val="FF0000"/>
                    </a:solidFill>
                  </a:tcPr>
                </a:tc>
                <a:tc>
                  <a:txBody>
                    <a:bodyPr/>
                    <a:lstStyle/>
                    <a:p>
                      <a:pPr algn="ctr"/>
                      <a:r>
                        <a:rPr kumimoji="1" lang="en-US" altLang="ja-JP" dirty="0" smtClean="0">
                          <a:solidFill>
                            <a:schemeClr val="bg1"/>
                          </a:solidFill>
                          <a:latin typeface="+mn-ea"/>
                          <a:ea typeface="+mn-ea"/>
                        </a:rPr>
                        <a:t>7</a:t>
                      </a:r>
                      <a:endParaRPr kumimoji="1" lang="ja-JP" altLang="en-US" dirty="0">
                        <a:solidFill>
                          <a:schemeClr val="bg1"/>
                        </a:solidFill>
                        <a:latin typeface="+mn-ea"/>
                        <a:ea typeface="+mn-ea"/>
                      </a:endParaRPr>
                    </a:p>
                  </a:txBody>
                  <a:tcPr anchor="ctr">
                    <a:solidFill>
                      <a:srgbClr val="FF0000"/>
                    </a:solidFill>
                  </a:tcPr>
                </a:tc>
                <a:extLst>
                  <a:ext uri="{0D108BD9-81ED-4DB2-BD59-A6C34878D82A}">
                    <a16:rowId xmlns:a16="http://schemas.microsoft.com/office/drawing/2014/main" val="1674539760"/>
                  </a:ext>
                </a:extLst>
              </a:tr>
              <a:tr h="1286878">
                <a:tc>
                  <a:txBody>
                    <a:bodyPr/>
                    <a:lstStyle/>
                    <a:p>
                      <a:pPr algn="ctr"/>
                      <a:endParaRPr kumimoji="1" lang="ja-JP" altLang="en-US" b="0" dirty="0">
                        <a:solidFill>
                          <a:schemeClr val="tx1"/>
                        </a:solidFill>
                        <a:latin typeface="+mn-ea"/>
                        <a:ea typeface="+mn-ea"/>
                      </a:endParaRPr>
                    </a:p>
                  </a:txBody>
                  <a:tcPr anchor="ctr"/>
                </a:tc>
                <a:tc>
                  <a:txBody>
                    <a:bodyPr/>
                    <a:lstStyle/>
                    <a:p>
                      <a:pPr algn="ctr"/>
                      <a:endParaRPr kumimoji="1" lang="ja-JP" altLang="en-US" b="0" dirty="0">
                        <a:solidFill>
                          <a:schemeClr val="tx1"/>
                        </a:solidFill>
                        <a:latin typeface="+mn-ea"/>
                        <a:ea typeface="+mn-ea"/>
                      </a:endParaRPr>
                    </a:p>
                  </a:txBody>
                  <a:tcPr anchor="ctr"/>
                </a:tc>
                <a:tc>
                  <a:txBody>
                    <a:bodyPr/>
                    <a:lstStyle/>
                    <a:p>
                      <a:pPr algn="ctr"/>
                      <a:endParaRPr kumimoji="1" lang="ja-JP" altLang="en-US" b="0" dirty="0">
                        <a:solidFill>
                          <a:schemeClr val="tx1"/>
                        </a:solidFill>
                        <a:latin typeface="+mn-ea"/>
                        <a:ea typeface="+mn-ea"/>
                      </a:endParaRPr>
                    </a:p>
                  </a:txBody>
                  <a:tcPr anchor="ctr"/>
                </a:tc>
                <a:tc>
                  <a:txBody>
                    <a:bodyPr/>
                    <a:lstStyle/>
                    <a:p>
                      <a:pPr algn="ctr"/>
                      <a:endParaRPr kumimoji="1" lang="ja-JP" altLang="en-US" b="0" dirty="0">
                        <a:solidFill>
                          <a:schemeClr val="tx1"/>
                        </a:solidFill>
                        <a:latin typeface="+mn-ea"/>
                        <a:ea typeface="+mn-ea"/>
                      </a:endParaRPr>
                    </a:p>
                  </a:txBody>
                  <a:tcPr anchor="ctr"/>
                </a:tc>
                <a:tc>
                  <a:txBody>
                    <a:bodyPr/>
                    <a:lstStyle/>
                    <a:p>
                      <a:pPr algn="ctr"/>
                      <a:endParaRPr kumimoji="1" lang="ja-JP" altLang="en-US" b="0" dirty="0">
                        <a:solidFill>
                          <a:schemeClr val="tx1"/>
                        </a:solidFill>
                        <a:latin typeface="+mn-ea"/>
                        <a:ea typeface="+mn-ea"/>
                      </a:endParaRPr>
                    </a:p>
                  </a:txBody>
                  <a:tcPr anchor="ctr"/>
                </a:tc>
                <a:tc>
                  <a:txBody>
                    <a:bodyPr/>
                    <a:lstStyle/>
                    <a:p>
                      <a:pPr algn="ctr"/>
                      <a:endParaRPr kumimoji="1" lang="ja-JP" altLang="en-US" dirty="0">
                        <a:solidFill>
                          <a:schemeClr val="tx1"/>
                        </a:solidFill>
                        <a:latin typeface="+mn-ea"/>
                        <a:ea typeface="+mn-ea"/>
                      </a:endParaRPr>
                    </a:p>
                  </a:txBody>
                  <a:tcPr/>
                </a:tc>
                <a:tc>
                  <a:txBody>
                    <a:bodyPr/>
                    <a:lstStyle/>
                    <a:p>
                      <a:pPr algn="ctr"/>
                      <a:endParaRPr kumimoji="1" lang="ja-JP" altLang="en-US" dirty="0">
                        <a:solidFill>
                          <a:schemeClr val="tx1"/>
                        </a:solidFill>
                        <a:latin typeface="+mn-ea"/>
                        <a:ea typeface="+mn-ea"/>
                      </a:endParaRPr>
                    </a:p>
                  </a:txBody>
                  <a:tcPr/>
                </a:tc>
                <a:tc>
                  <a:txBody>
                    <a:bodyPr/>
                    <a:lstStyle/>
                    <a:p>
                      <a:pPr algn="ctr"/>
                      <a:endParaRPr kumimoji="1" lang="ja-JP" altLang="en-US" dirty="0">
                        <a:solidFill>
                          <a:schemeClr val="tx1"/>
                        </a:solidFill>
                        <a:latin typeface="+mn-ea"/>
                        <a:ea typeface="+mn-ea"/>
                      </a:endParaRPr>
                    </a:p>
                  </a:txBody>
                  <a:tcPr/>
                </a:tc>
                <a:tc>
                  <a:txBody>
                    <a:bodyPr/>
                    <a:lstStyle/>
                    <a:p>
                      <a:pPr algn="ctr"/>
                      <a:endParaRPr kumimoji="1" lang="ja-JP" altLang="en-US" dirty="0">
                        <a:solidFill>
                          <a:schemeClr val="tx1"/>
                        </a:solidFill>
                        <a:latin typeface="+mn-ea"/>
                        <a:ea typeface="+mn-ea"/>
                      </a:endParaRPr>
                    </a:p>
                  </a:txBody>
                  <a:tcPr/>
                </a:tc>
                <a:tc>
                  <a:txBody>
                    <a:bodyPr/>
                    <a:lstStyle/>
                    <a:p>
                      <a:pPr algn="ctr"/>
                      <a:endParaRPr kumimoji="1" lang="ja-JP" altLang="en-US" dirty="0">
                        <a:solidFill>
                          <a:schemeClr val="tx1"/>
                        </a:solidFill>
                        <a:latin typeface="+mn-ea"/>
                        <a:ea typeface="+mn-ea"/>
                      </a:endParaRPr>
                    </a:p>
                  </a:txBody>
                  <a:tcPr/>
                </a:tc>
                <a:extLst>
                  <a:ext uri="{0D108BD9-81ED-4DB2-BD59-A6C34878D82A}">
                    <a16:rowId xmlns:a16="http://schemas.microsoft.com/office/drawing/2014/main" val="3270129956"/>
                  </a:ext>
                </a:extLst>
              </a:tr>
            </a:tbl>
          </a:graphicData>
        </a:graphic>
      </p:graphicFrame>
      <p:sp>
        <p:nvSpPr>
          <p:cNvPr id="7" name="テキスト ボックス 6"/>
          <p:cNvSpPr txBox="1"/>
          <p:nvPr/>
        </p:nvSpPr>
        <p:spPr>
          <a:xfrm>
            <a:off x="7564609" y="3554204"/>
            <a:ext cx="2159963" cy="680085"/>
          </a:xfrm>
          <a:prstGeom prst="leftRightArrow">
            <a:avLst>
              <a:gd name="adj1" fmla="val 53957"/>
              <a:gd name="adj2"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bg1"/>
                </a:solidFill>
                <a:latin typeface="+mn-ea"/>
                <a:ea typeface="+mn-ea"/>
              </a:rPr>
              <a:t>前　期</a:t>
            </a:r>
            <a:endParaRPr kumimoji="1" lang="ja-JP" altLang="en-US" dirty="0">
              <a:solidFill>
                <a:schemeClr val="bg1"/>
              </a:solidFill>
              <a:latin typeface="+mn-ea"/>
              <a:ea typeface="+mn-ea"/>
            </a:endParaRPr>
          </a:p>
        </p:txBody>
      </p:sp>
      <p:sp>
        <p:nvSpPr>
          <p:cNvPr id="26" name="テキスト ボックス 25"/>
          <p:cNvSpPr txBox="1"/>
          <p:nvPr/>
        </p:nvSpPr>
        <p:spPr>
          <a:xfrm>
            <a:off x="9721909" y="3570167"/>
            <a:ext cx="2190693" cy="633651"/>
          </a:xfrm>
          <a:prstGeom prst="leftRightArrow">
            <a:avLst>
              <a:gd name="adj1" fmla="val 57913"/>
              <a:gd name="adj2" fmla="val 50000"/>
            </a:avLst>
          </a:prstGeom>
          <a:solidFill>
            <a:srgbClr val="FF0000"/>
          </a:solidFill>
          <a:ln>
            <a:solidFill>
              <a:srgbClr val="FF0000"/>
            </a:solidFill>
          </a:ln>
        </p:spPr>
        <p:txBody>
          <a:bodyPr wrap="square" rtlCol="0" anchor="ctr">
            <a:spAutoFit/>
          </a:bodyPr>
          <a:lstStyle/>
          <a:p>
            <a:pPr algn="ctr"/>
            <a:r>
              <a:rPr kumimoji="1" lang="ja-JP" altLang="en-US" dirty="0" smtClean="0">
                <a:solidFill>
                  <a:schemeClr val="bg1"/>
                </a:solidFill>
                <a:latin typeface="+mn-ea"/>
                <a:ea typeface="+mn-ea"/>
              </a:rPr>
              <a:t>後　期</a:t>
            </a:r>
            <a:endParaRPr kumimoji="1" lang="ja-JP" altLang="en-US" dirty="0">
              <a:solidFill>
                <a:schemeClr val="bg1"/>
              </a:solidFill>
              <a:latin typeface="+mn-ea"/>
              <a:ea typeface="+mn-ea"/>
            </a:endParaRPr>
          </a:p>
        </p:txBody>
      </p:sp>
      <p:cxnSp>
        <p:nvCxnSpPr>
          <p:cNvPr id="12" name="直線矢印コネクタ 11"/>
          <p:cNvCxnSpPr/>
          <p:nvPr/>
        </p:nvCxnSpPr>
        <p:spPr>
          <a:xfrm>
            <a:off x="8864100" y="4572006"/>
            <a:ext cx="860472"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673213" y="4173256"/>
            <a:ext cx="1207841" cy="369332"/>
          </a:xfrm>
          <a:prstGeom prst="rect">
            <a:avLst/>
          </a:prstGeom>
          <a:noFill/>
        </p:spPr>
        <p:txBody>
          <a:bodyPr wrap="square" rtlCol="0">
            <a:spAutoFit/>
          </a:bodyPr>
          <a:lstStyle/>
          <a:p>
            <a:pPr algn="ctr"/>
            <a:r>
              <a:rPr kumimoji="1" lang="ja-JP" altLang="en-US" dirty="0" smtClean="0">
                <a:solidFill>
                  <a:srgbClr val="FF0000"/>
                </a:solidFill>
                <a:latin typeface="+mn-ea"/>
                <a:ea typeface="+mn-ea"/>
              </a:rPr>
              <a:t>見直し</a:t>
            </a:r>
            <a:endParaRPr kumimoji="1" lang="ja-JP" altLang="en-US" dirty="0">
              <a:solidFill>
                <a:srgbClr val="FF0000"/>
              </a:solidFill>
              <a:latin typeface="+mn-ea"/>
              <a:ea typeface="+mn-ea"/>
            </a:endParaRPr>
          </a:p>
        </p:txBody>
      </p:sp>
      <p:cxnSp>
        <p:nvCxnSpPr>
          <p:cNvPr id="31" name="直線矢印コネクタ 30"/>
          <p:cNvCxnSpPr/>
          <p:nvPr/>
        </p:nvCxnSpPr>
        <p:spPr>
          <a:xfrm>
            <a:off x="11033985" y="4579266"/>
            <a:ext cx="860472" cy="0"/>
          </a:xfrm>
          <a:prstGeom prst="straightConnector1">
            <a:avLst/>
          </a:prstGeom>
          <a:ln w="635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0885714" y="4180516"/>
            <a:ext cx="1165225" cy="369332"/>
          </a:xfrm>
          <a:prstGeom prst="rect">
            <a:avLst/>
          </a:prstGeom>
          <a:noFill/>
          <a:ln>
            <a:noFill/>
          </a:ln>
        </p:spPr>
        <p:txBody>
          <a:bodyPr wrap="square" rtlCol="0">
            <a:spAutoFit/>
          </a:bodyPr>
          <a:lstStyle/>
          <a:p>
            <a:pPr algn="ctr"/>
            <a:r>
              <a:rPr kumimoji="1" lang="ja-JP" altLang="en-US" dirty="0" smtClean="0">
                <a:solidFill>
                  <a:srgbClr val="00B050"/>
                </a:solidFill>
                <a:latin typeface="+mn-ea"/>
                <a:ea typeface="+mn-ea"/>
              </a:rPr>
              <a:t>見直し</a:t>
            </a:r>
            <a:endParaRPr kumimoji="1" lang="ja-JP" altLang="en-US" dirty="0">
              <a:solidFill>
                <a:srgbClr val="00B050"/>
              </a:solidFill>
              <a:latin typeface="+mn-ea"/>
              <a:ea typeface="+mn-ea"/>
            </a:endParaRPr>
          </a:p>
        </p:txBody>
      </p:sp>
    </p:spTree>
    <p:extLst>
      <p:ext uri="{BB962C8B-B14F-4D97-AF65-F5344CB8AC3E}">
        <p14:creationId xmlns:p14="http://schemas.microsoft.com/office/powerpoint/2010/main" val="780858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fade">
                                      <p:cBhvr>
                                        <p:cTn id="7" dur="1000"/>
                                        <p:tgtEl>
                                          <p:spTgt spid="6156"/>
                                        </p:tgtEl>
                                      </p:cBhvr>
                                    </p:animEffect>
                                    <p:anim calcmode="lin" valueType="num">
                                      <p:cBhvr>
                                        <p:cTn id="8" dur="1000" fill="hold"/>
                                        <p:tgtEl>
                                          <p:spTgt spid="6156"/>
                                        </p:tgtEl>
                                        <p:attrNameLst>
                                          <p:attrName>ppt_x</p:attrName>
                                        </p:attrNameLst>
                                      </p:cBhvr>
                                      <p:tavLst>
                                        <p:tav tm="0">
                                          <p:val>
                                            <p:strVal val="#ppt_x"/>
                                          </p:val>
                                        </p:tav>
                                        <p:tav tm="100000">
                                          <p:val>
                                            <p:strVal val="#ppt_x"/>
                                          </p:val>
                                        </p:tav>
                                      </p:tavLst>
                                    </p:anim>
                                    <p:anim calcmode="lin" valueType="num">
                                      <p:cBhvr>
                                        <p:cTn id="9"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fade">
                                      <p:cBhvr>
                                        <p:cTn id="14" dur="1000"/>
                                        <p:tgtEl>
                                          <p:spTgt spid="6151"/>
                                        </p:tgtEl>
                                      </p:cBhvr>
                                    </p:animEffect>
                                    <p:anim calcmode="lin" valueType="num">
                                      <p:cBhvr>
                                        <p:cTn id="15" dur="1000" fill="hold"/>
                                        <p:tgtEl>
                                          <p:spTgt spid="6151"/>
                                        </p:tgtEl>
                                        <p:attrNameLst>
                                          <p:attrName>ppt_x</p:attrName>
                                        </p:attrNameLst>
                                      </p:cBhvr>
                                      <p:tavLst>
                                        <p:tav tm="0">
                                          <p:val>
                                            <p:strVal val="#ppt_x"/>
                                          </p:val>
                                        </p:tav>
                                        <p:tav tm="100000">
                                          <p:val>
                                            <p:strVal val="#ppt_x"/>
                                          </p:val>
                                        </p:tav>
                                      </p:tavLst>
                                    </p:anim>
                                    <p:anim calcmode="lin" valueType="num">
                                      <p:cBhvr>
                                        <p:cTn id="16" dur="1000" fill="hold"/>
                                        <p:tgtEl>
                                          <p:spTgt spid="615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fade">
                                      <p:cBhvr>
                                        <p:cTn id="19" dur="1000"/>
                                        <p:tgtEl>
                                          <p:spTgt spid="6154"/>
                                        </p:tgtEl>
                                      </p:cBhvr>
                                    </p:animEffect>
                                    <p:anim calcmode="lin" valueType="num">
                                      <p:cBhvr>
                                        <p:cTn id="20" dur="1000" fill="hold"/>
                                        <p:tgtEl>
                                          <p:spTgt spid="6154"/>
                                        </p:tgtEl>
                                        <p:attrNameLst>
                                          <p:attrName>ppt_x</p:attrName>
                                        </p:attrNameLst>
                                      </p:cBhvr>
                                      <p:tavLst>
                                        <p:tav tm="0">
                                          <p:val>
                                            <p:strVal val="#ppt_x"/>
                                          </p:val>
                                        </p:tav>
                                        <p:tav tm="100000">
                                          <p:val>
                                            <p:strVal val="#ppt_x"/>
                                          </p:val>
                                        </p:tav>
                                      </p:tavLst>
                                    </p:anim>
                                    <p:anim calcmode="lin" valueType="num">
                                      <p:cBhvr>
                                        <p:cTn id="21" dur="1000" fill="hold"/>
                                        <p:tgtEl>
                                          <p:spTgt spid="615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1000"/>
                                        <p:tgtEl>
                                          <p:spTgt spid="6148"/>
                                        </p:tgtEl>
                                      </p:cBhvr>
                                    </p:animEffect>
                                    <p:anim calcmode="lin" valueType="num">
                                      <p:cBhvr>
                                        <p:cTn id="25" dur="1000" fill="hold"/>
                                        <p:tgtEl>
                                          <p:spTgt spid="6148"/>
                                        </p:tgtEl>
                                        <p:attrNameLst>
                                          <p:attrName>ppt_x</p:attrName>
                                        </p:attrNameLst>
                                      </p:cBhvr>
                                      <p:tavLst>
                                        <p:tav tm="0">
                                          <p:val>
                                            <p:strVal val="#ppt_x"/>
                                          </p:val>
                                        </p:tav>
                                        <p:tav tm="100000">
                                          <p:val>
                                            <p:strVal val="#ppt_x"/>
                                          </p:val>
                                        </p:tav>
                                      </p:tavLst>
                                    </p:anim>
                                    <p:anim calcmode="lin" valueType="num">
                                      <p:cBhvr>
                                        <p:cTn id="26" dur="1000" fill="hold"/>
                                        <p:tgtEl>
                                          <p:spTgt spid="614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150"/>
                                        </p:tgtEl>
                                        <p:attrNameLst>
                                          <p:attrName>style.visibility</p:attrName>
                                        </p:attrNameLst>
                                      </p:cBhvr>
                                      <p:to>
                                        <p:strVal val="visible"/>
                                      </p:to>
                                    </p:set>
                                    <p:animEffect transition="in" filter="fade">
                                      <p:cBhvr>
                                        <p:cTn id="29" dur="1000"/>
                                        <p:tgtEl>
                                          <p:spTgt spid="6150"/>
                                        </p:tgtEl>
                                      </p:cBhvr>
                                    </p:animEffect>
                                    <p:anim calcmode="lin" valueType="num">
                                      <p:cBhvr>
                                        <p:cTn id="30" dur="1000" fill="hold"/>
                                        <p:tgtEl>
                                          <p:spTgt spid="6150"/>
                                        </p:tgtEl>
                                        <p:attrNameLst>
                                          <p:attrName>ppt_x</p:attrName>
                                        </p:attrNameLst>
                                      </p:cBhvr>
                                      <p:tavLst>
                                        <p:tav tm="0">
                                          <p:val>
                                            <p:strVal val="#ppt_x"/>
                                          </p:val>
                                        </p:tav>
                                        <p:tav tm="100000">
                                          <p:val>
                                            <p:strVal val="#ppt_x"/>
                                          </p:val>
                                        </p:tav>
                                      </p:tavLst>
                                    </p:anim>
                                    <p:anim calcmode="lin" valueType="num">
                                      <p:cBhvr>
                                        <p:cTn id="31" dur="1000" fill="hold"/>
                                        <p:tgtEl>
                                          <p:spTgt spid="61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155"/>
                                        </p:tgtEl>
                                        <p:attrNameLst>
                                          <p:attrName>style.visibility</p:attrName>
                                        </p:attrNameLst>
                                      </p:cBhvr>
                                      <p:to>
                                        <p:strVal val="visible"/>
                                      </p:to>
                                    </p:set>
                                    <p:animEffect transition="in" filter="fade">
                                      <p:cBhvr>
                                        <p:cTn id="34" dur="1000"/>
                                        <p:tgtEl>
                                          <p:spTgt spid="6155"/>
                                        </p:tgtEl>
                                      </p:cBhvr>
                                    </p:animEffect>
                                    <p:anim calcmode="lin" valueType="num">
                                      <p:cBhvr>
                                        <p:cTn id="35" dur="1000" fill="hold"/>
                                        <p:tgtEl>
                                          <p:spTgt spid="6155"/>
                                        </p:tgtEl>
                                        <p:attrNameLst>
                                          <p:attrName>ppt_x</p:attrName>
                                        </p:attrNameLst>
                                      </p:cBhvr>
                                      <p:tavLst>
                                        <p:tav tm="0">
                                          <p:val>
                                            <p:strVal val="#ppt_x"/>
                                          </p:val>
                                        </p:tav>
                                        <p:tav tm="100000">
                                          <p:val>
                                            <p:strVal val="#ppt_x"/>
                                          </p:val>
                                        </p:tav>
                                      </p:tavLst>
                                    </p:anim>
                                    <p:anim calcmode="lin" valueType="num">
                                      <p:cBhvr>
                                        <p:cTn id="36" dur="1000" fill="hold"/>
                                        <p:tgtEl>
                                          <p:spTgt spid="615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149"/>
                                        </p:tgtEl>
                                        <p:attrNameLst>
                                          <p:attrName>style.visibility</p:attrName>
                                        </p:attrNameLst>
                                      </p:cBhvr>
                                      <p:to>
                                        <p:strVal val="visible"/>
                                      </p:to>
                                    </p:set>
                                    <p:animEffect transition="in" filter="fade">
                                      <p:cBhvr>
                                        <p:cTn id="39" dur="1000"/>
                                        <p:tgtEl>
                                          <p:spTgt spid="6149"/>
                                        </p:tgtEl>
                                      </p:cBhvr>
                                    </p:animEffect>
                                    <p:anim calcmode="lin" valueType="num">
                                      <p:cBhvr>
                                        <p:cTn id="40" dur="1000" fill="hold"/>
                                        <p:tgtEl>
                                          <p:spTgt spid="6149"/>
                                        </p:tgtEl>
                                        <p:attrNameLst>
                                          <p:attrName>ppt_x</p:attrName>
                                        </p:attrNameLst>
                                      </p:cBhvr>
                                      <p:tavLst>
                                        <p:tav tm="0">
                                          <p:val>
                                            <p:strVal val="#ppt_x"/>
                                          </p:val>
                                        </p:tav>
                                        <p:tav tm="100000">
                                          <p:val>
                                            <p:strVal val="#ppt_x"/>
                                          </p:val>
                                        </p:tav>
                                      </p:tavLst>
                                    </p:anim>
                                    <p:anim calcmode="lin" valueType="num">
                                      <p:cBhvr>
                                        <p:cTn id="41" dur="1000" fill="hold"/>
                                        <p:tgtEl>
                                          <p:spTgt spid="614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153"/>
                                        </p:tgtEl>
                                        <p:attrNameLst>
                                          <p:attrName>style.visibility</p:attrName>
                                        </p:attrNameLst>
                                      </p:cBhvr>
                                      <p:to>
                                        <p:strVal val="visible"/>
                                      </p:to>
                                    </p:set>
                                    <p:animEffect transition="in" filter="fade">
                                      <p:cBhvr>
                                        <p:cTn id="44" dur="1000"/>
                                        <p:tgtEl>
                                          <p:spTgt spid="6153"/>
                                        </p:tgtEl>
                                      </p:cBhvr>
                                    </p:animEffect>
                                    <p:anim calcmode="lin" valueType="num">
                                      <p:cBhvr>
                                        <p:cTn id="45" dur="1000" fill="hold"/>
                                        <p:tgtEl>
                                          <p:spTgt spid="6153"/>
                                        </p:tgtEl>
                                        <p:attrNameLst>
                                          <p:attrName>ppt_x</p:attrName>
                                        </p:attrNameLst>
                                      </p:cBhvr>
                                      <p:tavLst>
                                        <p:tav tm="0">
                                          <p:val>
                                            <p:strVal val="#ppt_x"/>
                                          </p:val>
                                        </p:tav>
                                        <p:tav tm="100000">
                                          <p:val>
                                            <p:strVal val="#ppt_x"/>
                                          </p:val>
                                        </p:tav>
                                      </p:tavLst>
                                    </p:anim>
                                    <p:anim calcmode="lin" valueType="num">
                                      <p:cBhvr>
                                        <p:cTn id="46" dur="1000" fill="hold"/>
                                        <p:tgtEl>
                                          <p:spTgt spid="615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152"/>
                                        </p:tgtEl>
                                        <p:attrNameLst>
                                          <p:attrName>style.visibility</p:attrName>
                                        </p:attrNameLst>
                                      </p:cBhvr>
                                      <p:to>
                                        <p:strVal val="visible"/>
                                      </p:to>
                                    </p:set>
                                    <p:animEffect transition="in" filter="fade">
                                      <p:cBhvr>
                                        <p:cTn id="49" dur="1000"/>
                                        <p:tgtEl>
                                          <p:spTgt spid="6152"/>
                                        </p:tgtEl>
                                      </p:cBhvr>
                                    </p:animEffect>
                                    <p:anim calcmode="lin" valueType="num">
                                      <p:cBhvr>
                                        <p:cTn id="50" dur="1000" fill="hold"/>
                                        <p:tgtEl>
                                          <p:spTgt spid="6152"/>
                                        </p:tgtEl>
                                        <p:attrNameLst>
                                          <p:attrName>ppt_x</p:attrName>
                                        </p:attrNameLst>
                                      </p:cBhvr>
                                      <p:tavLst>
                                        <p:tav tm="0">
                                          <p:val>
                                            <p:strVal val="#ppt_x"/>
                                          </p:val>
                                        </p:tav>
                                        <p:tav tm="100000">
                                          <p:val>
                                            <p:strVal val="#ppt_x"/>
                                          </p:val>
                                        </p:tav>
                                      </p:tavLst>
                                    </p:anim>
                                    <p:anim calcmode="lin" valueType="num">
                                      <p:cBhvr>
                                        <p:cTn id="51"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1" grpId="0" animBg="1"/>
      <p:bldP spid="6152" grpId="0" animBg="1"/>
      <p:bldP spid="6153" grpId="0" animBg="1"/>
      <p:bldP spid="6154" grpId="0" animBg="1"/>
      <p:bldP spid="6155" grpId="0" animBg="1"/>
      <p:bldP spid="6156" grpId="0" animBg="1"/>
      <p:bldP spid="2" grpId="0" animBg="1"/>
      <p:bldP spid="15" grpId="0" animBg="1"/>
      <p:bldP spid="7" grpId="0" animBg="1"/>
      <p:bldP spid="26" grpId="0" animBg="1"/>
      <p:bldP spid="1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p:cNvSpPr>
            <a:spLocks noGrp="1"/>
          </p:cNvSpPr>
          <p:nvPr>
            <p:ph type="sldNum" sz="quarter" idx="12"/>
          </p:nvPr>
        </p:nvSpPr>
        <p:spPr/>
        <p:txBody>
          <a:bodyPr/>
          <a:lstStyle/>
          <a:p>
            <a:fld id="{E7EF5204-6BE2-4C13-87BF-F96D6898E1C0}" type="slidenum">
              <a:rPr lang="ja-JP" altLang="en-US" smtClean="0"/>
              <a:pPr/>
              <a:t>3</a:t>
            </a:fld>
            <a:endParaRPr lang="ja-JP" altLang="en-US" sz="1800" dirty="0">
              <a:solidFill>
                <a:schemeClr val="tx1"/>
              </a:solidFill>
              <a:latin typeface="Arial" panose="020B0604020202020204" pitchFamily="34" charset="0"/>
            </a:endParaRPr>
          </a:p>
        </p:txBody>
      </p:sp>
      <p:sp>
        <p:nvSpPr>
          <p:cNvPr id="7170" name="タイトル 2"/>
          <p:cNvSpPr>
            <a:spLocks noGrp="1" noChangeArrowheads="1"/>
          </p:cNvSpPr>
          <p:nvPr>
            <p:ph type="title" idx="4294967295"/>
          </p:nvPr>
        </p:nvSpPr>
        <p:spPr>
          <a:xfrm>
            <a:off x="841828" y="217489"/>
            <a:ext cx="10334171" cy="835025"/>
          </a:xfrm>
        </p:spPr>
        <p:txBody>
          <a:bodyPr>
            <a:normAutofit fontScale="90000"/>
          </a:bodyPr>
          <a:lstStyle/>
          <a:p>
            <a:pPr eaLnBrk="1" hangingPunct="1"/>
            <a:r>
              <a:rPr lang="ja-JP" altLang="en-US" sz="4000" dirty="0">
                <a:latin typeface="+mn-ea"/>
                <a:ea typeface="+mn-ea"/>
                <a:sym typeface="HG丸ｺﾞｼｯｸM-PRO" panose="020F0600000000000000" pitchFamily="50" charset="-128"/>
              </a:rPr>
              <a:t>１．下水道経営計画策定</a:t>
            </a:r>
            <a:r>
              <a:rPr lang="ja-JP" altLang="en-US" sz="4000" dirty="0" smtClean="0">
                <a:latin typeface="+mn-ea"/>
                <a:ea typeface="+mn-ea"/>
                <a:sym typeface="HG丸ｺﾞｼｯｸM-PRO" panose="020F0600000000000000" pitchFamily="50" charset="-128"/>
              </a:rPr>
              <a:t>の背景と目的（</a:t>
            </a:r>
            <a:r>
              <a:rPr lang="en-US" altLang="ja-JP" sz="4000" dirty="0" smtClean="0">
                <a:latin typeface="+mn-ea"/>
                <a:ea typeface="+mn-ea"/>
                <a:sym typeface="HG丸ｺﾞｼｯｸM-PRO" panose="020F0600000000000000" pitchFamily="50" charset="-128"/>
              </a:rPr>
              <a:t>2</a:t>
            </a:r>
            <a:r>
              <a:rPr lang="ja-JP" altLang="en-US" sz="4000" dirty="0" smtClean="0">
                <a:latin typeface="+mn-ea"/>
                <a:ea typeface="+mn-ea"/>
                <a:sym typeface="HG丸ｺﾞｼｯｸM-PRO" panose="020F0600000000000000" pitchFamily="50" charset="-128"/>
              </a:rPr>
              <a:t>）目的</a:t>
            </a:r>
            <a:endParaRPr lang="ja-JP" altLang="en-US" sz="4000" dirty="0">
              <a:latin typeface="+mn-ea"/>
              <a:ea typeface="+mn-ea"/>
              <a:sym typeface="HG丸ｺﾞｼｯｸM-PRO" panose="020F0600000000000000" pitchFamily="50" charset="-128"/>
            </a:endParaRPr>
          </a:p>
        </p:txBody>
      </p:sp>
      <p:sp>
        <p:nvSpPr>
          <p:cNvPr id="7172" name="角丸四角形 21"/>
          <p:cNvSpPr>
            <a:spLocks noChangeArrowheads="1"/>
          </p:cNvSpPr>
          <p:nvPr/>
        </p:nvSpPr>
        <p:spPr bwMode="auto">
          <a:xfrm>
            <a:off x="1889126" y="1987324"/>
            <a:ext cx="7375525" cy="442912"/>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solidFill>
                  <a:srgbClr val="000000"/>
                </a:solidFill>
                <a:latin typeface="+mn-ea"/>
                <a:ea typeface="+mn-ea"/>
                <a:sym typeface="HG丸ｺﾞｼｯｸM-PRO" panose="020F0600000000000000" pitchFamily="50" charset="-128"/>
              </a:rPr>
              <a:t>中長期的な視点に立った計画的な経営基盤の強化に向けて</a:t>
            </a:r>
            <a:endParaRPr lang="en-US" altLang="ja-JP" sz="2000" dirty="0">
              <a:solidFill>
                <a:srgbClr val="000000"/>
              </a:solidFill>
              <a:latin typeface="+mn-ea"/>
              <a:ea typeface="+mn-ea"/>
              <a:sym typeface="HG丸ｺﾞｼｯｸM-PRO" panose="020F0600000000000000" pitchFamily="50" charset="-128"/>
            </a:endParaRPr>
          </a:p>
        </p:txBody>
      </p:sp>
      <p:sp>
        <p:nvSpPr>
          <p:cNvPr id="7173" name="角丸四角形 12"/>
          <p:cNvSpPr>
            <a:spLocks noChangeArrowheads="1"/>
          </p:cNvSpPr>
          <p:nvPr/>
        </p:nvSpPr>
        <p:spPr bwMode="auto">
          <a:xfrm>
            <a:off x="1774825" y="1395186"/>
            <a:ext cx="8642350" cy="509588"/>
          </a:xfrm>
          <a:prstGeom prst="roundRect">
            <a:avLst>
              <a:gd name="adj" fmla="val 16667"/>
            </a:avLst>
          </a:prstGeom>
          <a:solidFill>
            <a:schemeClr val="accent4">
              <a:lumMod val="40000"/>
              <a:lumOff val="60000"/>
            </a:schemeClr>
          </a:solidFill>
          <a:ln>
            <a:noFill/>
          </a:ln>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rgbClr val="000000"/>
                </a:solidFill>
                <a:latin typeface="+mn-ea"/>
                <a:ea typeface="+mn-ea"/>
                <a:sym typeface="HG丸ｺﾞｼｯｸM-PRO" panose="020F0600000000000000" pitchFamily="50" charset="-128"/>
              </a:rPr>
              <a:t>目的：下水道サービスを将来にわたり安定的に提供する</a:t>
            </a:r>
          </a:p>
        </p:txBody>
      </p:sp>
      <p:sp>
        <p:nvSpPr>
          <p:cNvPr id="7174" name="角丸四角形 13"/>
          <p:cNvSpPr>
            <a:spLocks noChangeArrowheads="1"/>
          </p:cNvSpPr>
          <p:nvPr/>
        </p:nvSpPr>
        <p:spPr bwMode="auto">
          <a:xfrm>
            <a:off x="1889126" y="4059012"/>
            <a:ext cx="7375525" cy="441325"/>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a:solidFill>
                  <a:srgbClr val="000000"/>
                </a:solidFill>
                <a:latin typeface="+mn-ea"/>
                <a:ea typeface="+mn-ea"/>
                <a:sym typeface="HG丸ｺﾞｼｯｸM-PRO" panose="020F0600000000000000" pitchFamily="50" charset="-128"/>
              </a:rPr>
              <a:t>財政マネジメントの向上に向けて</a:t>
            </a:r>
          </a:p>
        </p:txBody>
      </p:sp>
      <p:sp>
        <p:nvSpPr>
          <p:cNvPr id="7175" name="正方形/長方形 14"/>
          <p:cNvSpPr>
            <a:spLocks noChangeArrowheads="1"/>
          </p:cNvSpPr>
          <p:nvPr/>
        </p:nvSpPr>
        <p:spPr bwMode="auto">
          <a:xfrm>
            <a:off x="2135188" y="2595336"/>
            <a:ext cx="741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000" dirty="0">
                <a:solidFill>
                  <a:srgbClr val="000000"/>
                </a:solidFill>
                <a:latin typeface="+mn-ea"/>
                <a:ea typeface="+mn-ea"/>
                <a:sym typeface="HG丸ｺﾞｼｯｸM-PRO" panose="020F0600000000000000" pitchFamily="50" charset="-128"/>
              </a:rPr>
              <a:t>下水道事業の中長期的な目標を設定</a:t>
            </a:r>
          </a:p>
        </p:txBody>
      </p:sp>
      <p:sp>
        <p:nvSpPr>
          <p:cNvPr id="7176" name="正方形/長方形 15"/>
          <p:cNvSpPr>
            <a:spLocks noChangeArrowheads="1"/>
          </p:cNvSpPr>
          <p:nvPr/>
        </p:nvSpPr>
        <p:spPr bwMode="auto">
          <a:xfrm>
            <a:off x="2135188" y="3011261"/>
            <a:ext cx="7345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000" dirty="0">
                <a:solidFill>
                  <a:srgbClr val="000000"/>
                </a:solidFill>
                <a:latin typeface="+mn-ea"/>
                <a:ea typeface="+mn-ea"/>
                <a:sym typeface="HG丸ｺﾞｼｯｸM-PRO" panose="020F0600000000000000" pitchFamily="50" charset="-128"/>
              </a:rPr>
              <a:t>目標達成に向けて必要な事業計画を立案</a:t>
            </a:r>
          </a:p>
        </p:txBody>
      </p:sp>
      <p:sp>
        <p:nvSpPr>
          <p:cNvPr id="7177" name="正方形/長方形 16"/>
          <p:cNvSpPr>
            <a:spLocks noChangeArrowheads="1"/>
          </p:cNvSpPr>
          <p:nvPr/>
        </p:nvSpPr>
        <p:spPr bwMode="auto">
          <a:xfrm>
            <a:off x="2135189" y="3443061"/>
            <a:ext cx="7519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000">
                <a:solidFill>
                  <a:srgbClr val="000000"/>
                </a:solidFill>
                <a:latin typeface="+mn-ea"/>
                <a:ea typeface="+mn-ea"/>
                <a:sym typeface="HG丸ｺﾞｼｯｸM-PRO" panose="020F0600000000000000" pitchFamily="50" charset="-128"/>
              </a:rPr>
              <a:t>事業の基盤となる財源確保の方法を検討し財政計画を策定</a:t>
            </a:r>
          </a:p>
        </p:txBody>
      </p:sp>
      <p:sp>
        <p:nvSpPr>
          <p:cNvPr id="7178" name="正方形/長方形 20"/>
          <p:cNvSpPr>
            <a:spLocks noChangeArrowheads="1"/>
          </p:cNvSpPr>
          <p:nvPr/>
        </p:nvSpPr>
        <p:spPr bwMode="auto">
          <a:xfrm>
            <a:off x="2135189" y="4635274"/>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000" dirty="0">
                <a:solidFill>
                  <a:srgbClr val="000000"/>
                </a:solidFill>
                <a:latin typeface="+mn-ea"/>
                <a:ea typeface="+mn-ea"/>
                <a:sym typeface="HG丸ｺﾞｼｯｸM-PRO" panose="020F0600000000000000" pitchFamily="50" charset="-128"/>
              </a:rPr>
              <a:t>企業会計の導入（平成</a:t>
            </a:r>
            <a:r>
              <a:rPr lang="en-US" altLang="ja-JP" sz="2000" dirty="0">
                <a:solidFill>
                  <a:srgbClr val="000000"/>
                </a:solidFill>
                <a:latin typeface="+mn-ea"/>
                <a:ea typeface="+mn-ea"/>
                <a:sym typeface="HG丸ｺﾞｼｯｸM-PRO" panose="020F0600000000000000" pitchFamily="50" charset="-128"/>
              </a:rPr>
              <a:t>26</a:t>
            </a:r>
            <a:r>
              <a:rPr lang="ja-JP" altLang="en-US" sz="2000" dirty="0">
                <a:solidFill>
                  <a:srgbClr val="000000"/>
                </a:solidFill>
                <a:latin typeface="+mn-ea"/>
                <a:ea typeface="+mn-ea"/>
                <a:sym typeface="HG丸ｺﾞｼｯｸM-PRO" panose="020F0600000000000000" pitchFamily="50" charset="-128"/>
              </a:rPr>
              <a:t>年度から導入済み）</a:t>
            </a:r>
          </a:p>
        </p:txBody>
      </p:sp>
      <p:sp>
        <p:nvSpPr>
          <p:cNvPr id="7179" name="正方形/長方形 26"/>
          <p:cNvSpPr>
            <a:spLocks noChangeArrowheads="1"/>
          </p:cNvSpPr>
          <p:nvPr/>
        </p:nvSpPr>
        <p:spPr bwMode="auto">
          <a:xfrm>
            <a:off x="2135189" y="5098824"/>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000">
                <a:solidFill>
                  <a:srgbClr val="000000"/>
                </a:solidFill>
                <a:latin typeface="+mn-ea"/>
                <a:ea typeface="+mn-ea"/>
                <a:sym typeface="HG丸ｺﾞｼｯｸM-PRO" panose="020F0600000000000000" pitchFamily="50" charset="-128"/>
              </a:rPr>
              <a:t>マネジメント方法（</a:t>
            </a:r>
            <a:r>
              <a:rPr lang="en-US" altLang="ja-JP" sz="2000">
                <a:solidFill>
                  <a:srgbClr val="000000"/>
                </a:solidFill>
                <a:latin typeface="+mn-ea"/>
                <a:ea typeface="+mn-ea"/>
                <a:sym typeface="HG丸ｺﾞｼｯｸM-PRO" panose="020F0600000000000000" pitchFamily="50" charset="-128"/>
              </a:rPr>
              <a:t>PDCA</a:t>
            </a:r>
            <a:r>
              <a:rPr lang="ja-JP" altLang="en-US" sz="2000">
                <a:solidFill>
                  <a:srgbClr val="000000"/>
                </a:solidFill>
                <a:latin typeface="+mn-ea"/>
                <a:ea typeface="+mn-ea"/>
                <a:sym typeface="HG丸ｺﾞｼｯｸM-PRO" panose="020F0600000000000000" pitchFamily="50" charset="-128"/>
              </a:rPr>
              <a:t>）の確立</a:t>
            </a:r>
          </a:p>
        </p:txBody>
      </p:sp>
    </p:spTree>
    <p:extLst>
      <p:ext uri="{BB962C8B-B14F-4D97-AF65-F5344CB8AC3E}">
        <p14:creationId xmlns:p14="http://schemas.microsoft.com/office/powerpoint/2010/main" val="3513827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1000"/>
                                        <p:tgtEl>
                                          <p:spTgt spid="7175"/>
                                        </p:tgtEl>
                                      </p:cBhvr>
                                    </p:animEffect>
                                    <p:anim calcmode="lin" valueType="num">
                                      <p:cBhvr>
                                        <p:cTn id="8" dur="1000" fill="hold"/>
                                        <p:tgtEl>
                                          <p:spTgt spid="7175"/>
                                        </p:tgtEl>
                                        <p:attrNameLst>
                                          <p:attrName>ppt_x</p:attrName>
                                        </p:attrNameLst>
                                      </p:cBhvr>
                                      <p:tavLst>
                                        <p:tav tm="0">
                                          <p:val>
                                            <p:strVal val="#ppt_x"/>
                                          </p:val>
                                        </p:tav>
                                        <p:tav tm="100000">
                                          <p:val>
                                            <p:strVal val="#ppt_x"/>
                                          </p:val>
                                        </p:tav>
                                      </p:tavLst>
                                    </p:anim>
                                    <p:anim calcmode="lin" valueType="num">
                                      <p:cBhvr>
                                        <p:cTn id="9" dur="1000" fill="hold"/>
                                        <p:tgtEl>
                                          <p:spTgt spid="71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1000"/>
                                        <p:tgtEl>
                                          <p:spTgt spid="7176"/>
                                        </p:tgtEl>
                                      </p:cBhvr>
                                    </p:animEffect>
                                    <p:anim calcmode="lin" valueType="num">
                                      <p:cBhvr>
                                        <p:cTn id="13" dur="1000" fill="hold"/>
                                        <p:tgtEl>
                                          <p:spTgt spid="7176"/>
                                        </p:tgtEl>
                                        <p:attrNameLst>
                                          <p:attrName>ppt_x</p:attrName>
                                        </p:attrNameLst>
                                      </p:cBhvr>
                                      <p:tavLst>
                                        <p:tav tm="0">
                                          <p:val>
                                            <p:strVal val="#ppt_x"/>
                                          </p:val>
                                        </p:tav>
                                        <p:tav tm="100000">
                                          <p:val>
                                            <p:strVal val="#ppt_x"/>
                                          </p:val>
                                        </p:tav>
                                      </p:tavLst>
                                    </p:anim>
                                    <p:anim calcmode="lin" valueType="num">
                                      <p:cBhvr>
                                        <p:cTn id="14" dur="1000" fill="hold"/>
                                        <p:tgtEl>
                                          <p:spTgt spid="71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fade">
                                      <p:cBhvr>
                                        <p:cTn id="17" dur="1000"/>
                                        <p:tgtEl>
                                          <p:spTgt spid="7177"/>
                                        </p:tgtEl>
                                      </p:cBhvr>
                                    </p:animEffect>
                                    <p:anim calcmode="lin" valueType="num">
                                      <p:cBhvr>
                                        <p:cTn id="18" dur="1000" fill="hold"/>
                                        <p:tgtEl>
                                          <p:spTgt spid="7177"/>
                                        </p:tgtEl>
                                        <p:attrNameLst>
                                          <p:attrName>ppt_x</p:attrName>
                                        </p:attrNameLst>
                                      </p:cBhvr>
                                      <p:tavLst>
                                        <p:tav tm="0">
                                          <p:val>
                                            <p:strVal val="#ppt_x"/>
                                          </p:val>
                                        </p:tav>
                                        <p:tav tm="100000">
                                          <p:val>
                                            <p:strVal val="#ppt_x"/>
                                          </p:val>
                                        </p:tav>
                                      </p:tavLst>
                                    </p:anim>
                                    <p:anim calcmode="lin" valueType="num">
                                      <p:cBhvr>
                                        <p:cTn id="19" dur="1000" fill="hold"/>
                                        <p:tgtEl>
                                          <p:spTgt spid="717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fade">
                                      <p:cBhvr>
                                        <p:cTn id="22" dur="1000"/>
                                        <p:tgtEl>
                                          <p:spTgt spid="7178"/>
                                        </p:tgtEl>
                                      </p:cBhvr>
                                    </p:animEffect>
                                    <p:anim calcmode="lin" valueType="num">
                                      <p:cBhvr>
                                        <p:cTn id="23" dur="1000" fill="hold"/>
                                        <p:tgtEl>
                                          <p:spTgt spid="7178"/>
                                        </p:tgtEl>
                                        <p:attrNameLst>
                                          <p:attrName>ppt_x</p:attrName>
                                        </p:attrNameLst>
                                      </p:cBhvr>
                                      <p:tavLst>
                                        <p:tav tm="0">
                                          <p:val>
                                            <p:strVal val="#ppt_x"/>
                                          </p:val>
                                        </p:tav>
                                        <p:tav tm="100000">
                                          <p:val>
                                            <p:strVal val="#ppt_x"/>
                                          </p:val>
                                        </p:tav>
                                      </p:tavLst>
                                    </p:anim>
                                    <p:anim calcmode="lin" valueType="num">
                                      <p:cBhvr>
                                        <p:cTn id="24" dur="1000" fill="hold"/>
                                        <p:tgtEl>
                                          <p:spTgt spid="71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fade">
                                      <p:cBhvr>
                                        <p:cTn id="27" dur="1000"/>
                                        <p:tgtEl>
                                          <p:spTgt spid="7179"/>
                                        </p:tgtEl>
                                      </p:cBhvr>
                                    </p:animEffect>
                                    <p:anim calcmode="lin" valueType="num">
                                      <p:cBhvr>
                                        <p:cTn id="28" dur="1000" fill="hold"/>
                                        <p:tgtEl>
                                          <p:spTgt spid="7179"/>
                                        </p:tgtEl>
                                        <p:attrNameLst>
                                          <p:attrName>ppt_x</p:attrName>
                                        </p:attrNameLst>
                                      </p:cBhvr>
                                      <p:tavLst>
                                        <p:tav tm="0">
                                          <p:val>
                                            <p:strVal val="#ppt_x"/>
                                          </p:val>
                                        </p:tav>
                                        <p:tav tm="100000">
                                          <p:val>
                                            <p:strVal val="#ppt_x"/>
                                          </p:val>
                                        </p:tav>
                                      </p:tavLst>
                                    </p:anim>
                                    <p:anim calcmode="lin" valueType="num">
                                      <p:cBhvr>
                                        <p:cTn id="29"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p:bldP spid="7177" grpId="0"/>
      <p:bldP spid="7178" grpId="0"/>
      <p:bldP spid="71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2"/>
          <p:cNvSpPr>
            <a:spLocks noGrp="1" noChangeArrowheads="1"/>
          </p:cNvSpPr>
          <p:nvPr>
            <p:ph type="title" idx="4294967295"/>
          </p:nvPr>
        </p:nvSpPr>
        <p:spPr>
          <a:xfrm>
            <a:off x="798286" y="217489"/>
            <a:ext cx="10668000" cy="835025"/>
          </a:xfrm>
        </p:spPr>
        <p:txBody>
          <a:bodyPr>
            <a:normAutofit fontScale="90000"/>
          </a:bodyPr>
          <a:lstStyle/>
          <a:p>
            <a:pPr eaLnBrk="1" hangingPunct="1"/>
            <a:r>
              <a:rPr lang="ja-JP" altLang="en-US" sz="4000" dirty="0">
                <a:latin typeface="+mn-ea"/>
                <a:ea typeface="+mn-ea"/>
                <a:sym typeface="HG丸ｺﾞｼｯｸM-PRO" panose="020F0600000000000000" pitchFamily="50" charset="-128"/>
              </a:rPr>
              <a:t>２．経営</a:t>
            </a:r>
            <a:r>
              <a:rPr lang="ja-JP" altLang="en-US" sz="4000" dirty="0" smtClean="0">
                <a:latin typeface="+mn-ea"/>
                <a:ea typeface="+mn-ea"/>
                <a:sym typeface="HG丸ｺﾞｼｯｸM-PRO" panose="020F0600000000000000" pitchFamily="50" charset="-128"/>
              </a:rPr>
              <a:t>委員会における審議内容（</a:t>
            </a:r>
            <a:r>
              <a:rPr lang="en-US" altLang="ja-JP" sz="4000" dirty="0" smtClean="0">
                <a:latin typeface="+mn-ea"/>
                <a:ea typeface="+mn-ea"/>
                <a:sym typeface="HG丸ｺﾞｼｯｸM-PRO" panose="020F0600000000000000" pitchFamily="50" charset="-128"/>
              </a:rPr>
              <a:t>1</a:t>
            </a:r>
            <a:r>
              <a:rPr lang="ja-JP" altLang="en-US" sz="4000" dirty="0" smtClean="0">
                <a:latin typeface="+mn-ea"/>
                <a:ea typeface="+mn-ea"/>
                <a:sym typeface="HG丸ｺﾞｼｯｸM-PRO" panose="020F0600000000000000" pitchFamily="50" charset="-128"/>
              </a:rPr>
              <a:t>）計画の構成</a:t>
            </a:r>
            <a:endParaRPr lang="ja-JP" altLang="en-US" sz="4000" dirty="0">
              <a:latin typeface="+mn-ea"/>
              <a:ea typeface="+mn-ea"/>
              <a:sym typeface="HG丸ｺﾞｼｯｸM-PRO" panose="020F0600000000000000" pitchFamily="50" charset="-128"/>
            </a:endParaRPr>
          </a:p>
        </p:txBody>
      </p:sp>
      <p:graphicFrame>
        <p:nvGraphicFramePr>
          <p:cNvPr id="12292" name="Group 4"/>
          <p:cNvGraphicFramePr>
            <a:graphicFrameLocks noGrp="1"/>
          </p:cNvGraphicFramePr>
          <p:nvPr>
            <p:extLst>
              <p:ext uri="{D42A27DB-BD31-4B8C-83A1-F6EECF244321}">
                <p14:modId xmlns:p14="http://schemas.microsoft.com/office/powerpoint/2010/main" val="106301828"/>
              </p:ext>
            </p:extLst>
          </p:nvPr>
        </p:nvGraphicFramePr>
        <p:xfrm>
          <a:off x="798285" y="1569216"/>
          <a:ext cx="10668000" cy="4787136"/>
        </p:xfrm>
        <a:graphic>
          <a:graphicData uri="http://schemas.openxmlformats.org/drawingml/2006/table">
            <a:tbl>
              <a:tblPr/>
              <a:tblGrid>
                <a:gridCol w="3672115">
                  <a:extLst>
                    <a:ext uri="{9D8B030D-6E8A-4147-A177-3AD203B41FA5}">
                      <a16:colId xmlns:a16="http://schemas.microsoft.com/office/drawing/2014/main" val="3131353042"/>
                    </a:ext>
                  </a:extLst>
                </a:gridCol>
                <a:gridCol w="5897020">
                  <a:extLst>
                    <a:ext uri="{9D8B030D-6E8A-4147-A177-3AD203B41FA5}">
                      <a16:colId xmlns:a16="http://schemas.microsoft.com/office/drawing/2014/main" val="240079425"/>
                    </a:ext>
                  </a:extLst>
                </a:gridCol>
                <a:gridCol w="1098865">
                  <a:extLst>
                    <a:ext uri="{9D8B030D-6E8A-4147-A177-3AD203B41FA5}">
                      <a16:colId xmlns:a16="http://schemas.microsoft.com/office/drawing/2014/main" val="3531961211"/>
                    </a:ext>
                  </a:extLst>
                </a:gridCol>
              </a:tblGrid>
              <a:tr h="439196">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構成</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概要</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備考</a:t>
                      </a:r>
                      <a:endParaRPr kumimoji="0" lang="ja-JP" altLang="en-US" sz="2000" b="0" i="0" u="none" strike="noStrike" cap="none" normalizeH="0" baseline="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6551609"/>
                  </a:ext>
                </a:extLst>
              </a:tr>
              <a:tr h="455932">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Ⅰ 現状と課題 </a:t>
                      </a:r>
                      <a:endPar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下水道</a:t>
                      </a:r>
                      <a:r>
                        <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事業</a:t>
                      </a:r>
                      <a:r>
                        <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の経営面</a:t>
                      </a:r>
                      <a:r>
                        <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a:t>
                      </a:r>
                      <a:r>
                        <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事業面の課題を抽出する</a:t>
                      </a:r>
                      <a:r>
                        <a:rPr kumimoji="0" lang="ja-JP" altLang="en-US" sz="2000" b="0" i="0" u="none" strike="noStrike" cap="none" normalizeH="0" baseline="0" dirty="0" err="1"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a:t>
                      </a:r>
                      <a:endPar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none" strike="noStrike" cap="none" normalizeH="0" baseline="0" dirty="0" smtClean="0">
                          <a:ln>
                            <a:noFill/>
                          </a:ln>
                          <a:solidFill>
                            <a:srgbClr val="FF0000"/>
                          </a:solidFill>
                          <a:effectLst/>
                          <a:latin typeface="+mn-ea"/>
                          <a:ea typeface="+mn-ea"/>
                          <a:cs typeface="メイリオ" panose="020B0604030504040204" pitchFamily="50" charset="-128"/>
                          <a:sym typeface="Times New Roman" panose="02020603050405020304" pitchFamily="18" charset="0"/>
                        </a:rPr>
                        <a:t>今回</a:t>
                      </a: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040042"/>
                  </a:ext>
                </a:extLst>
              </a:tr>
              <a:tr h="437321">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Ⅱ 経営の基本方針</a:t>
                      </a:r>
                      <a:endPar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3">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経営理念や基本方針を示すとともに，「汚水対策」，「雨水対策」，「経営基盤の強化」などの施策について，事業展開の方向性を示す。</a:t>
                      </a: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16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F"/>
                    </a:solidFill>
                  </a:tcPr>
                </a:tc>
                <a:extLst>
                  <a:ext uri="{0D108BD9-81ED-4DB2-BD59-A6C34878D82A}">
                    <a16:rowId xmlns:a16="http://schemas.microsoft.com/office/drawing/2014/main" val="2054647698"/>
                  </a:ext>
                </a:extLst>
              </a:tr>
              <a:tr h="439196">
                <a:tc>
                  <a:txBody>
                    <a:bodyPr/>
                    <a:lstStyle>
                      <a:lvl1pPr marL="17938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179388"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１ 経営理念と基本方針</a:t>
                      </a:r>
                      <a:endParaRPr kumimoji="0"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53784436"/>
                  </a:ext>
                </a:extLst>
              </a:tr>
              <a:tr h="397101">
                <a:tc>
                  <a:txBody>
                    <a:bodyPr/>
                    <a:lstStyle>
                      <a:lvl1pPr marL="17938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179388"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２ </a:t>
                      </a:r>
                      <a:r>
                        <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HGP明朝E" panose="02020900000000000000" pitchFamily="18" charset="-128"/>
                        </a:rPr>
                        <a:t>事業</a:t>
                      </a:r>
                      <a:r>
                        <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展開の方向性 </a:t>
                      </a:r>
                      <a:endParaRPr kumimoji="0" lang="zh-CN"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04616512"/>
                  </a:ext>
                </a:extLst>
              </a:tr>
              <a:tr h="720735">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Ⅲ 目標</a:t>
                      </a:r>
                      <a:endParaRPr kumimoji="0" lang="ja-JP" altLang="en-US"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経営，</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事業，市民サービスなどの目標について，指標を用いて設定する。</a:t>
                      </a:r>
                      <a:endParaRPr kumimoji="0" lang="ja-JP" altLang="en-US"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en-US" altLang="ja-JP" sz="1800" b="0" i="0" u="none" strike="noStrike" cap="none" normalizeH="0" baseline="0" dirty="0" smtClean="0">
                          <a:ln>
                            <a:noFill/>
                          </a:ln>
                          <a:solidFill>
                            <a:schemeClr val="tx1"/>
                          </a:solidFill>
                          <a:effectLst/>
                          <a:latin typeface="+mn-ea"/>
                          <a:ea typeface="+mn-ea"/>
                          <a:cs typeface="メイリオ" panose="020B0604030504040204" pitchFamily="50" charset="-128"/>
                          <a:sym typeface="Times New Roman" panose="02020603050405020304" pitchFamily="18" charset="0"/>
                        </a:rPr>
                        <a:t>R1.11</a:t>
                      </a:r>
                      <a:endParaRPr kumimoji="0" lang="ja-JP" altLang="en-US" sz="1800" b="0" i="0" u="none" strike="noStrike" cap="none" normalizeH="0" baseline="0" dirty="0" smtClean="0">
                        <a:ln>
                          <a:noFill/>
                        </a:ln>
                        <a:solidFill>
                          <a:schemeClr val="tx2"/>
                        </a:solidFill>
                        <a:effectLst/>
                        <a:latin typeface="+mn-ea"/>
                        <a:ea typeface="+mn-ea"/>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668108"/>
                  </a:ext>
                </a:extLst>
              </a:tr>
              <a:tr h="737724">
                <a:tc>
                  <a:txBody>
                    <a:bodyPr/>
                    <a:lstStyle>
                      <a:lvl1pPr marL="358775" indent="-358775"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358775" marR="0" lvl="0" indent="-358775"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Ⅳ 目標達成に向けた事業展開</a:t>
                      </a:r>
                      <a:endPar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環境・</a:t>
                      </a: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安全</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a:t>
                      </a: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持続等の項目ごとに</a:t>
                      </a:r>
                      <a:r>
                        <a:rPr kumimoji="0" lang="ja-JP" altLang="en-US" sz="20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a:t>
                      </a: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具体的な事業内容</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や</a:t>
                      </a: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スケジュールを示す</a:t>
                      </a:r>
                      <a:r>
                        <a:rPr kumimoji="0" lang="ja-JP" altLang="en-US" sz="20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a:t>
                      </a:r>
                      <a:endPar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en-US" altLang="ja-JP" sz="1800" b="0" i="0" u="none" strike="noStrike" cap="none" normalizeH="0" baseline="0" dirty="0" smtClean="0">
                          <a:ln>
                            <a:noFill/>
                          </a:ln>
                          <a:solidFill>
                            <a:schemeClr val="tx1"/>
                          </a:solidFill>
                          <a:effectLst/>
                          <a:latin typeface="+mn-ea"/>
                          <a:ea typeface="+mn-ea"/>
                          <a:cs typeface="メイリオ" panose="020B0604030504040204" pitchFamily="50" charset="-128"/>
                          <a:sym typeface="Times New Roman" panose="02020603050405020304" pitchFamily="18" charset="0"/>
                        </a:rPr>
                        <a:t>R2.2</a:t>
                      </a:r>
                      <a:endParaRPr kumimoji="0" lang="ja-JP" altLang="en-US" sz="1800" b="0" i="0" u="none" strike="noStrike" cap="none" normalizeH="0" baseline="0" dirty="0" smtClean="0">
                        <a:ln>
                          <a:noFill/>
                        </a:ln>
                        <a:solidFill>
                          <a:schemeClr val="tx1"/>
                        </a:solidFill>
                        <a:effectLst/>
                        <a:latin typeface="+mn-ea"/>
                        <a:ea typeface="+mn-ea"/>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604751"/>
                  </a:ext>
                </a:extLst>
              </a:tr>
              <a:tr h="720735">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Ⅴ 計画期間中の収支見通し</a:t>
                      </a:r>
                      <a:endParaRPr kumimoji="0" lang="ja-JP" altLang="en-US"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財政シミュレーションによる</a:t>
                      </a:r>
                      <a:r>
                        <a:rPr kumimoji="0" lang="ja-JP" altLang="en-US" sz="20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a:t>
                      </a:r>
                      <a:r>
                        <a:rPr kumimoji="0" lang="zh-CN"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計画期間内の収支の見通しを示す。</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en-US" altLang="ja-JP" sz="1800" b="0" i="0" u="none" strike="noStrike" cap="none" normalizeH="0" baseline="0" dirty="0" smtClean="0">
                          <a:ln>
                            <a:noFill/>
                          </a:ln>
                          <a:solidFill>
                            <a:schemeClr val="tx1"/>
                          </a:solidFill>
                          <a:effectLst/>
                          <a:latin typeface="+mn-ea"/>
                          <a:ea typeface="+mn-ea"/>
                          <a:cs typeface="メイリオ" panose="020B0604030504040204" pitchFamily="50" charset="-128"/>
                          <a:sym typeface="Times New Roman" panose="02020603050405020304" pitchFamily="18" charset="0"/>
                        </a:rPr>
                        <a:t>R2.5</a:t>
                      </a:r>
                      <a:endParaRPr kumimoji="0" lang="ja-JP" altLang="en-US" sz="1800" b="0" i="0" u="none" strike="noStrike" cap="none" normalizeH="0" baseline="0" dirty="0" smtClean="0">
                        <a:ln>
                          <a:noFill/>
                        </a:ln>
                        <a:solidFill>
                          <a:schemeClr val="tx2"/>
                        </a:solidFill>
                        <a:effectLst/>
                        <a:latin typeface="+mn-ea"/>
                        <a:ea typeface="+mn-ea"/>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656840"/>
                  </a:ext>
                </a:extLst>
              </a:tr>
              <a:tr h="439196">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Ⅵ 計画の進行管理</a:t>
                      </a:r>
                      <a:endParaRPr kumimoji="0" lang="ja-JP" altLang="en-US"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計画の進行管理の方法（</a:t>
                      </a:r>
                      <a:r>
                        <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PDCA</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）を示す。</a:t>
                      </a:r>
                      <a:endParaRPr kumimoji="0" lang="ja-JP" altLang="en-US"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a:txBody>
                  <a:tcPr marL="48228" marR="482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584604360"/>
                  </a:ext>
                </a:extLst>
              </a:tr>
            </a:tbl>
          </a:graphicData>
        </a:graphic>
      </p:graphicFrame>
      <p:sp>
        <p:nvSpPr>
          <p:cNvPr id="12326" name="正方形/長方形 7"/>
          <p:cNvSpPr>
            <a:spLocks noChangeArrowheads="1"/>
          </p:cNvSpPr>
          <p:nvPr/>
        </p:nvSpPr>
        <p:spPr bwMode="auto">
          <a:xfrm>
            <a:off x="8969829" y="1169105"/>
            <a:ext cx="24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eaLnBrk="1" hangingPunct="1">
              <a:spcBef>
                <a:spcPct val="0"/>
              </a:spcBef>
              <a:buClrTx/>
              <a:buSzTx/>
              <a:buFont typeface="Arial" panose="020B0604020202020204" pitchFamily="34" charset="0"/>
              <a:buNone/>
            </a:pPr>
            <a:r>
              <a:rPr lang="ja-JP" altLang="en-US" sz="2000" dirty="0">
                <a:solidFill>
                  <a:srgbClr val="FF0000"/>
                </a:solidFill>
                <a:latin typeface="+mn-ea"/>
                <a:ea typeface="+mn-ea"/>
                <a:sym typeface="HG丸ｺﾞｼｯｸM-PRO" panose="020F0600000000000000" pitchFamily="50" charset="-128"/>
              </a:rPr>
              <a:t>赤字</a:t>
            </a:r>
            <a:r>
              <a:rPr lang="ja-JP" altLang="en-US" sz="2000" dirty="0" smtClean="0">
                <a:solidFill>
                  <a:srgbClr val="FF0000"/>
                </a:solidFill>
                <a:latin typeface="+mn-ea"/>
                <a:ea typeface="+mn-ea"/>
                <a:sym typeface="HG丸ｺﾞｼｯｸM-PRO" panose="020F0600000000000000" pitchFamily="50" charset="-128"/>
              </a:rPr>
              <a:t>：</a:t>
            </a:r>
            <a:r>
              <a:rPr lang="ja-JP" altLang="en-US" sz="2000" dirty="0" smtClean="0">
                <a:solidFill>
                  <a:srgbClr val="000000"/>
                </a:solidFill>
                <a:latin typeface="+mn-ea"/>
                <a:ea typeface="+mn-ea"/>
                <a:sym typeface="HG丸ｺﾞｼｯｸM-PRO" panose="020F0600000000000000" pitchFamily="50" charset="-128"/>
              </a:rPr>
              <a:t>今回の</a:t>
            </a:r>
            <a:r>
              <a:rPr lang="ja-JP" altLang="en-US" sz="2000" dirty="0">
                <a:solidFill>
                  <a:srgbClr val="000000"/>
                </a:solidFill>
                <a:latin typeface="+mn-ea"/>
                <a:ea typeface="+mn-ea"/>
                <a:sym typeface="HG丸ｺﾞｼｯｸM-PRO" panose="020F0600000000000000" pitchFamily="50" charset="-128"/>
              </a:rPr>
              <a:t>内容</a:t>
            </a:r>
          </a:p>
        </p:txBody>
      </p:sp>
      <p:sp>
        <p:nvSpPr>
          <p:cNvPr id="2" name="スライド番号プレースホルダー 1"/>
          <p:cNvSpPr>
            <a:spLocks noGrp="1"/>
          </p:cNvSpPr>
          <p:nvPr>
            <p:ph type="sldNum" sz="quarter" idx="12"/>
          </p:nvPr>
        </p:nvSpPr>
        <p:spPr/>
        <p:txBody>
          <a:bodyPr/>
          <a:lstStyle/>
          <a:p>
            <a:pPr>
              <a:defRPr/>
            </a:pPr>
            <a:fld id="{43868192-DFAB-4125-947A-19D7C00C3E31}" type="slidenum">
              <a:rPr lang="ja-JP" altLang="ja-JP" smtClean="0"/>
              <a:pPr>
                <a:defRPr/>
              </a:pPr>
              <a:t>4</a:t>
            </a:fld>
            <a:endParaRPr lang="ja-JP" altLang="ja-JP" dirty="0"/>
          </a:p>
        </p:txBody>
      </p:sp>
    </p:spTree>
    <p:extLst>
      <p:ext uri="{BB962C8B-B14F-4D97-AF65-F5344CB8AC3E}">
        <p14:creationId xmlns:p14="http://schemas.microsoft.com/office/powerpoint/2010/main" val="19639556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1"/>
          <p:cNvSpPr>
            <a:spLocks noChangeArrowheads="1"/>
          </p:cNvSpPr>
          <p:nvPr/>
        </p:nvSpPr>
        <p:spPr bwMode="auto">
          <a:xfrm>
            <a:off x="1835150" y="2057277"/>
            <a:ext cx="8312150" cy="1401590"/>
          </a:xfrm>
          <a:prstGeom prst="rect">
            <a:avLst/>
          </a:prstGeom>
          <a:noFill/>
          <a:ln w="9525" cmpd="sng">
            <a:solidFill>
              <a:srgbClr val="FF0000"/>
            </a:solidFill>
            <a:miter lim="800000"/>
            <a:headEnd/>
            <a:tailEnd/>
          </a:ln>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eaLnBrk="1" hangingPunct="1">
              <a:spcBef>
                <a:spcPct val="0"/>
              </a:spcBef>
              <a:buClrTx/>
              <a:buSzTx/>
              <a:buFont typeface="Arial" panose="020B0604020202020204" pitchFamily="34" charset="0"/>
              <a:buNone/>
            </a:pPr>
            <a:endParaRPr lang="ja-JP" altLang="en-US" sz="1800" dirty="0">
              <a:solidFill>
                <a:schemeClr val="tx1"/>
              </a:solidFill>
              <a:latin typeface="+mn-ea"/>
              <a:ea typeface="+mn-ea"/>
            </a:endParaRPr>
          </a:p>
        </p:txBody>
      </p:sp>
      <p:sp>
        <p:nvSpPr>
          <p:cNvPr id="13315" name="タイトル 2"/>
          <p:cNvSpPr>
            <a:spLocks noGrp="1" noChangeArrowheads="1"/>
          </p:cNvSpPr>
          <p:nvPr>
            <p:ph type="title" idx="4294967295"/>
          </p:nvPr>
        </p:nvSpPr>
        <p:spPr>
          <a:xfrm>
            <a:off x="812800" y="217489"/>
            <a:ext cx="10541000" cy="835025"/>
          </a:xfrm>
        </p:spPr>
        <p:txBody>
          <a:bodyPr>
            <a:noAutofit/>
          </a:bodyPr>
          <a:lstStyle/>
          <a:p>
            <a:pPr eaLnBrk="1" hangingPunct="1"/>
            <a:r>
              <a:rPr lang="ja-JP" altLang="en-US" sz="3600" dirty="0">
                <a:latin typeface="+mn-ea"/>
                <a:ea typeface="+mn-ea"/>
                <a:sym typeface="HG丸ｺﾞｼｯｸM-PRO" panose="020F0600000000000000" pitchFamily="50" charset="-128"/>
              </a:rPr>
              <a:t>２．経営</a:t>
            </a:r>
            <a:r>
              <a:rPr lang="ja-JP" altLang="en-US" sz="3600" dirty="0" smtClean="0">
                <a:latin typeface="+mn-ea"/>
                <a:ea typeface="+mn-ea"/>
                <a:sym typeface="HG丸ｺﾞｼｯｸM-PRO" panose="020F0600000000000000" pitchFamily="50" charset="-128"/>
              </a:rPr>
              <a:t>委員会における審議内容（</a:t>
            </a:r>
            <a:r>
              <a:rPr lang="en-US" altLang="ja-JP" sz="3600" dirty="0" smtClean="0">
                <a:latin typeface="+mn-ea"/>
                <a:ea typeface="+mn-ea"/>
                <a:sym typeface="HG丸ｺﾞｼｯｸM-PRO" panose="020F0600000000000000" pitchFamily="50" charset="-128"/>
              </a:rPr>
              <a:t>2</a:t>
            </a:r>
            <a:r>
              <a:rPr lang="ja-JP" altLang="en-US" sz="3600" dirty="0" smtClean="0">
                <a:latin typeface="+mn-ea"/>
                <a:ea typeface="+mn-ea"/>
                <a:sym typeface="HG丸ｺﾞｼｯｸM-PRO" panose="020F0600000000000000" pitchFamily="50" charset="-128"/>
              </a:rPr>
              <a:t>）審議事項</a:t>
            </a:r>
            <a:endParaRPr lang="ja-JP" altLang="en-US" sz="3600" dirty="0">
              <a:latin typeface="+mn-ea"/>
              <a:ea typeface="+mn-ea"/>
              <a:sym typeface="HG丸ｺﾞｼｯｸM-PRO" panose="020F0600000000000000" pitchFamily="50" charset="-128"/>
            </a:endParaRPr>
          </a:p>
        </p:txBody>
      </p:sp>
      <p:sp>
        <p:nvSpPr>
          <p:cNvPr id="13316" name="正方形/長方形 9"/>
          <p:cNvSpPr>
            <a:spLocks noChangeArrowheads="1"/>
          </p:cNvSpPr>
          <p:nvPr/>
        </p:nvSpPr>
        <p:spPr bwMode="auto">
          <a:xfrm>
            <a:off x="1919289" y="1412875"/>
            <a:ext cx="849788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6286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eaLnBrk="1" hangingPunct="1">
              <a:spcBef>
                <a:spcPts val="600"/>
              </a:spcBef>
              <a:buClrTx/>
              <a:buSzTx/>
              <a:buNone/>
            </a:pPr>
            <a:r>
              <a:rPr lang="ja-JP" altLang="en-US" sz="2000" dirty="0">
                <a:solidFill>
                  <a:schemeClr val="tx1"/>
                </a:solidFill>
                <a:latin typeface="+mn-ea"/>
                <a:ea typeface="+mn-ea"/>
                <a:sym typeface="HG丸ｺﾞｼｯｸM-PRO" panose="020F0600000000000000" pitchFamily="50" charset="-128"/>
              </a:rPr>
              <a:t>■全般</a:t>
            </a:r>
          </a:p>
          <a:p>
            <a:pPr eaLnBrk="1" hangingPunct="1">
              <a:spcBef>
                <a:spcPct val="0"/>
              </a:spcBef>
              <a:buClrTx/>
              <a:buSzTx/>
              <a:buFont typeface="Arial" panose="020B0604020202020204" pitchFamily="34" charset="0"/>
              <a:buNone/>
            </a:pPr>
            <a:r>
              <a:rPr lang="ja-JP" altLang="en-US" sz="2000" dirty="0">
                <a:solidFill>
                  <a:schemeClr val="tx1"/>
                </a:solidFill>
                <a:latin typeface="+mn-ea"/>
                <a:ea typeface="+mn-ea"/>
                <a:sym typeface="HG丸ｺﾞｼｯｸM-PRO" panose="020F0600000000000000" pitchFamily="50" charset="-128"/>
              </a:rPr>
              <a:t>　・中長期経営計画の構成及び内容の確認</a:t>
            </a:r>
          </a:p>
          <a:p>
            <a:pPr eaLnBrk="1" hangingPunct="1">
              <a:spcBef>
                <a:spcPts val="600"/>
              </a:spcBef>
              <a:buClrTx/>
              <a:buSzTx/>
              <a:buNone/>
            </a:pPr>
            <a:r>
              <a:rPr lang="ja-JP" altLang="en-US" sz="2000" dirty="0">
                <a:solidFill>
                  <a:srgbClr val="FF0000"/>
                </a:solidFill>
                <a:latin typeface="+mn-ea"/>
                <a:ea typeface="+mn-ea"/>
                <a:sym typeface="HG丸ｺﾞｼｯｸM-PRO" panose="020F0600000000000000" pitchFamily="50" charset="-128"/>
              </a:rPr>
              <a:t>■現状と課題</a:t>
            </a:r>
          </a:p>
          <a:p>
            <a:pPr eaLnBrk="1" hangingPunct="1">
              <a:spcBef>
                <a:spcPct val="0"/>
              </a:spcBef>
              <a:buClrTx/>
              <a:buSzTx/>
              <a:buFont typeface="Arial" panose="020B0604020202020204" pitchFamily="34" charset="0"/>
              <a:buNone/>
            </a:pPr>
            <a:r>
              <a:rPr lang="ja-JP" altLang="en-US" sz="2000" dirty="0">
                <a:solidFill>
                  <a:srgbClr val="FF0000"/>
                </a:solidFill>
                <a:latin typeface="+mn-ea"/>
                <a:ea typeface="+mn-ea"/>
                <a:sym typeface="HG丸ｺﾞｼｯｸM-PRO" panose="020F0600000000000000" pitchFamily="50" charset="-128"/>
              </a:rPr>
              <a:t>　・抽出する課題・進め方の妥当性（不足がないかなど）</a:t>
            </a:r>
          </a:p>
          <a:p>
            <a:pPr eaLnBrk="1" hangingPunct="1">
              <a:spcBef>
                <a:spcPts val="600"/>
              </a:spcBef>
              <a:buClrTx/>
              <a:buSzTx/>
              <a:buNone/>
            </a:pPr>
            <a:r>
              <a:rPr lang="ja-JP" altLang="en-US" sz="2000" dirty="0">
                <a:solidFill>
                  <a:srgbClr val="FF0000"/>
                </a:solidFill>
                <a:latin typeface="+mn-ea"/>
                <a:ea typeface="+mn-ea"/>
                <a:sym typeface="HG丸ｺﾞｼｯｸM-PRO" panose="020F0600000000000000" pitchFamily="50" charset="-128"/>
              </a:rPr>
              <a:t>■経営の基本方針</a:t>
            </a:r>
          </a:p>
          <a:p>
            <a:pPr eaLnBrk="1" hangingPunct="1">
              <a:spcBef>
                <a:spcPct val="0"/>
              </a:spcBef>
              <a:buClrTx/>
              <a:buSzTx/>
              <a:buFont typeface="Arial" panose="020B0604020202020204" pitchFamily="34" charset="0"/>
              <a:buNone/>
            </a:pPr>
            <a:r>
              <a:rPr lang="ja-JP" altLang="en-US" sz="2000" dirty="0">
                <a:solidFill>
                  <a:srgbClr val="FF0000"/>
                </a:solidFill>
                <a:latin typeface="+mn-ea"/>
                <a:ea typeface="+mn-ea"/>
                <a:sym typeface="HG丸ｺﾞｼｯｸM-PRO" panose="020F0600000000000000" pitchFamily="50" charset="-128"/>
              </a:rPr>
              <a:t>　・現状の課題を踏まえた経営理念，基本方針の妥当性</a:t>
            </a:r>
          </a:p>
          <a:p>
            <a:pPr eaLnBrk="1" hangingPunct="1">
              <a:spcBef>
                <a:spcPts val="600"/>
              </a:spcBef>
              <a:buClrTx/>
              <a:buSzTx/>
              <a:buNone/>
            </a:pPr>
            <a:r>
              <a:rPr lang="ja-JP" altLang="en-US" sz="2000" dirty="0">
                <a:solidFill>
                  <a:schemeClr val="tx1"/>
                </a:solidFill>
                <a:latin typeface="+mn-ea"/>
                <a:ea typeface="+mn-ea"/>
                <a:sym typeface="HG丸ｺﾞｼｯｸM-PRO" panose="020F0600000000000000" pitchFamily="50" charset="-128"/>
              </a:rPr>
              <a:t>■目標</a:t>
            </a:r>
          </a:p>
          <a:p>
            <a:pPr eaLnBrk="1" hangingPunct="1">
              <a:spcBef>
                <a:spcPct val="0"/>
              </a:spcBef>
              <a:buClrTx/>
              <a:buSzTx/>
              <a:buFont typeface="Arial" panose="020B0604020202020204" pitchFamily="34" charset="0"/>
              <a:buNone/>
            </a:pPr>
            <a:r>
              <a:rPr lang="ja-JP" altLang="en-US" sz="2000" dirty="0">
                <a:solidFill>
                  <a:schemeClr val="tx1"/>
                </a:solidFill>
                <a:latin typeface="+mn-ea"/>
                <a:ea typeface="+mn-ea"/>
                <a:sym typeface="HG丸ｺﾞｼｯｸM-PRO" panose="020F0600000000000000" pitchFamily="50" charset="-128"/>
              </a:rPr>
              <a:t>　・目標の妥当性（指標が適切か，分かりやすいかなど）</a:t>
            </a:r>
          </a:p>
          <a:p>
            <a:pPr eaLnBrk="1" hangingPunct="1">
              <a:spcBef>
                <a:spcPts val="600"/>
              </a:spcBef>
              <a:buClrTx/>
              <a:buSzTx/>
              <a:buNone/>
            </a:pPr>
            <a:r>
              <a:rPr lang="ja-JP" altLang="en-US" sz="2000" dirty="0">
                <a:solidFill>
                  <a:schemeClr val="tx1"/>
                </a:solidFill>
                <a:latin typeface="+mn-ea"/>
                <a:ea typeface="+mn-ea"/>
                <a:sym typeface="HG丸ｺﾞｼｯｸM-PRO" panose="020F0600000000000000" pitchFamily="50" charset="-128"/>
              </a:rPr>
              <a:t>■目標達成に向けた事業展開</a:t>
            </a:r>
          </a:p>
          <a:p>
            <a:pPr eaLnBrk="1" hangingPunct="1">
              <a:spcBef>
                <a:spcPct val="0"/>
              </a:spcBef>
              <a:buClrTx/>
              <a:buSzTx/>
              <a:buFont typeface="Arial" panose="020B0604020202020204" pitchFamily="34" charset="0"/>
              <a:buNone/>
            </a:pPr>
            <a:r>
              <a:rPr lang="ja-JP" altLang="en-US" sz="2000" dirty="0">
                <a:solidFill>
                  <a:schemeClr val="tx1"/>
                </a:solidFill>
                <a:latin typeface="+mn-ea"/>
                <a:ea typeface="+mn-ea"/>
                <a:sym typeface="HG丸ｺﾞｼｯｸM-PRO" panose="020F0600000000000000" pitchFamily="50" charset="-128"/>
              </a:rPr>
              <a:t>　・事業</a:t>
            </a:r>
            <a:r>
              <a:rPr lang="ja-JP" altLang="en-US" sz="2000" dirty="0" smtClean="0">
                <a:solidFill>
                  <a:schemeClr val="tx1"/>
                </a:solidFill>
                <a:latin typeface="+mn-ea"/>
                <a:ea typeface="+mn-ea"/>
                <a:sym typeface="HG丸ｺﾞｼｯｸM-PRO" panose="020F0600000000000000" pitchFamily="50" charset="-128"/>
              </a:rPr>
              <a:t>内容や，下水道</a:t>
            </a:r>
            <a:r>
              <a:rPr lang="ja-JP" altLang="en-US" sz="2000" dirty="0">
                <a:solidFill>
                  <a:schemeClr val="tx1"/>
                </a:solidFill>
                <a:latin typeface="+mn-ea"/>
                <a:ea typeface="+mn-ea"/>
                <a:sym typeface="HG丸ｺﾞｼｯｸM-PRO" panose="020F0600000000000000" pitchFamily="50" charset="-128"/>
              </a:rPr>
              <a:t>サービス向上に向けた方策の妥当性</a:t>
            </a:r>
          </a:p>
          <a:p>
            <a:pPr eaLnBrk="1" hangingPunct="1">
              <a:spcBef>
                <a:spcPts val="600"/>
              </a:spcBef>
              <a:buClrTx/>
              <a:buSzTx/>
              <a:buNone/>
            </a:pPr>
            <a:r>
              <a:rPr lang="ja-JP" altLang="en-US" sz="2000" dirty="0">
                <a:solidFill>
                  <a:schemeClr val="tx1"/>
                </a:solidFill>
                <a:latin typeface="+mn-ea"/>
                <a:ea typeface="+mn-ea"/>
                <a:sym typeface="HG丸ｺﾞｼｯｸM-PRO" panose="020F0600000000000000" pitchFamily="50" charset="-128"/>
              </a:rPr>
              <a:t>■計画期間中の収支見通し　</a:t>
            </a:r>
          </a:p>
          <a:p>
            <a:pPr eaLnBrk="1" hangingPunct="1">
              <a:spcBef>
                <a:spcPct val="0"/>
              </a:spcBef>
              <a:buClrTx/>
              <a:buSzTx/>
              <a:buFont typeface="Arial" panose="020B0604020202020204" pitchFamily="34" charset="0"/>
              <a:buNone/>
            </a:pPr>
            <a:r>
              <a:rPr lang="ja-JP" altLang="en-US" sz="2000" dirty="0">
                <a:solidFill>
                  <a:srgbClr val="000000"/>
                </a:solidFill>
                <a:latin typeface="+mn-ea"/>
                <a:ea typeface="+mn-ea"/>
                <a:sym typeface="HG丸ｺﾞｼｯｸM-PRO" panose="020F0600000000000000" pitchFamily="50" charset="-128"/>
              </a:rPr>
              <a:t>　・目標，事業量，使用料収入などの妥当性</a:t>
            </a:r>
            <a:endParaRPr lang="en-US" altLang="ja-JP" sz="2000" dirty="0">
              <a:solidFill>
                <a:srgbClr val="000000"/>
              </a:solidFill>
              <a:latin typeface="+mn-ea"/>
              <a:ea typeface="+mn-ea"/>
              <a:sym typeface="HG丸ｺﾞｼｯｸM-PRO" panose="020F0600000000000000" pitchFamily="50" charset="-128"/>
            </a:endParaRPr>
          </a:p>
          <a:p>
            <a:pPr eaLnBrk="1" hangingPunct="1">
              <a:spcBef>
                <a:spcPct val="0"/>
              </a:spcBef>
              <a:buClrTx/>
              <a:buSzTx/>
              <a:buFont typeface="Symbol" panose="05050102010706020507" pitchFamily="18" charset="2"/>
              <a:buNone/>
            </a:pPr>
            <a:r>
              <a:rPr lang="ja-JP" altLang="en-US" sz="2000" dirty="0">
                <a:solidFill>
                  <a:srgbClr val="FF0000"/>
                </a:solidFill>
                <a:latin typeface="+mn-ea"/>
                <a:ea typeface="+mn-ea"/>
                <a:sym typeface="HG丸ｺﾞｼｯｸM-PRO" panose="020F0600000000000000" pitchFamily="50" charset="-128"/>
              </a:rPr>
              <a:t>　</a:t>
            </a:r>
            <a:r>
              <a:rPr lang="ja-JP" altLang="en-US" sz="2000" dirty="0">
                <a:solidFill>
                  <a:schemeClr val="tx1"/>
                </a:solidFill>
                <a:latin typeface="+mn-ea"/>
                <a:ea typeface="+mn-ea"/>
                <a:sym typeface="HG丸ｺﾞｼｯｸM-PRO" panose="020F0600000000000000" pitchFamily="50" charset="-128"/>
              </a:rPr>
              <a:t>・使用料の検討内容</a:t>
            </a:r>
          </a:p>
          <a:p>
            <a:pPr eaLnBrk="1" hangingPunct="1">
              <a:spcBef>
                <a:spcPts val="600"/>
              </a:spcBef>
              <a:buClrTx/>
              <a:buSzTx/>
              <a:buNone/>
            </a:pPr>
            <a:r>
              <a:rPr lang="ja-JP" altLang="en-US" sz="2000" dirty="0">
                <a:solidFill>
                  <a:srgbClr val="000000"/>
                </a:solidFill>
                <a:latin typeface="+mn-ea"/>
                <a:ea typeface="+mn-ea"/>
                <a:sym typeface="HG丸ｺﾞｼｯｸM-PRO" panose="020F0600000000000000" pitchFamily="50" charset="-128"/>
              </a:rPr>
              <a:t>■計画の進行管理</a:t>
            </a:r>
          </a:p>
          <a:p>
            <a:pPr eaLnBrk="1" hangingPunct="1">
              <a:spcBef>
                <a:spcPct val="0"/>
              </a:spcBef>
              <a:buClrTx/>
              <a:buSzTx/>
              <a:buFont typeface="Arial" panose="020B0604020202020204" pitchFamily="34" charset="0"/>
              <a:buNone/>
            </a:pPr>
            <a:r>
              <a:rPr lang="ja-JP" altLang="en-US" sz="2000" dirty="0">
                <a:solidFill>
                  <a:srgbClr val="000000"/>
                </a:solidFill>
                <a:latin typeface="+mn-ea"/>
                <a:ea typeface="+mn-ea"/>
                <a:sym typeface="HG丸ｺﾞｼｯｸM-PRO" panose="020F0600000000000000" pitchFamily="50" charset="-128"/>
              </a:rPr>
              <a:t>　</a:t>
            </a:r>
            <a:r>
              <a:rPr lang="ja-JP" altLang="en-US" sz="2000" dirty="0" smtClean="0">
                <a:solidFill>
                  <a:srgbClr val="000000"/>
                </a:solidFill>
                <a:latin typeface="+mn-ea"/>
                <a:ea typeface="+mn-ea"/>
                <a:sym typeface="HG丸ｺﾞｼｯｸM-PRO" panose="020F0600000000000000" pitchFamily="50" charset="-128"/>
              </a:rPr>
              <a:t>・</a:t>
            </a:r>
            <a:r>
              <a:rPr lang="ja-JP" altLang="en-US" sz="2000" dirty="0">
                <a:solidFill>
                  <a:srgbClr val="000000"/>
                </a:solidFill>
                <a:latin typeface="+mn-ea"/>
                <a:ea typeface="+mn-ea"/>
                <a:sym typeface="HG丸ｺﾞｼｯｸM-PRO" panose="020F0600000000000000" pitchFamily="50" charset="-128"/>
              </a:rPr>
              <a:t>ＰＤＣＡサイクルの妥当性</a:t>
            </a:r>
            <a:endParaRPr lang="ja-JP" altLang="en-US" sz="1800" dirty="0">
              <a:solidFill>
                <a:schemeClr val="tx1"/>
              </a:solidFill>
              <a:latin typeface="+mn-ea"/>
              <a:ea typeface="+mn-ea"/>
            </a:endParaRPr>
          </a:p>
        </p:txBody>
      </p:sp>
      <p:sp>
        <p:nvSpPr>
          <p:cNvPr id="13317" name="正方形/長方形 7"/>
          <p:cNvSpPr>
            <a:spLocks noChangeArrowheads="1"/>
          </p:cNvSpPr>
          <p:nvPr/>
        </p:nvSpPr>
        <p:spPr bwMode="auto">
          <a:xfrm>
            <a:off x="8302170" y="1142090"/>
            <a:ext cx="2853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eaLnBrk="1" hangingPunct="1">
              <a:spcBef>
                <a:spcPct val="0"/>
              </a:spcBef>
              <a:buClrTx/>
              <a:buSzTx/>
              <a:buFont typeface="Arial" panose="020B0604020202020204" pitchFamily="34" charset="0"/>
              <a:buNone/>
            </a:pPr>
            <a:r>
              <a:rPr lang="ja-JP" altLang="en-US" sz="2000" dirty="0">
                <a:solidFill>
                  <a:srgbClr val="FF0000"/>
                </a:solidFill>
                <a:latin typeface="+mn-ea"/>
                <a:ea typeface="+mn-ea"/>
                <a:sym typeface="HG丸ｺﾞｼｯｸM-PRO" panose="020F0600000000000000" pitchFamily="50" charset="-128"/>
              </a:rPr>
              <a:t>赤字</a:t>
            </a:r>
            <a:r>
              <a:rPr lang="ja-JP" altLang="en-US" sz="2000" dirty="0" smtClean="0">
                <a:solidFill>
                  <a:srgbClr val="FF0000"/>
                </a:solidFill>
                <a:latin typeface="+mn-ea"/>
                <a:ea typeface="+mn-ea"/>
                <a:sym typeface="HG丸ｺﾞｼｯｸM-PRO" panose="020F0600000000000000" pitchFamily="50" charset="-128"/>
              </a:rPr>
              <a:t>：</a:t>
            </a:r>
            <a:r>
              <a:rPr lang="ja-JP" altLang="en-US" sz="2000" dirty="0" smtClean="0">
                <a:solidFill>
                  <a:schemeClr val="tx1"/>
                </a:solidFill>
                <a:latin typeface="+mn-ea"/>
                <a:ea typeface="+mn-ea"/>
                <a:sym typeface="HG丸ｺﾞｼｯｸM-PRO" panose="020F0600000000000000" pitchFamily="50" charset="-128"/>
              </a:rPr>
              <a:t>今回の</a:t>
            </a:r>
            <a:r>
              <a:rPr lang="ja-JP" altLang="en-US" sz="2000" dirty="0">
                <a:solidFill>
                  <a:srgbClr val="000000"/>
                </a:solidFill>
                <a:latin typeface="+mn-ea"/>
                <a:ea typeface="+mn-ea"/>
                <a:sym typeface="HG丸ｺﾞｼｯｸM-PRO" panose="020F0600000000000000" pitchFamily="50" charset="-128"/>
              </a:rPr>
              <a:t>審議事項</a:t>
            </a:r>
          </a:p>
        </p:txBody>
      </p:sp>
      <p:sp>
        <p:nvSpPr>
          <p:cNvPr id="2" name="スライド番号プレースホルダー 1"/>
          <p:cNvSpPr>
            <a:spLocks noGrp="1"/>
          </p:cNvSpPr>
          <p:nvPr>
            <p:ph type="sldNum" sz="quarter" idx="12"/>
          </p:nvPr>
        </p:nvSpPr>
        <p:spPr/>
        <p:txBody>
          <a:bodyPr/>
          <a:lstStyle/>
          <a:p>
            <a:pPr>
              <a:defRPr/>
            </a:pPr>
            <a:fld id="{43868192-DFAB-4125-947A-19D7C00C3E31}" type="slidenum">
              <a:rPr lang="ja-JP" altLang="ja-JP" smtClean="0"/>
              <a:pPr>
                <a:defRPr/>
              </a:pPr>
              <a:t>5</a:t>
            </a:fld>
            <a:endParaRPr lang="ja-JP" altLang="ja-JP" dirty="0"/>
          </a:p>
        </p:txBody>
      </p:sp>
    </p:spTree>
    <p:extLst>
      <p:ext uri="{BB962C8B-B14F-4D97-AF65-F5344CB8AC3E}">
        <p14:creationId xmlns:p14="http://schemas.microsoft.com/office/powerpoint/2010/main" val="38182802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p:cNvSpPr>
            <a:spLocks noGrp="1"/>
          </p:cNvSpPr>
          <p:nvPr>
            <p:ph type="sldNum" sz="quarter" idx="12"/>
          </p:nvPr>
        </p:nvSpPr>
        <p:spPr/>
        <p:txBody>
          <a:bodyPr/>
          <a:lstStyle/>
          <a:p>
            <a:fld id="{E7EF5204-6BE2-4C13-87BF-F96D6898E1C0}" type="slidenum">
              <a:rPr lang="ja-JP" altLang="en-US" smtClean="0"/>
              <a:pPr/>
              <a:t>6</a:t>
            </a:fld>
            <a:endParaRPr lang="ja-JP" altLang="en-US" sz="1800" dirty="0">
              <a:solidFill>
                <a:schemeClr val="tx1"/>
              </a:solidFill>
              <a:latin typeface="Arial" panose="020B0604020202020204" pitchFamily="34" charset="0"/>
            </a:endParaRPr>
          </a:p>
        </p:txBody>
      </p:sp>
      <p:sp>
        <p:nvSpPr>
          <p:cNvPr id="7170" name="タイトル 2"/>
          <p:cNvSpPr>
            <a:spLocks noGrp="1" noChangeArrowheads="1"/>
          </p:cNvSpPr>
          <p:nvPr>
            <p:ph type="title" idx="4294967295"/>
          </p:nvPr>
        </p:nvSpPr>
        <p:spPr>
          <a:xfrm>
            <a:off x="813401" y="217489"/>
            <a:ext cx="10176890" cy="835025"/>
          </a:xfrm>
        </p:spPr>
        <p:txBody>
          <a:bodyPr>
            <a:normAutofit/>
          </a:bodyPr>
          <a:lstStyle/>
          <a:p>
            <a:pPr eaLnBrk="1" hangingPunct="1"/>
            <a:r>
              <a:rPr lang="ja-JP" altLang="en-US" sz="4000" dirty="0" smtClean="0">
                <a:latin typeface="+mn-ea"/>
                <a:ea typeface="+mn-ea"/>
                <a:sym typeface="HG丸ｺﾞｼｯｸM-PRO" panose="020F0600000000000000" pitchFamily="50" charset="-128"/>
              </a:rPr>
              <a:t>３．経営理念と基本方針（</a:t>
            </a:r>
            <a:r>
              <a:rPr lang="en-US" altLang="ja-JP" sz="4000" dirty="0" smtClean="0">
                <a:latin typeface="+mn-ea"/>
                <a:ea typeface="+mn-ea"/>
                <a:sym typeface="HG丸ｺﾞｼｯｸM-PRO" panose="020F0600000000000000" pitchFamily="50" charset="-128"/>
              </a:rPr>
              <a:t>1</a:t>
            </a:r>
            <a:r>
              <a:rPr lang="ja-JP" altLang="en-US" sz="4000" dirty="0" smtClean="0">
                <a:latin typeface="+mn-ea"/>
                <a:ea typeface="+mn-ea"/>
                <a:sym typeface="HG丸ｺﾞｼｯｸM-PRO" panose="020F0600000000000000" pitchFamily="50" charset="-128"/>
              </a:rPr>
              <a:t>）理念と方針</a:t>
            </a:r>
            <a:endParaRPr lang="ja-JP" altLang="en-US" sz="4000" dirty="0">
              <a:latin typeface="+mn-ea"/>
              <a:ea typeface="+mn-ea"/>
              <a:sym typeface="HG丸ｺﾞｼｯｸM-PRO" panose="020F0600000000000000" pitchFamily="50" charset="-128"/>
            </a:endParaRPr>
          </a:p>
        </p:txBody>
      </p:sp>
      <p:sp>
        <p:nvSpPr>
          <p:cNvPr id="7171" name="正方形/長方形 3"/>
          <p:cNvSpPr>
            <a:spLocks noChangeArrowheads="1"/>
          </p:cNvSpPr>
          <p:nvPr/>
        </p:nvSpPr>
        <p:spPr bwMode="auto">
          <a:xfrm>
            <a:off x="813401" y="1052514"/>
            <a:ext cx="1017689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latin typeface="+mn-ea"/>
                <a:ea typeface="+mn-ea"/>
                <a:sym typeface="HG丸ｺﾞｼｯｸM-PRO" panose="020F0600000000000000" pitchFamily="50" charset="-128"/>
              </a:rPr>
              <a:t>経営理念</a:t>
            </a:r>
            <a:endParaRPr lang="en-US" altLang="ja-JP" sz="2800" dirty="0">
              <a:latin typeface="+mn-ea"/>
              <a:ea typeface="+mn-ea"/>
              <a:sym typeface="HG丸ｺﾞｼｯｸM-PRO" panose="020F0600000000000000" pitchFamily="50" charset="-128"/>
            </a:endParaRPr>
          </a:p>
        </p:txBody>
      </p:sp>
      <p:sp>
        <p:nvSpPr>
          <p:cNvPr id="7173" name="角丸四角形 12"/>
          <p:cNvSpPr>
            <a:spLocks noChangeArrowheads="1"/>
          </p:cNvSpPr>
          <p:nvPr/>
        </p:nvSpPr>
        <p:spPr bwMode="auto">
          <a:xfrm>
            <a:off x="1248229" y="1542950"/>
            <a:ext cx="9550400" cy="509588"/>
          </a:xfrm>
          <a:prstGeom prst="roundRect">
            <a:avLst>
              <a:gd name="adj" fmla="val 16667"/>
            </a:avLst>
          </a:prstGeom>
          <a:solidFill>
            <a:schemeClr val="accent4">
              <a:lumMod val="20000"/>
              <a:lumOff val="80000"/>
            </a:schemeClr>
          </a:solid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solidFill>
                  <a:srgbClr val="000000"/>
                </a:solidFill>
                <a:latin typeface="+mn-ea"/>
                <a:ea typeface="+mn-ea"/>
                <a:sym typeface="HG丸ｺﾞｼｯｸM-PRO" panose="020F0600000000000000" pitchFamily="50" charset="-128"/>
              </a:rPr>
              <a:t>下水道</a:t>
            </a:r>
            <a:r>
              <a:rPr lang="ja-JP" altLang="en-US" sz="2400" dirty="0">
                <a:solidFill>
                  <a:srgbClr val="000000"/>
                </a:solidFill>
                <a:latin typeface="+mn-ea"/>
                <a:ea typeface="+mn-ea"/>
                <a:sym typeface="HG丸ｺﾞｼｯｸM-PRO" panose="020F0600000000000000" pitchFamily="50" charset="-128"/>
              </a:rPr>
              <a:t>サービスを将来にわたり安定的に提供する</a:t>
            </a:r>
          </a:p>
        </p:txBody>
      </p:sp>
      <p:sp>
        <p:nvSpPr>
          <p:cNvPr id="14" name="角丸四角形 5"/>
          <p:cNvSpPr>
            <a:spLocks noChangeArrowheads="1"/>
          </p:cNvSpPr>
          <p:nvPr/>
        </p:nvSpPr>
        <p:spPr bwMode="auto">
          <a:xfrm>
            <a:off x="789589" y="2656272"/>
            <a:ext cx="1344613" cy="935038"/>
          </a:xfrm>
          <a:prstGeom prst="roundRect">
            <a:avLst>
              <a:gd name="adj" fmla="val 16667"/>
            </a:avLst>
          </a:prstGeom>
          <a:noFill/>
          <a:ln w="254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快適</a:t>
            </a:r>
          </a:p>
        </p:txBody>
      </p:sp>
      <p:sp>
        <p:nvSpPr>
          <p:cNvPr id="15" name="角丸四角形 6"/>
          <p:cNvSpPr>
            <a:spLocks noChangeArrowheads="1"/>
          </p:cNvSpPr>
          <p:nvPr/>
        </p:nvSpPr>
        <p:spPr bwMode="auto">
          <a:xfrm>
            <a:off x="797526" y="3642321"/>
            <a:ext cx="1344612" cy="936625"/>
          </a:xfrm>
          <a:prstGeom prst="roundRect">
            <a:avLst>
              <a:gd name="adj" fmla="val 16667"/>
            </a:avLst>
          </a:prstGeom>
          <a:noFill/>
          <a:ln w="25400" cmpd="sng">
            <a:solidFill>
              <a:srgbClr val="0099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安心</a:t>
            </a:r>
          </a:p>
        </p:txBody>
      </p:sp>
      <p:sp>
        <p:nvSpPr>
          <p:cNvPr id="16" name="角丸四角形 7"/>
          <p:cNvSpPr>
            <a:spLocks noChangeArrowheads="1"/>
          </p:cNvSpPr>
          <p:nvPr/>
        </p:nvSpPr>
        <p:spPr bwMode="auto">
          <a:xfrm>
            <a:off x="789589" y="4622537"/>
            <a:ext cx="1344613" cy="935038"/>
          </a:xfrm>
          <a:prstGeom prst="roundRect">
            <a:avLst>
              <a:gd name="adj" fmla="val 16667"/>
            </a:avLst>
          </a:prstGeom>
          <a:noFill/>
          <a:ln w="25400" cmpd="sng">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環境</a:t>
            </a:r>
          </a:p>
        </p:txBody>
      </p:sp>
      <p:sp>
        <p:nvSpPr>
          <p:cNvPr id="17" name="角丸四角形 8"/>
          <p:cNvSpPr>
            <a:spLocks noChangeArrowheads="1"/>
          </p:cNvSpPr>
          <p:nvPr/>
        </p:nvSpPr>
        <p:spPr bwMode="auto">
          <a:xfrm>
            <a:off x="813401" y="5623576"/>
            <a:ext cx="1344612" cy="936625"/>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p>
        </p:txBody>
      </p:sp>
      <p:sp>
        <p:nvSpPr>
          <p:cNvPr id="18" name="正方形/長方形 3"/>
          <p:cNvSpPr>
            <a:spLocks noChangeArrowheads="1"/>
          </p:cNvSpPr>
          <p:nvPr/>
        </p:nvSpPr>
        <p:spPr bwMode="auto">
          <a:xfrm>
            <a:off x="830891" y="2164283"/>
            <a:ext cx="1017689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latin typeface="+mn-ea"/>
                <a:ea typeface="+mn-ea"/>
                <a:sym typeface="HG丸ｺﾞｼｯｸM-PRO" panose="020F0600000000000000" pitchFamily="50" charset="-128"/>
              </a:rPr>
              <a:t>基本方針</a:t>
            </a:r>
            <a:endParaRPr lang="en-US" altLang="ja-JP" sz="2800" dirty="0">
              <a:latin typeface="+mn-ea"/>
              <a:ea typeface="+mn-ea"/>
              <a:sym typeface="HG丸ｺﾞｼｯｸM-PRO" panose="020F0600000000000000" pitchFamily="50" charset="-128"/>
            </a:endParaRPr>
          </a:p>
        </p:txBody>
      </p:sp>
      <p:sp>
        <p:nvSpPr>
          <p:cNvPr id="19" name="角丸四角形 5"/>
          <p:cNvSpPr>
            <a:spLocks noChangeArrowheads="1"/>
          </p:cNvSpPr>
          <p:nvPr/>
        </p:nvSpPr>
        <p:spPr bwMode="auto">
          <a:xfrm>
            <a:off x="3025616" y="2658772"/>
            <a:ext cx="1344613" cy="935038"/>
          </a:xfrm>
          <a:prstGeom prst="roundRect">
            <a:avLst>
              <a:gd name="adj" fmla="val 16667"/>
            </a:avLst>
          </a:prstGeom>
          <a:noFill/>
          <a:ln w="25400" cmpd="sng">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環境</a:t>
            </a:r>
            <a:endPar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sp>
        <p:nvSpPr>
          <p:cNvPr id="20" name="角丸四角形 6"/>
          <p:cNvSpPr>
            <a:spLocks noChangeArrowheads="1"/>
          </p:cNvSpPr>
          <p:nvPr/>
        </p:nvSpPr>
        <p:spPr bwMode="auto">
          <a:xfrm>
            <a:off x="3033553" y="4079535"/>
            <a:ext cx="1344612" cy="936625"/>
          </a:xfrm>
          <a:prstGeom prst="roundRect">
            <a:avLst>
              <a:gd name="adj" fmla="val 16667"/>
            </a:avLst>
          </a:prstGeom>
          <a:noFill/>
          <a:ln w="25400" cmpd="sng">
            <a:solidFill>
              <a:srgbClr val="0099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安心</a:t>
            </a:r>
          </a:p>
        </p:txBody>
      </p:sp>
      <p:sp>
        <p:nvSpPr>
          <p:cNvPr id="22" name="角丸四角形 8"/>
          <p:cNvSpPr>
            <a:spLocks noChangeArrowheads="1"/>
          </p:cNvSpPr>
          <p:nvPr/>
        </p:nvSpPr>
        <p:spPr bwMode="auto">
          <a:xfrm>
            <a:off x="3049428" y="5626076"/>
            <a:ext cx="1344612" cy="936625"/>
          </a:xfrm>
          <a:prstGeom prst="roundRect">
            <a:avLst>
              <a:gd name="adj" fmla="val 16667"/>
            </a:avLst>
          </a:prstGeom>
          <a:noFill/>
          <a:ln w="25400" cmpd="sng">
            <a:solidFill>
              <a:srgbClr val="B561E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持続</a:t>
            </a:r>
          </a:p>
        </p:txBody>
      </p:sp>
      <p:cxnSp>
        <p:nvCxnSpPr>
          <p:cNvPr id="3" name="直線矢印コネクタ 2"/>
          <p:cNvCxnSpPr>
            <a:stCxn id="14" idx="3"/>
            <a:endCxn id="19" idx="1"/>
          </p:cNvCxnSpPr>
          <p:nvPr/>
        </p:nvCxnSpPr>
        <p:spPr>
          <a:xfrm>
            <a:off x="2134202" y="3123791"/>
            <a:ext cx="891414" cy="2500"/>
          </a:xfrm>
          <a:prstGeom prst="straightConnector1">
            <a:avLst/>
          </a:prstGeom>
          <a:ln w="635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a:stCxn id="15" idx="3"/>
            <a:endCxn id="20" idx="1"/>
          </p:cNvCxnSpPr>
          <p:nvPr/>
        </p:nvCxnSpPr>
        <p:spPr>
          <a:xfrm>
            <a:off x="2142138" y="4110634"/>
            <a:ext cx="891415" cy="437214"/>
          </a:xfrm>
          <a:prstGeom prst="straightConnector1">
            <a:avLst/>
          </a:prstGeom>
          <a:ln w="63500">
            <a:tailEnd type="arrow"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stCxn id="16" idx="3"/>
            <a:endCxn id="19" idx="1"/>
          </p:cNvCxnSpPr>
          <p:nvPr/>
        </p:nvCxnSpPr>
        <p:spPr>
          <a:xfrm flipV="1">
            <a:off x="2134202" y="3126291"/>
            <a:ext cx="891414" cy="1963765"/>
          </a:xfrm>
          <a:prstGeom prst="straightConnector1">
            <a:avLst/>
          </a:prstGeom>
          <a:ln w="635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17" idx="3"/>
            <a:endCxn id="22" idx="1"/>
          </p:cNvCxnSpPr>
          <p:nvPr/>
        </p:nvCxnSpPr>
        <p:spPr>
          <a:xfrm>
            <a:off x="2158013" y="6091889"/>
            <a:ext cx="891415" cy="2500"/>
          </a:xfrm>
          <a:prstGeom prst="straightConnector1">
            <a:avLst/>
          </a:prstGeom>
          <a:ln w="63500">
            <a:solidFill>
              <a:srgbClr val="B561E9"/>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正方形/長方形 10"/>
          <p:cNvSpPr>
            <a:spLocks noChangeArrowheads="1"/>
          </p:cNvSpPr>
          <p:nvPr/>
        </p:nvSpPr>
        <p:spPr bwMode="auto">
          <a:xfrm>
            <a:off x="4418014" y="4359375"/>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400" dirty="0" smtClean="0">
                <a:solidFill>
                  <a:srgbClr val="000000"/>
                </a:solidFill>
                <a:latin typeface="+mn-ea"/>
                <a:ea typeface="+mn-ea"/>
                <a:sym typeface="HG丸ｺﾞｼｯｸM-PRO" panose="020F0600000000000000" pitchFamily="50" charset="-128"/>
              </a:rPr>
              <a:t>安全で安心できる暮らしを守ります。</a:t>
            </a:r>
            <a:endParaRPr lang="ja-JP" altLang="en-US" sz="2400" dirty="0">
              <a:solidFill>
                <a:srgbClr val="000000"/>
              </a:solidFill>
              <a:latin typeface="+mn-ea"/>
              <a:ea typeface="+mn-ea"/>
              <a:sym typeface="HG丸ｺﾞｼｯｸM-PRO" panose="020F0600000000000000" pitchFamily="50" charset="-128"/>
            </a:endParaRPr>
          </a:p>
        </p:txBody>
      </p:sp>
      <p:sp>
        <p:nvSpPr>
          <p:cNvPr id="32" name="正方形/長方形 10"/>
          <p:cNvSpPr>
            <a:spLocks noChangeArrowheads="1"/>
          </p:cNvSpPr>
          <p:nvPr/>
        </p:nvSpPr>
        <p:spPr bwMode="auto">
          <a:xfrm>
            <a:off x="4420515" y="2563059"/>
            <a:ext cx="65522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400" dirty="0" smtClean="0">
                <a:solidFill>
                  <a:srgbClr val="000000"/>
                </a:solidFill>
                <a:latin typeface="+mn-ea"/>
                <a:ea typeface="+mn-ea"/>
                <a:sym typeface="HG丸ｺﾞｼｯｸM-PRO" panose="020F0600000000000000" pitchFamily="50" charset="-128"/>
              </a:rPr>
              <a:t>快適な生活を支え</a:t>
            </a:r>
            <a:r>
              <a:rPr lang="ja-JP" altLang="en-US" sz="2400" dirty="0">
                <a:solidFill>
                  <a:srgbClr val="000000"/>
                </a:solidFill>
                <a:latin typeface="+mn-ea"/>
                <a:ea typeface="+mn-ea"/>
                <a:sym typeface="HG丸ｺﾞｼｯｸM-PRO" panose="020F0600000000000000" pitchFamily="50" charset="-128"/>
              </a:rPr>
              <a:t>，</a:t>
            </a:r>
            <a:r>
              <a:rPr lang="ja-JP" altLang="en-US" sz="2400" dirty="0" smtClean="0">
                <a:solidFill>
                  <a:srgbClr val="000000"/>
                </a:solidFill>
                <a:latin typeface="+mn-ea"/>
                <a:ea typeface="+mn-ea"/>
                <a:sym typeface="HG丸ｺﾞｼｯｸM-PRO" panose="020F0600000000000000" pitchFamily="50" charset="-128"/>
              </a:rPr>
              <a:t>未来につなぐ</a:t>
            </a:r>
            <a:r>
              <a:rPr lang="ja-JP" altLang="en-US" sz="2400" dirty="0">
                <a:solidFill>
                  <a:srgbClr val="000000"/>
                </a:solidFill>
                <a:latin typeface="+mn-ea"/>
                <a:ea typeface="+mn-ea"/>
                <a:sym typeface="HG丸ｺﾞｼｯｸM-PRO" panose="020F0600000000000000" pitchFamily="50" charset="-128"/>
              </a:rPr>
              <a:t>豊</a:t>
            </a:r>
            <a:r>
              <a:rPr lang="ja-JP" altLang="en-US" sz="2400" dirty="0" smtClean="0">
                <a:solidFill>
                  <a:srgbClr val="000000"/>
                </a:solidFill>
                <a:latin typeface="+mn-ea"/>
                <a:ea typeface="+mn-ea"/>
                <a:sym typeface="HG丸ｺﾞｼｯｸM-PRO" panose="020F0600000000000000" pitchFamily="50" charset="-128"/>
              </a:rPr>
              <a:t>かな水</a:t>
            </a:r>
            <a:r>
              <a:rPr lang="ja-JP" altLang="en-US" sz="2400" dirty="0">
                <a:solidFill>
                  <a:srgbClr val="000000"/>
                </a:solidFill>
                <a:latin typeface="+mn-ea"/>
                <a:ea typeface="+mn-ea"/>
                <a:sym typeface="HG丸ｺﾞｼｯｸM-PRO" panose="020F0600000000000000" pitchFamily="50" charset="-128"/>
              </a:rPr>
              <a:t>環境</a:t>
            </a:r>
            <a:r>
              <a:rPr lang="ja-JP" altLang="en-US" sz="2400" dirty="0" smtClean="0">
                <a:solidFill>
                  <a:srgbClr val="000000"/>
                </a:solidFill>
                <a:latin typeface="+mn-ea"/>
                <a:ea typeface="+mn-ea"/>
                <a:sym typeface="HG丸ｺﾞｼｯｸM-PRO" panose="020F0600000000000000" pitchFamily="50" charset="-128"/>
              </a:rPr>
              <a:t>の</a:t>
            </a:r>
            <a:r>
              <a:rPr lang="ja-JP" altLang="en-US" sz="2400" dirty="0">
                <a:solidFill>
                  <a:srgbClr val="000000"/>
                </a:solidFill>
                <a:latin typeface="+mn-ea"/>
                <a:ea typeface="+mn-ea"/>
                <a:sym typeface="HG丸ｺﾞｼｯｸM-PRO" panose="020F0600000000000000" pitchFamily="50" charset="-128"/>
              </a:rPr>
              <a:t>保全</a:t>
            </a:r>
            <a:r>
              <a:rPr lang="ja-JP" altLang="en-US" sz="2400" dirty="0" smtClean="0">
                <a:solidFill>
                  <a:srgbClr val="000000"/>
                </a:solidFill>
                <a:latin typeface="+mn-ea"/>
                <a:ea typeface="+mn-ea"/>
                <a:sym typeface="HG丸ｺﾞｼｯｸM-PRO" panose="020F0600000000000000" pitchFamily="50" charset="-128"/>
              </a:rPr>
              <a:t>と</a:t>
            </a:r>
            <a:r>
              <a:rPr lang="ja-JP" altLang="en-US" sz="2400" dirty="0">
                <a:solidFill>
                  <a:srgbClr val="000000"/>
                </a:solidFill>
                <a:latin typeface="+mn-ea"/>
                <a:ea typeface="+mn-ea"/>
                <a:sym typeface="HG丸ｺﾞｼｯｸM-PRO" panose="020F0600000000000000" pitchFamily="50" charset="-128"/>
              </a:rPr>
              <a:t>環境</a:t>
            </a:r>
            <a:r>
              <a:rPr lang="ja-JP" altLang="en-US" sz="2400" dirty="0" smtClean="0">
                <a:solidFill>
                  <a:srgbClr val="000000"/>
                </a:solidFill>
                <a:latin typeface="+mn-ea"/>
                <a:ea typeface="+mn-ea"/>
                <a:sym typeface="HG丸ｺﾞｼｯｸM-PRO" panose="020F0600000000000000" pitchFamily="50" charset="-128"/>
              </a:rPr>
              <a:t>に優しい循環型</a:t>
            </a:r>
            <a:r>
              <a:rPr lang="ja-JP" altLang="en-US" sz="2400" dirty="0">
                <a:solidFill>
                  <a:srgbClr val="000000"/>
                </a:solidFill>
                <a:latin typeface="+mn-ea"/>
                <a:ea typeface="+mn-ea"/>
                <a:sym typeface="HG丸ｺﾞｼｯｸM-PRO" panose="020F0600000000000000" pitchFamily="50" charset="-128"/>
              </a:rPr>
              <a:t>社会</a:t>
            </a:r>
            <a:r>
              <a:rPr lang="ja-JP" altLang="en-US" sz="2400" dirty="0" smtClean="0">
                <a:solidFill>
                  <a:srgbClr val="000000"/>
                </a:solidFill>
                <a:latin typeface="+mn-ea"/>
                <a:ea typeface="+mn-ea"/>
                <a:sym typeface="HG丸ｺﾞｼｯｸM-PRO" panose="020F0600000000000000" pitchFamily="50" charset="-128"/>
              </a:rPr>
              <a:t>の</a:t>
            </a:r>
            <a:r>
              <a:rPr lang="ja-JP" altLang="en-US" sz="2400" dirty="0">
                <a:solidFill>
                  <a:srgbClr val="000000"/>
                </a:solidFill>
                <a:latin typeface="+mn-ea"/>
                <a:ea typeface="+mn-ea"/>
                <a:sym typeface="HG丸ｺﾞｼｯｸM-PRO" panose="020F0600000000000000" pitchFamily="50" charset="-128"/>
              </a:rPr>
              <a:t>推進</a:t>
            </a:r>
            <a:r>
              <a:rPr lang="ja-JP" altLang="en-US" sz="2400" dirty="0" smtClean="0">
                <a:solidFill>
                  <a:srgbClr val="000000"/>
                </a:solidFill>
                <a:latin typeface="+mn-ea"/>
                <a:ea typeface="+mn-ea"/>
                <a:sym typeface="HG丸ｺﾞｼｯｸM-PRO" panose="020F0600000000000000" pitchFamily="50" charset="-128"/>
              </a:rPr>
              <a:t>に</a:t>
            </a:r>
            <a:r>
              <a:rPr lang="ja-JP" altLang="en-US" sz="2400" dirty="0">
                <a:solidFill>
                  <a:srgbClr val="000000"/>
                </a:solidFill>
                <a:latin typeface="+mn-ea"/>
                <a:ea typeface="+mn-ea"/>
                <a:sym typeface="HG丸ｺﾞｼｯｸM-PRO" panose="020F0600000000000000" pitchFamily="50" charset="-128"/>
              </a:rPr>
              <a:t>貢献</a:t>
            </a:r>
            <a:r>
              <a:rPr lang="ja-JP" altLang="en-US" sz="2400" dirty="0" smtClean="0">
                <a:solidFill>
                  <a:srgbClr val="000000"/>
                </a:solidFill>
                <a:latin typeface="+mn-ea"/>
                <a:ea typeface="+mn-ea"/>
                <a:sym typeface="HG丸ｺﾞｼｯｸM-PRO" panose="020F0600000000000000" pitchFamily="50" charset="-128"/>
              </a:rPr>
              <a:t>します。</a:t>
            </a:r>
            <a:endParaRPr lang="ja-JP" altLang="en-US" sz="2400" dirty="0">
              <a:solidFill>
                <a:srgbClr val="000000"/>
              </a:solidFill>
              <a:latin typeface="+mn-ea"/>
              <a:ea typeface="+mn-ea"/>
              <a:sym typeface="HG丸ｺﾞｼｯｸM-PRO" panose="020F0600000000000000" pitchFamily="50" charset="-128"/>
            </a:endParaRPr>
          </a:p>
        </p:txBody>
      </p:sp>
      <p:sp>
        <p:nvSpPr>
          <p:cNvPr id="33" name="正方形/長方形 10"/>
          <p:cNvSpPr>
            <a:spLocks noChangeArrowheads="1"/>
          </p:cNvSpPr>
          <p:nvPr/>
        </p:nvSpPr>
        <p:spPr bwMode="auto">
          <a:xfrm>
            <a:off x="4438005" y="5713487"/>
            <a:ext cx="6552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sz="2400" dirty="0" smtClean="0">
                <a:solidFill>
                  <a:srgbClr val="000000"/>
                </a:solidFill>
                <a:latin typeface="+mn-ea"/>
                <a:ea typeface="+mn-ea"/>
                <a:sym typeface="HG丸ｺﾞｼｯｸM-PRO" panose="020F0600000000000000" pitchFamily="50" charset="-128"/>
              </a:rPr>
              <a:t>健全経営のもとで施設の機能を維持し安定した事業経営の持続性を確保します。</a:t>
            </a:r>
            <a:endParaRPr lang="ja-JP" altLang="en-US" sz="2400" dirty="0">
              <a:solidFill>
                <a:srgbClr val="000000"/>
              </a:solidFill>
              <a:latin typeface="+mn-ea"/>
              <a:ea typeface="+mn-ea"/>
              <a:sym typeface="HG丸ｺﾞｼｯｸM-PRO" panose="020F0600000000000000" pitchFamily="50" charset="-128"/>
            </a:endParaRPr>
          </a:p>
        </p:txBody>
      </p:sp>
    </p:spTree>
    <p:extLst>
      <p:ext uri="{BB962C8B-B14F-4D97-AF65-F5344CB8AC3E}">
        <p14:creationId xmlns:p14="http://schemas.microsoft.com/office/powerpoint/2010/main" val="311609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3"/>
          <p:cNvSpPr>
            <a:spLocks noGrp="1"/>
          </p:cNvSpPr>
          <p:nvPr>
            <p:ph type="sldNum" sz="quarter" idx="12"/>
          </p:nvPr>
        </p:nvSpPr>
        <p:spPr/>
        <p:txBody>
          <a:bodyPr/>
          <a:lstStyle/>
          <a:p>
            <a:fld id="{132B458F-9340-426C-9F23-F7530B9A8009}" type="slidenum">
              <a:rPr lang="ja-JP" altLang="en-US" smtClean="0"/>
              <a:pPr/>
              <a:t>7</a:t>
            </a:fld>
            <a:endParaRPr lang="ja-JP" altLang="en-US" sz="1800" dirty="0">
              <a:solidFill>
                <a:schemeClr val="tx1"/>
              </a:solidFill>
              <a:latin typeface="Arial" panose="020B0604020202020204" pitchFamily="34" charset="0"/>
            </a:endParaRPr>
          </a:p>
        </p:txBody>
      </p:sp>
      <p:graphicFrame>
        <p:nvGraphicFramePr>
          <p:cNvPr id="11266" name="Group 2"/>
          <p:cNvGraphicFramePr>
            <a:graphicFrameLocks noGrp="1"/>
          </p:cNvGraphicFramePr>
          <p:nvPr>
            <p:extLst>
              <p:ext uri="{D42A27DB-BD31-4B8C-83A1-F6EECF244321}">
                <p14:modId xmlns:p14="http://schemas.microsoft.com/office/powerpoint/2010/main" val="3285882422"/>
              </p:ext>
            </p:extLst>
          </p:nvPr>
        </p:nvGraphicFramePr>
        <p:xfrm>
          <a:off x="1711667" y="1049496"/>
          <a:ext cx="8785225" cy="5110334"/>
        </p:xfrm>
        <a:graphic>
          <a:graphicData uri="http://schemas.openxmlformats.org/drawingml/2006/table">
            <a:tbl>
              <a:tblPr/>
              <a:tblGrid>
                <a:gridCol w="936625">
                  <a:extLst>
                    <a:ext uri="{9D8B030D-6E8A-4147-A177-3AD203B41FA5}">
                      <a16:colId xmlns:a16="http://schemas.microsoft.com/office/drawing/2014/main" val="2920046726"/>
                    </a:ext>
                  </a:extLst>
                </a:gridCol>
                <a:gridCol w="2828925">
                  <a:extLst>
                    <a:ext uri="{9D8B030D-6E8A-4147-A177-3AD203B41FA5}">
                      <a16:colId xmlns:a16="http://schemas.microsoft.com/office/drawing/2014/main" val="154758647"/>
                    </a:ext>
                  </a:extLst>
                </a:gridCol>
                <a:gridCol w="5019675">
                  <a:extLst>
                    <a:ext uri="{9D8B030D-6E8A-4147-A177-3AD203B41FA5}">
                      <a16:colId xmlns:a16="http://schemas.microsoft.com/office/drawing/2014/main" val="418470713"/>
                    </a:ext>
                  </a:extLst>
                </a:gridCol>
              </a:tblGrid>
              <a:tr h="666693">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2000" b="1" i="0" u="none" strike="noStrike" cap="none" normalizeH="0" baseline="0" smtClean="0">
                        <a:ln>
                          <a:noFill/>
                        </a:ln>
                        <a:solidFill>
                          <a:schemeClr val="tx2"/>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horzOverflow="overflow">
                    <a:lnL>
                      <a:noFill/>
                    </a:lnL>
                    <a:lnR w="12700" cap="flat" cmpd="sng" algn="ctr">
                      <a:solidFill>
                        <a:srgbClr val="00B05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汚水対策</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未普及地区の解消</a:t>
                      </a:r>
                      <a:endParaRPr kumimoji="0" lang="en-US" altLang="zh-CN"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北部区画整理事業の整備</a:t>
                      </a:r>
                      <a:endParaRPr kumimoji="0" lang="zh-CN" altLang="ja-JP" sz="18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marL="59297" marR="59297" marT="0" marB="0" anchor="ctr" horzOverflow="overflow">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5094165"/>
                  </a:ext>
                </a:extLst>
              </a:tr>
              <a:tr h="596045">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2000" b="1" i="0" u="none" strike="noStrike" cap="none" normalizeH="0" baseline="0" dirty="0" smtClean="0">
                        <a:ln>
                          <a:noFill/>
                        </a:ln>
                        <a:solidFill>
                          <a:schemeClr val="tx2"/>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horzOverflow="overflow">
                    <a:lnL>
                      <a:noFill/>
                    </a:lnL>
                    <a:lnR w="12700" cap="flat" cmpd="sng" algn="ctr">
                      <a:solidFill>
                        <a:srgbClr val="00B05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環境</a:t>
                      </a: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の保全</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手賀沼の汚濁負荷軽減</a:t>
                      </a:r>
                      <a:endPar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txBody>
                  <a:tcPr marL="59297" marR="59297" marT="0" marB="0" anchor="ctr" horzOverflow="overflow">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826739"/>
                  </a:ext>
                </a:extLst>
              </a:tr>
              <a:tr h="711146">
                <a:tc rowSpan="2">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2000" b="1" i="0" u="none" strike="noStrike" cap="none" normalizeH="0" baseline="0" dirty="0" smtClean="0">
                        <a:ln>
                          <a:noFill/>
                        </a:ln>
                        <a:solidFill>
                          <a:schemeClr val="tx2"/>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horzOverflow="overflow">
                    <a:lnL>
                      <a:noFill/>
                    </a:lnL>
                    <a:lnR w="12700" cap="flat" cmpd="sng" algn="ctr">
                      <a:solidFill>
                        <a:srgbClr val="0070C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雨水（浸水）対策</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ハード</a:t>
                      </a:r>
                      <a:r>
                        <a:rPr kumimoji="0" lang="zh-CN"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の整備</a:t>
                      </a: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ソフトの整備</a:t>
                      </a:r>
                      <a:endParaRPr kumimoji="0" lang="zh-CN" altLang="ja-JP" sz="1800" b="0" i="0" u="sng"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txBody>
                  <a:tcPr marL="59297" marR="59297"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5830855"/>
                  </a:ext>
                </a:extLst>
              </a:tr>
              <a:tr h="696330">
                <a:tc vMerge="1">
                  <a:txBody>
                    <a:bodyPr/>
                    <a:lstStyle/>
                    <a:p>
                      <a:endParaRPr kumimoji="1" lang="ja-JP" altLang="en-US"/>
                    </a:p>
                  </a:txBody>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地震対策</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下水道</a:t>
                      </a:r>
                      <a:r>
                        <a:rPr kumimoji="0" lang="en-US"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BCP</a:t>
                      </a: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の</a:t>
                      </a:r>
                      <a:r>
                        <a:rPr kumimoji="0" lang="ja-JP" altLang="en-US"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改善</a:t>
                      </a:r>
                      <a:endParaRPr kumimoji="0" lang="en-US"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defRPr/>
                      </a:pP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下水道施設の</a:t>
                      </a:r>
                      <a:r>
                        <a:rPr kumimoji="0" lang="ja-JP" altLang="en-US"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地震対策</a:t>
                      </a:r>
                      <a:endParaRPr kumimoji="0" lang="en-US"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txBody>
                  <a:tcPr marL="59297" marR="59297"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191404"/>
                  </a:ext>
                </a:extLst>
              </a:tr>
              <a:tr h="681515">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2000" b="1" i="0" u="none" strike="noStrike" cap="none" normalizeH="0" baseline="0" dirty="0" smtClean="0">
                        <a:ln>
                          <a:noFill/>
                        </a:ln>
                        <a:solidFill>
                          <a:schemeClr val="tx2"/>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horzOverflow="overflow">
                    <a:lnL>
                      <a:noFill/>
                    </a:lnL>
                    <a:lnR w="12700" cap="flat" cmpd="sng" algn="ctr">
                      <a:solidFill>
                        <a:srgbClr val="B561E9"/>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老朽化対策</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B561E9"/>
                      </a:solidFill>
                      <a:prstDash val="solid"/>
                      <a:round/>
                      <a:headEnd type="none" w="med" len="med"/>
                      <a:tailEnd type="none" w="med" len="med"/>
                    </a:lnL>
                    <a:lnR w="12700" cap="flat" cmpd="sng" algn="ctr">
                      <a:solidFill>
                        <a:srgbClr val="B561E9"/>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B561E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ストックマネジメント手法の</a:t>
                      </a:r>
                      <a:r>
                        <a:rPr kumimoji="0" lang="ja-JP" altLang="en-US"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継続</a:t>
                      </a: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下水道台帳システムの運用</a:t>
                      </a:r>
                      <a:endParaRPr kumimoji="0" lang="ja-JP" altLang="en-US" sz="18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marL="59297" marR="59297" marT="0" marB="0" anchor="ctr" horzOverflow="overflow">
                    <a:lnL w="12700" cap="flat" cmpd="sng" algn="ctr">
                      <a:solidFill>
                        <a:srgbClr val="B561E9"/>
                      </a:solidFill>
                      <a:prstDash val="solid"/>
                      <a:round/>
                      <a:headEnd type="none" w="med" len="med"/>
                      <a:tailEnd type="none" w="med" len="med"/>
                    </a:lnL>
                    <a:lnR w="12700" cap="flat" cmpd="sng" algn="ctr">
                      <a:solidFill>
                        <a:srgbClr val="B561E9"/>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B561E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3843597"/>
                  </a:ext>
                </a:extLst>
              </a:tr>
              <a:tr h="918564">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2000" b="1" i="0" u="none" strike="noStrike" cap="none" normalizeH="0" baseline="0" smtClean="0">
                        <a:ln>
                          <a:noFill/>
                        </a:ln>
                        <a:solidFill>
                          <a:schemeClr val="tx2"/>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horzOverflow="overflow">
                    <a:lnL>
                      <a:noFill/>
                    </a:lnL>
                    <a:lnR w="12700" cap="flat" cmpd="sng" algn="ctr">
                      <a:solidFill>
                        <a:srgbClr val="B561E9"/>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経営の健全化</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B561E9"/>
                      </a:solidFill>
                      <a:prstDash val="solid"/>
                      <a:round/>
                      <a:headEnd type="none" w="med" len="med"/>
                      <a:tailEnd type="none" w="med" len="med"/>
                    </a:lnL>
                    <a:lnR w="12700" cap="flat" cmpd="sng" algn="ctr">
                      <a:solidFill>
                        <a:srgbClr val="B561E9"/>
                      </a:solidFill>
                      <a:prstDash val="solid"/>
                      <a:round/>
                      <a:headEnd type="none" w="med" len="med"/>
                      <a:tailEnd type="none" w="med" len="med"/>
                    </a:lnR>
                    <a:lnT w="12700" cap="flat" cmpd="sng" algn="ctr">
                      <a:solidFill>
                        <a:srgbClr val="B561E9"/>
                      </a:solidFill>
                      <a:prstDash val="solid"/>
                      <a:round/>
                      <a:headEnd type="none" w="med" len="med"/>
                      <a:tailEnd type="none" w="med" len="med"/>
                    </a:lnT>
                    <a:lnB w="12700" cap="flat" cmpd="sng" algn="ctr">
                      <a:solidFill>
                        <a:srgbClr val="B561E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中長期</a:t>
                      </a: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経営計画の</a:t>
                      </a:r>
                      <a:r>
                        <a:rPr kumimoji="0" lang="ja-JP" altLang="en-US"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見直し</a:t>
                      </a:r>
                      <a:endParaRPr kumimoji="0" lang="zh-CN"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経費の削減</a:t>
                      </a:r>
                      <a:r>
                        <a:rPr kumimoji="0" lang="ja-JP" altLang="en-US" sz="18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a:t>
                      </a: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使用料収入の適正化</a:t>
                      </a: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技術力の</a:t>
                      </a:r>
                      <a:r>
                        <a:rPr kumimoji="0" lang="zh-CN"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維持</a:t>
                      </a:r>
                      <a:endParaRPr kumimoji="0" lang="zh-CN" altLang="ja-JP" sz="1800" b="0" i="0" u="sng"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marL="59297" marR="59297" marT="0" marB="0" anchor="ctr" horzOverflow="overflow">
                    <a:lnL w="12700" cap="flat" cmpd="sng" algn="ctr">
                      <a:solidFill>
                        <a:srgbClr val="B561E9"/>
                      </a:solidFill>
                      <a:prstDash val="solid"/>
                      <a:round/>
                      <a:headEnd type="none" w="med" len="med"/>
                      <a:tailEnd type="none" w="med" len="med"/>
                    </a:lnL>
                    <a:lnR w="12700" cap="flat" cmpd="sng" algn="ctr">
                      <a:solidFill>
                        <a:srgbClr val="B561E9"/>
                      </a:solidFill>
                      <a:prstDash val="solid"/>
                      <a:round/>
                      <a:headEnd type="none" w="med" len="med"/>
                      <a:tailEnd type="none" w="med" len="med"/>
                    </a:lnR>
                    <a:lnT w="12700" cap="flat" cmpd="sng" algn="ctr">
                      <a:solidFill>
                        <a:srgbClr val="B561E9"/>
                      </a:solidFill>
                      <a:prstDash val="solid"/>
                      <a:round/>
                      <a:headEnd type="none" w="med" len="med"/>
                      <a:tailEnd type="none" w="med" len="med"/>
                    </a:lnT>
                    <a:lnB w="12700" cap="flat" cmpd="sng" algn="ctr">
                      <a:solidFill>
                        <a:srgbClr val="B561E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4640060"/>
                  </a:ext>
                </a:extLst>
              </a:tr>
              <a:tr h="840041">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endParaRPr kumimoji="0" lang="ja-JP" altLang="en-US" sz="2000" b="1" i="0" u="none" strike="noStrike" cap="none" normalizeH="0" baseline="0" smtClean="0">
                        <a:ln>
                          <a:noFill/>
                        </a:ln>
                        <a:solidFill>
                          <a:schemeClr val="tx2"/>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horzOverflow="overflow">
                    <a:lnL>
                      <a:noFill/>
                    </a:lnL>
                    <a:lnR w="12700" cap="flat" cmpd="sng" algn="ctr">
                      <a:solidFill>
                        <a:srgbClr val="B561E9"/>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市民との協働</a:t>
                      </a:r>
                      <a:endParaRPr kumimoji="0" lang="zh-CN" altLang="ja-JP" sz="20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sym typeface="Candara" panose="020E0502030303020204" pitchFamily="34" charset="0"/>
                      </a:endParaRPr>
                    </a:p>
                  </a:txBody>
                  <a:tcPr anchor="ctr" horzOverflow="overflow">
                    <a:lnL w="12700" cap="flat" cmpd="sng" algn="ctr">
                      <a:solidFill>
                        <a:srgbClr val="B561E9"/>
                      </a:solidFill>
                      <a:prstDash val="solid"/>
                      <a:round/>
                      <a:headEnd type="none" w="med" len="med"/>
                      <a:tailEnd type="none" w="med" len="med"/>
                    </a:lnL>
                    <a:lnR w="12700" cap="flat" cmpd="sng" algn="ctr">
                      <a:solidFill>
                        <a:srgbClr val="B561E9"/>
                      </a:solidFill>
                      <a:prstDash val="solid"/>
                      <a:round/>
                      <a:headEnd type="none" w="med" len="med"/>
                      <a:tailEnd type="none" w="med" len="med"/>
                    </a:lnR>
                    <a:lnT w="12700" cap="flat" cmpd="sng" algn="ctr">
                      <a:solidFill>
                        <a:srgbClr val="B561E9"/>
                      </a:solidFill>
                      <a:prstDash val="solid"/>
                      <a:round/>
                      <a:headEnd type="none" w="med" len="med"/>
                      <a:tailEnd type="none" w="med" len="med"/>
                    </a:lnT>
                    <a:lnB w="12700" cap="flat" cmpd="sng" algn="ctr">
                      <a:solidFill>
                        <a:srgbClr val="B561E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1pPr>
                      <a:lvl2pPr marL="742950" indent="-439738"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HGP明朝E" panose="02020900000000000000" pitchFamily="18" charset="-128"/>
                          <a:sym typeface="Candara" panose="020E0502030303020204" pitchFamily="34" charset="0"/>
                        </a:defRPr>
                      </a:lvl2pPr>
                      <a:lvl3pPr marL="1143000" indent="-51435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HGP明朝E" panose="02020900000000000000" pitchFamily="18" charset="-128"/>
                          <a:sym typeface="Candara" panose="020E0502030303020204" pitchFamily="34" charset="0"/>
                        </a:defRPr>
                      </a:lvl3pPr>
                      <a:lvl4pPr marL="1600200" indent="-6858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HGP明朝E" panose="02020900000000000000" pitchFamily="18" charset="-128"/>
                          <a:sym typeface="Candara" panose="020E0502030303020204" pitchFamily="34" charset="0"/>
                        </a:defRPr>
                      </a:lvl4pPr>
                      <a:lvl5pPr marL="2057400" indent="-822325"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5pPr>
                      <a:lvl6pPr marL="25146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6pPr>
                      <a:lvl7pPr marL="29718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7pPr>
                      <a:lvl8pPr marL="34290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8pPr>
                      <a:lvl9pPr marL="3886200" indent="-822325"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HGP明朝E" panose="02020900000000000000" pitchFamily="18" charset="-128"/>
                          <a:sym typeface="Candara" panose="020E0502030303020204" pitchFamily="34" charset="0"/>
                        </a:defRPr>
                      </a:lvl9pPr>
                    </a:lstStyle>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広報</a:t>
                      </a: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の充実</a:t>
                      </a: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環境教育の場づくり</a:t>
                      </a:r>
                      <a:endParaRPr kumimoji="0" lang="en-US" altLang="zh-CN"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
                          <a:schemeClr val="accent1"/>
                        </a:buClr>
                        <a:buSzPct val="100000"/>
                        <a:buFont typeface="Arial" panose="020B0604020202020204" pitchFamily="34" charset="0"/>
                        <a:buNone/>
                        <a:tabLst/>
                        <a:defRPr/>
                      </a:pPr>
                      <a:r>
                        <a:rPr kumimoji="0" lang="zh-CN" altLang="ja-JP"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指標による事業評価</a:t>
                      </a:r>
                    </a:p>
                  </a:txBody>
                  <a:tcPr marL="59297" marR="59297" marT="0" marB="0" anchor="ctr" horzOverflow="overflow">
                    <a:lnL w="12700" cap="flat" cmpd="sng" algn="ctr">
                      <a:solidFill>
                        <a:srgbClr val="B561E9"/>
                      </a:solidFill>
                      <a:prstDash val="solid"/>
                      <a:round/>
                      <a:headEnd type="none" w="med" len="med"/>
                      <a:tailEnd type="none" w="med" len="med"/>
                    </a:lnL>
                    <a:lnR w="12700" cap="flat" cmpd="sng" algn="ctr">
                      <a:solidFill>
                        <a:srgbClr val="B561E9"/>
                      </a:solidFill>
                      <a:prstDash val="solid"/>
                      <a:round/>
                      <a:headEnd type="none" w="med" len="med"/>
                      <a:tailEnd type="none" w="med" len="med"/>
                    </a:lnR>
                    <a:lnT w="12700" cap="flat" cmpd="sng" algn="ctr">
                      <a:solidFill>
                        <a:srgbClr val="B561E9"/>
                      </a:solidFill>
                      <a:prstDash val="solid"/>
                      <a:round/>
                      <a:headEnd type="none" w="med" len="med"/>
                      <a:tailEnd type="none" w="med" len="med"/>
                    </a:lnT>
                    <a:lnB w="12700" cap="flat" cmpd="sng" algn="ctr">
                      <a:solidFill>
                        <a:srgbClr val="B561E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4757222"/>
                  </a:ext>
                </a:extLst>
              </a:tr>
            </a:tbl>
          </a:graphicData>
        </a:graphic>
      </p:graphicFrame>
      <p:sp>
        <p:nvSpPr>
          <p:cNvPr id="11301" name="タイトル 2"/>
          <p:cNvSpPr>
            <a:spLocks noGrp="1" noChangeArrowheads="1"/>
          </p:cNvSpPr>
          <p:nvPr>
            <p:ph type="title" idx="4294967295"/>
          </p:nvPr>
        </p:nvSpPr>
        <p:spPr>
          <a:xfrm>
            <a:off x="914400" y="217487"/>
            <a:ext cx="9913257" cy="856569"/>
          </a:xfrm>
        </p:spPr>
        <p:txBody>
          <a:bodyPr>
            <a:noAutofit/>
          </a:bodyPr>
          <a:lstStyle/>
          <a:p>
            <a:pPr algn="l" eaLnBrk="1" hangingPunct="1"/>
            <a:r>
              <a:rPr lang="ja-JP" altLang="en-US" sz="4000" dirty="0" smtClean="0">
                <a:latin typeface="+mn-ea"/>
                <a:ea typeface="+mn-ea"/>
                <a:sym typeface="HG丸ｺﾞｼｯｸM-PRO" panose="020F0600000000000000" pitchFamily="50" charset="-128"/>
              </a:rPr>
              <a:t>３．経営理念と</a:t>
            </a:r>
            <a:r>
              <a:rPr lang="ja-JP" altLang="en-US" sz="4000" dirty="0">
                <a:latin typeface="+mn-ea"/>
                <a:ea typeface="+mn-ea"/>
                <a:sym typeface="HG丸ｺﾞｼｯｸM-PRO" panose="020F0600000000000000" pitchFamily="50" charset="-128"/>
              </a:rPr>
              <a:t>基本</a:t>
            </a:r>
            <a:r>
              <a:rPr lang="ja-JP" altLang="en-US" sz="4000" dirty="0" smtClean="0">
                <a:latin typeface="+mn-ea"/>
                <a:ea typeface="+mn-ea"/>
                <a:sym typeface="HG丸ｺﾞｼｯｸM-PRO" panose="020F0600000000000000" pitchFamily="50" charset="-128"/>
              </a:rPr>
              <a:t>方針（</a:t>
            </a:r>
            <a:r>
              <a:rPr lang="en-US" altLang="ja-JP" sz="4000" dirty="0" smtClean="0">
                <a:latin typeface="+mn-ea"/>
                <a:ea typeface="+mn-ea"/>
                <a:sym typeface="HG丸ｺﾞｼｯｸM-PRO" panose="020F0600000000000000" pitchFamily="50" charset="-128"/>
              </a:rPr>
              <a:t>2</a:t>
            </a:r>
            <a:r>
              <a:rPr lang="ja-JP" altLang="en-US" sz="4000" dirty="0" smtClean="0">
                <a:latin typeface="+mn-ea"/>
                <a:ea typeface="+mn-ea"/>
                <a:sym typeface="HG丸ｺﾞｼｯｸM-PRO" panose="020F0600000000000000" pitchFamily="50" charset="-128"/>
              </a:rPr>
              <a:t>）施策体系</a:t>
            </a:r>
            <a:endParaRPr lang="ja-JP" altLang="en-US" sz="4000" dirty="0">
              <a:latin typeface="+mn-ea"/>
              <a:ea typeface="+mn-ea"/>
              <a:sym typeface="HG丸ｺﾞｼｯｸM-PRO" panose="020F0600000000000000" pitchFamily="50" charset="-128"/>
            </a:endParaRPr>
          </a:p>
        </p:txBody>
      </p:sp>
      <p:sp>
        <p:nvSpPr>
          <p:cNvPr id="11303" name="角丸四角形 6"/>
          <p:cNvSpPr>
            <a:spLocks noChangeArrowheads="1"/>
          </p:cNvSpPr>
          <p:nvPr/>
        </p:nvSpPr>
        <p:spPr bwMode="auto">
          <a:xfrm>
            <a:off x="1711667" y="2312102"/>
            <a:ext cx="936625" cy="1366693"/>
          </a:xfrm>
          <a:prstGeom prst="roundRect">
            <a:avLst>
              <a:gd name="adj" fmla="val 16667"/>
            </a:avLst>
          </a:prstGeom>
          <a:noFill/>
          <a:ln w="25400" cmpd="sng">
            <a:solidFill>
              <a:schemeClr val="accent5"/>
            </a:solidFill>
            <a:round/>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mn-ea"/>
                <a:ea typeface="+mn-ea"/>
                <a:sym typeface="HG丸ｺﾞｼｯｸM-PRO" panose="020F0600000000000000" pitchFamily="50" charset="-128"/>
              </a:rPr>
              <a:t>安心</a:t>
            </a:r>
          </a:p>
        </p:txBody>
      </p:sp>
      <p:sp>
        <p:nvSpPr>
          <p:cNvPr id="11304" name="角丸四角形 7"/>
          <p:cNvSpPr>
            <a:spLocks noChangeArrowheads="1"/>
          </p:cNvSpPr>
          <p:nvPr/>
        </p:nvSpPr>
        <p:spPr bwMode="auto">
          <a:xfrm>
            <a:off x="1703389" y="1070814"/>
            <a:ext cx="936625" cy="1196159"/>
          </a:xfrm>
          <a:prstGeom prst="roundRect">
            <a:avLst>
              <a:gd name="adj" fmla="val 16667"/>
            </a:avLst>
          </a:prstGeom>
          <a:noFill/>
          <a:ln w="25400" cmpd="sng">
            <a:solidFill>
              <a:srgbClr val="00B050"/>
            </a:solidFill>
            <a:round/>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mn-ea"/>
                <a:ea typeface="+mn-ea"/>
                <a:sym typeface="HG丸ｺﾞｼｯｸM-PRO" panose="020F0600000000000000" pitchFamily="50" charset="-128"/>
              </a:rPr>
              <a:t>環境</a:t>
            </a:r>
          </a:p>
        </p:txBody>
      </p:sp>
      <p:sp>
        <p:nvSpPr>
          <p:cNvPr id="11305" name="角丸四角形 9"/>
          <p:cNvSpPr>
            <a:spLocks noChangeArrowheads="1"/>
          </p:cNvSpPr>
          <p:nvPr/>
        </p:nvSpPr>
        <p:spPr bwMode="auto">
          <a:xfrm>
            <a:off x="1711667" y="3723924"/>
            <a:ext cx="936625" cy="2431925"/>
          </a:xfrm>
          <a:prstGeom prst="roundRect">
            <a:avLst>
              <a:gd name="adj" fmla="val 16667"/>
            </a:avLst>
          </a:prstGeom>
          <a:noFill/>
          <a:ln w="25400" cmpd="sng">
            <a:solidFill>
              <a:srgbClr val="B561E9"/>
            </a:solidFill>
            <a:round/>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mn-ea"/>
                <a:ea typeface="+mn-ea"/>
                <a:sym typeface="HG丸ｺﾞｼｯｸM-PRO" panose="020F0600000000000000" pitchFamily="50" charset="-128"/>
              </a:rPr>
              <a:t>持続</a:t>
            </a:r>
          </a:p>
        </p:txBody>
      </p:sp>
      <p:sp>
        <p:nvSpPr>
          <p:cNvPr id="2" name="テキスト ボックス 1"/>
          <p:cNvSpPr txBox="1"/>
          <p:nvPr/>
        </p:nvSpPr>
        <p:spPr>
          <a:xfrm>
            <a:off x="1828800" y="6317992"/>
            <a:ext cx="6639951" cy="369332"/>
          </a:xfrm>
          <a:prstGeom prst="rect">
            <a:avLst/>
          </a:prstGeom>
          <a:noFill/>
        </p:spPr>
        <p:txBody>
          <a:bodyPr wrap="square" rtlCol="0">
            <a:spAutoFit/>
          </a:bodyPr>
          <a:lstStyle/>
          <a:p>
            <a:r>
              <a:rPr kumimoji="1" lang="en-US" altLang="ja-JP" dirty="0" smtClean="0">
                <a:latin typeface="+mn-ea"/>
                <a:ea typeface="+mn-ea"/>
              </a:rPr>
              <a:t>※</a:t>
            </a:r>
            <a:r>
              <a:rPr kumimoji="1" lang="ja-JP" altLang="en-US" dirty="0" smtClean="0">
                <a:latin typeface="+mn-ea"/>
                <a:ea typeface="+mn-ea"/>
              </a:rPr>
              <a:t>下線：今回の見直しにより，修正等を加えた箇所</a:t>
            </a:r>
            <a:endParaRPr kumimoji="1" lang="ja-JP" altLang="en-US" dirty="0">
              <a:latin typeface="+mn-ea"/>
              <a:ea typeface="+mn-ea"/>
            </a:endParaRPr>
          </a:p>
        </p:txBody>
      </p:sp>
    </p:spTree>
    <p:extLst>
      <p:ext uri="{BB962C8B-B14F-4D97-AF65-F5344CB8AC3E}">
        <p14:creationId xmlns:p14="http://schemas.microsoft.com/office/powerpoint/2010/main" val="36900207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mn-ea"/>
                <a:sym typeface="HG丸ｺﾞｼｯｸM-PRO" panose="020F0600000000000000" pitchFamily="50" charset="-128"/>
              </a:rPr>
              <a:t>４．下水道事業の実績，課題と方向性</a:t>
            </a:r>
            <a:r>
              <a:rPr lang="en-US" altLang="ja-JP" sz="4000" dirty="0">
                <a:latin typeface="+mn-ea"/>
                <a:sym typeface="HG丸ｺﾞｼｯｸM-PRO" panose="020F0600000000000000" pitchFamily="50" charset="-128"/>
              </a:rPr>
              <a:t/>
            </a:r>
            <a:br>
              <a:rPr lang="en-US" altLang="ja-JP" sz="4000" dirty="0">
                <a:latin typeface="+mn-ea"/>
                <a:sym typeface="HG丸ｺﾞｼｯｸM-PRO" panose="020F0600000000000000" pitchFamily="50" charset="-128"/>
              </a:rPr>
            </a:br>
            <a:r>
              <a:rPr kumimoji="1" lang="ja-JP" altLang="en-US" sz="4000" dirty="0" smtClean="0"/>
              <a:t>　　汚水対策（</a:t>
            </a:r>
            <a:r>
              <a:rPr kumimoji="1" lang="en-US" altLang="ja-JP" sz="4000" dirty="0" smtClean="0"/>
              <a:t>1</a:t>
            </a:r>
            <a:r>
              <a:rPr kumimoji="1" lang="ja-JP" altLang="en-US" sz="4000" dirty="0" smtClean="0"/>
              <a:t>）実績</a:t>
            </a:r>
            <a:endParaRPr kumimoji="1" lang="ja-JP" altLang="en-US" sz="4000" dirty="0"/>
          </a:p>
        </p:txBody>
      </p:sp>
      <p:sp>
        <p:nvSpPr>
          <p:cNvPr id="3" name="コンテンツ プレースホルダー 2"/>
          <p:cNvSpPr>
            <a:spLocks noGrp="1"/>
          </p:cNvSpPr>
          <p:nvPr>
            <p:ph idx="1"/>
          </p:nvPr>
        </p:nvSpPr>
        <p:spPr>
          <a:xfrm>
            <a:off x="508000" y="1825624"/>
            <a:ext cx="5936343" cy="1883482"/>
          </a:xfrm>
        </p:spPr>
        <p:txBody>
          <a:bodyPr>
            <a:normAutofit fontScale="55000" lnSpcReduction="20000"/>
          </a:bodyPr>
          <a:lstStyle/>
          <a:p>
            <a:pPr>
              <a:lnSpc>
                <a:spcPct val="110000"/>
              </a:lnSpc>
            </a:pPr>
            <a:r>
              <a:rPr kumimoji="1" lang="ja-JP" altLang="en-US" sz="4400" dirty="0" smtClean="0"/>
              <a:t>未普及地区（既存住宅地）の下水道整備</a:t>
            </a:r>
            <a:endParaRPr kumimoji="1" lang="en-US" altLang="ja-JP" sz="4400" dirty="0" smtClean="0"/>
          </a:p>
          <a:p>
            <a:pPr>
              <a:lnSpc>
                <a:spcPct val="110000"/>
              </a:lnSpc>
            </a:pPr>
            <a:r>
              <a:rPr lang="ja-JP" altLang="en-US" sz="4400" dirty="0" smtClean="0"/>
              <a:t>北部区画整理地区の下水道整備</a:t>
            </a:r>
            <a:endParaRPr lang="en-US" altLang="ja-JP" sz="4400" dirty="0" smtClean="0"/>
          </a:p>
          <a:p>
            <a:pPr marL="0" indent="0">
              <a:lnSpc>
                <a:spcPct val="110000"/>
              </a:lnSpc>
              <a:buNone/>
            </a:pPr>
            <a:r>
              <a:rPr lang="ja-JP" altLang="en-US" sz="3300" dirty="0" smtClean="0"/>
              <a:t>　</a:t>
            </a:r>
            <a:r>
              <a:rPr lang="ja-JP" altLang="en-US" sz="3300" dirty="0" smtClean="0">
                <a:latin typeface="+mn-ea"/>
                <a:ea typeface="+mn-ea"/>
              </a:rPr>
              <a:t>☆</a:t>
            </a:r>
            <a:r>
              <a:rPr lang="ja-JP" altLang="en-US" sz="3300" dirty="0">
                <a:latin typeface="+mn-ea"/>
                <a:ea typeface="+mn-ea"/>
              </a:rPr>
              <a:t>Ｈ</a:t>
            </a:r>
            <a:r>
              <a:rPr lang="en-US" altLang="ja-JP" sz="3300" dirty="0" smtClean="0">
                <a:latin typeface="+mn-ea"/>
                <a:ea typeface="+mn-ea"/>
              </a:rPr>
              <a:t>30</a:t>
            </a:r>
            <a:r>
              <a:rPr lang="ja-JP" altLang="en-US" sz="3300" dirty="0" smtClean="0">
                <a:latin typeface="+mn-ea"/>
                <a:ea typeface="+mn-ea"/>
              </a:rPr>
              <a:t>整備：</a:t>
            </a:r>
            <a:r>
              <a:rPr lang="ja-JP" altLang="en-US" sz="3300" dirty="0">
                <a:latin typeface="+mn-ea"/>
                <a:ea typeface="+mn-ea"/>
              </a:rPr>
              <a:t>全体約</a:t>
            </a:r>
            <a:r>
              <a:rPr lang="en-US" altLang="ja-JP" sz="3300" dirty="0" smtClean="0">
                <a:latin typeface="+mn-ea"/>
                <a:ea typeface="+mn-ea"/>
              </a:rPr>
              <a:t>11ha</a:t>
            </a:r>
            <a:r>
              <a:rPr lang="ja-JP" altLang="en-US" sz="3300" dirty="0" smtClean="0">
                <a:latin typeface="+mn-ea"/>
                <a:ea typeface="+mn-ea"/>
              </a:rPr>
              <a:t>（うち北部</a:t>
            </a:r>
            <a:r>
              <a:rPr lang="ja-JP" altLang="en-US" sz="3300" dirty="0">
                <a:latin typeface="+mn-ea"/>
                <a:ea typeface="+mn-ea"/>
              </a:rPr>
              <a:t>約</a:t>
            </a:r>
            <a:r>
              <a:rPr lang="en-US" altLang="ja-JP" sz="3300" dirty="0" smtClean="0">
                <a:latin typeface="+mn-ea"/>
                <a:ea typeface="+mn-ea"/>
              </a:rPr>
              <a:t>8ha</a:t>
            </a:r>
            <a:r>
              <a:rPr lang="ja-JP" altLang="en-US" sz="3300" dirty="0" smtClean="0">
                <a:latin typeface="+mn-ea"/>
                <a:ea typeface="+mn-ea"/>
              </a:rPr>
              <a:t>）</a:t>
            </a:r>
            <a:endParaRPr lang="en-US" altLang="ja-JP" sz="3300" dirty="0" smtClean="0">
              <a:latin typeface="+mn-ea"/>
              <a:ea typeface="+mn-ea"/>
            </a:endParaRPr>
          </a:p>
          <a:p>
            <a:pPr>
              <a:lnSpc>
                <a:spcPct val="110000"/>
              </a:lnSpc>
            </a:pPr>
            <a:r>
              <a:rPr kumimoji="1" lang="ja-JP" altLang="en-US" sz="4400" dirty="0" smtClean="0"/>
              <a:t>アクション</a:t>
            </a:r>
            <a:r>
              <a:rPr kumimoji="1" lang="ja-JP" altLang="en-US" sz="4400" dirty="0"/>
              <a:t>プラン</a:t>
            </a:r>
            <a:r>
              <a:rPr kumimoji="1" lang="ja-JP" altLang="en-US" sz="4400" dirty="0" smtClean="0"/>
              <a:t>の策定（Ｈ</a:t>
            </a:r>
            <a:r>
              <a:rPr kumimoji="1" lang="en-US" altLang="ja-JP" sz="4400" dirty="0" smtClean="0"/>
              <a:t>27</a:t>
            </a:r>
            <a:r>
              <a:rPr kumimoji="1" lang="ja-JP" altLang="en-US" sz="4400" dirty="0" smtClean="0"/>
              <a:t>）</a:t>
            </a:r>
            <a:endParaRPr kumimoji="1" lang="ja-JP" altLang="en-US" sz="4400" dirty="0"/>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pPr>
                <a:defRPr/>
              </a:pPr>
              <a:t>8</a:t>
            </a:fld>
            <a:endParaRPr lang="ja-JP" altLang="ja-JP" dirty="0"/>
          </a:p>
        </p:txBody>
      </p:sp>
      <p:sp>
        <p:nvSpPr>
          <p:cNvPr id="6" name="角丸四角形 5"/>
          <p:cNvSpPr>
            <a:spLocks noChangeArrowheads="1"/>
          </p:cNvSpPr>
          <p:nvPr/>
        </p:nvSpPr>
        <p:spPr bwMode="auto">
          <a:xfrm>
            <a:off x="768880" y="914400"/>
            <a:ext cx="936625" cy="653596"/>
          </a:xfrm>
          <a:prstGeom prst="roundRect">
            <a:avLst>
              <a:gd name="adj" fmla="val 16667"/>
            </a:avLst>
          </a:prstGeom>
          <a:noFill/>
          <a:ln w="254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快適</a:t>
            </a:r>
          </a:p>
        </p:txBody>
      </p:sp>
      <p:sp>
        <p:nvSpPr>
          <p:cNvPr id="7" name="Text Box 32"/>
          <p:cNvSpPr>
            <a:spLocks noChangeArrowheads="1"/>
          </p:cNvSpPr>
          <p:nvPr/>
        </p:nvSpPr>
        <p:spPr bwMode="auto">
          <a:xfrm>
            <a:off x="6632646" y="6251815"/>
            <a:ext cx="36289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mn-ea"/>
                <a:ea typeface="+mn-ea"/>
                <a:sym typeface="Candara" panose="020E0502030303020204" pitchFamily="34" charset="0"/>
              </a:rPr>
              <a:t>出典：千葉県</a:t>
            </a:r>
            <a:r>
              <a:rPr lang="ja-JP" altLang="en-US" sz="1600" dirty="0" smtClean="0">
                <a:latin typeface="+mn-ea"/>
                <a:ea typeface="+mn-ea"/>
                <a:sym typeface="Candara" panose="020E0502030303020204" pitchFamily="34" charset="0"/>
              </a:rPr>
              <a:t>資料（</a:t>
            </a:r>
            <a:r>
              <a:rPr lang="ja-JP" altLang="en-US" sz="1600" dirty="0">
                <a:latin typeface="+mn-ea"/>
                <a:ea typeface="+mn-ea"/>
                <a:sym typeface="Candara" panose="020E0502030303020204" pitchFamily="34" charset="0"/>
              </a:rPr>
              <a:t>平成</a:t>
            </a:r>
            <a:r>
              <a:rPr lang="en-US" altLang="ja-JP" sz="1600" dirty="0" smtClean="0">
                <a:latin typeface="+mn-ea"/>
                <a:ea typeface="+mn-ea"/>
                <a:sym typeface="Candara" panose="020E0502030303020204" pitchFamily="34" charset="0"/>
              </a:rPr>
              <a:t>29</a:t>
            </a:r>
            <a:r>
              <a:rPr lang="ja-JP" altLang="en-US" sz="1600" dirty="0" smtClean="0">
                <a:latin typeface="+mn-ea"/>
                <a:ea typeface="+mn-ea"/>
                <a:sym typeface="Candara" panose="020E0502030303020204" pitchFamily="34" charset="0"/>
              </a:rPr>
              <a:t>年度）</a:t>
            </a:r>
            <a:endParaRPr lang="ja-JP" altLang="en-US" dirty="0">
              <a:latin typeface="+mn-ea"/>
              <a:ea typeface="+mn-ea"/>
            </a:endParaRPr>
          </a:p>
        </p:txBody>
      </p:sp>
      <p:graphicFrame>
        <p:nvGraphicFramePr>
          <p:cNvPr id="8" name="グラフ 7"/>
          <p:cNvGraphicFramePr/>
          <p:nvPr>
            <p:extLst/>
          </p:nvPr>
        </p:nvGraphicFramePr>
        <p:xfrm>
          <a:off x="6444343" y="2374499"/>
          <a:ext cx="5617028" cy="40364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 8"/>
          <p:cNvGraphicFramePr>
            <a:graphicFrameLocks noGrp="1"/>
          </p:cNvGraphicFramePr>
          <p:nvPr>
            <p:extLst/>
          </p:nvPr>
        </p:nvGraphicFramePr>
        <p:xfrm>
          <a:off x="508000" y="3815923"/>
          <a:ext cx="5631546" cy="2164251"/>
        </p:xfrm>
        <a:graphic>
          <a:graphicData uri="http://schemas.openxmlformats.org/drawingml/2006/table">
            <a:tbl>
              <a:tblPr firstRow="1" bandRow="1">
                <a:tableStyleId>{5940675A-B579-460E-94D1-54222C63F5DA}</a:tableStyleId>
              </a:tblPr>
              <a:tblGrid>
                <a:gridCol w="1509486">
                  <a:extLst>
                    <a:ext uri="{9D8B030D-6E8A-4147-A177-3AD203B41FA5}">
                      <a16:colId xmlns:a16="http://schemas.microsoft.com/office/drawing/2014/main" val="1804091087"/>
                    </a:ext>
                  </a:extLst>
                </a:gridCol>
                <a:gridCol w="824412">
                  <a:extLst>
                    <a:ext uri="{9D8B030D-6E8A-4147-A177-3AD203B41FA5}">
                      <a16:colId xmlns:a16="http://schemas.microsoft.com/office/drawing/2014/main" val="1503119934"/>
                    </a:ext>
                  </a:extLst>
                </a:gridCol>
                <a:gridCol w="824412">
                  <a:extLst>
                    <a:ext uri="{9D8B030D-6E8A-4147-A177-3AD203B41FA5}">
                      <a16:colId xmlns:a16="http://schemas.microsoft.com/office/drawing/2014/main" val="1433838526"/>
                    </a:ext>
                  </a:extLst>
                </a:gridCol>
                <a:gridCol w="824412">
                  <a:extLst>
                    <a:ext uri="{9D8B030D-6E8A-4147-A177-3AD203B41FA5}">
                      <a16:colId xmlns:a16="http://schemas.microsoft.com/office/drawing/2014/main" val="2453606379"/>
                    </a:ext>
                  </a:extLst>
                </a:gridCol>
                <a:gridCol w="824412">
                  <a:extLst>
                    <a:ext uri="{9D8B030D-6E8A-4147-A177-3AD203B41FA5}">
                      <a16:colId xmlns:a16="http://schemas.microsoft.com/office/drawing/2014/main" val="2503015759"/>
                    </a:ext>
                  </a:extLst>
                </a:gridCol>
                <a:gridCol w="824412">
                  <a:extLst>
                    <a:ext uri="{9D8B030D-6E8A-4147-A177-3AD203B41FA5}">
                      <a16:colId xmlns:a16="http://schemas.microsoft.com/office/drawing/2014/main" val="4268866490"/>
                    </a:ext>
                  </a:extLst>
                </a:gridCol>
              </a:tblGrid>
              <a:tr h="362858">
                <a:tc>
                  <a:txBody>
                    <a:bodyPr/>
                    <a:lstStyle/>
                    <a:p>
                      <a:pPr algn="ctr"/>
                      <a:r>
                        <a:rPr kumimoji="1" lang="ja-JP" altLang="en-US" dirty="0" smtClean="0">
                          <a:latin typeface="+mn-ea"/>
                          <a:ea typeface="+mn-ea"/>
                        </a:rPr>
                        <a:t>指標</a:t>
                      </a:r>
                      <a:endParaRPr kumimoji="1" lang="ja-JP" altLang="en-US" dirty="0">
                        <a:solidFill>
                          <a:schemeClr val="tx1"/>
                        </a:solidFill>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26</a:t>
                      </a:r>
                      <a:endParaRPr kumimoji="1" lang="ja-JP" altLang="en-US" dirty="0">
                        <a:solidFill>
                          <a:schemeClr val="tx1"/>
                        </a:solidFill>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28</a:t>
                      </a:r>
                      <a:endParaRPr kumimoji="1" lang="ja-JP" altLang="en-US" dirty="0">
                        <a:solidFill>
                          <a:schemeClr val="tx1"/>
                        </a:solidFill>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29</a:t>
                      </a:r>
                      <a:endParaRPr kumimoji="1" lang="ja-JP" altLang="en-US" dirty="0">
                        <a:solidFill>
                          <a:schemeClr val="tx1"/>
                        </a:solidFill>
                        <a:latin typeface="+mn-ea"/>
                        <a:ea typeface="+mn-ea"/>
                      </a:endParaRPr>
                    </a:p>
                  </a:txBody>
                  <a:tcPr/>
                </a:tc>
                <a:tc>
                  <a:txBody>
                    <a:bodyPr/>
                    <a:lstStyle/>
                    <a:p>
                      <a:pPr algn="ctr"/>
                      <a:r>
                        <a:rPr kumimoji="1" lang="ja-JP" altLang="en-US" dirty="0" smtClean="0">
                          <a:latin typeface="+mn-ea"/>
                          <a:ea typeface="+mn-ea"/>
                        </a:rPr>
                        <a:t>Ｈ</a:t>
                      </a:r>
                      <a:r>
                        <a:rPr kumimoji="1" lang="en-US" altLang="ja-JP" dirty="0" smtClean="0">
                          <a:latin typeface="+mn-ea"/>
                          <a:ea typeface="+mn-ea"/>
                        </a:rPr>
                        <a:t>30</a:t>
                      </a:r>
                      <a:endParaRPr kumimoji="1" lang="ja-JP" altLang="en-US" dirty="0">
                        <a:solidFill>
                          <a:schemeClr val="tx1"/>
                        </a:solidFill>
                        <a:latin typeface="+mn-ea"/>
                        <a:ea typeface="+mn-ea"/>
                      </a:endParaRPr>
                    </a:p>
                  </a:txBody>
                  <a:tcPr/>
                </a:tc>
                <a:tc>
                  <a:txBody>
                    <a:bodyPr/>
                    <a:lstStyle/>
                    <a:p>
                      <a:pPr algn="ctr"/>
                      <a:r>
                        <a:rPr kumimoji="1" lang="ja-JP" altLang="en-US" dirty="0" smtClean="0">
                          <a:latin typeface="+mn-ea"/>
                          <a:ea typeface="+mn-ea"/>
                        </a:rPr>
                        <a:t>Ｒ２</a:t>
                      </a:r>
                      <a:endParaRPr kumimoji="1" lang="ja-JP" altLang="en-US" dirty="0">
                        <a:solidFill>
                          <a:schemeClr val="tx1"/>
                        </a:solidFill>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59869530"/>
                  </a:ext>
                </a:extLst>
              </a:tr>
              <a:tr h="884091">
                <a:tc>
                  <a:txBody>
                    <a:bodyPr/>
                    <a:lstStyle/>
                    <a:p>
                      <a:r>
                        <a:rPr kumimoji="1" lang="ja-JP" altLang="en-US" dirty="0" smtClean="0"/>
                        <a:t>下水道処理人口普及率</a:t>
                      </a:r>
                      <a:endParaRPr kumimoji="1" lang="ja-JP" altLang="en-US" dirty="0"/>
                    </a:p>
                  </a:txBody>
                  <a:tcPr anchor="ctr"/>
                </a:tc>
                <a:tc>
                  <a:txBody>
                    <a:bodyPr/>
                    <a:lstStyle/>
                    <a:p>
                      <a:pPr algn="r"/>
                      <a:r>
                        <a:rPr kumimoji="1" lang="en-US" altLang="ja-JP" dirty="0" smtClean="0">
                          <a:latin typeface="+mn-ea"/>
                          <a:ea typeface="+mn-ea"/>
                        </a:rPr>
                        <a:t>89.3</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90.0</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90.2</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90.3</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93</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918491469"/>
                  </a:ext>
                </a:extLst>
              </a:tr>
              <a:tr h="884091">
                <a:tc>
                  <a:txBody>
                    <a:bodyPr/>
                    <a:lstStyle/>
                    <a:p>
                      <a:r>
                        <a:rPr kumimoji="1" lang="ja-JP" altLang="en-US" dirty="0" smtClean="0"/>
                        <a:t>北部区画整理事業の整備率</a:t>
                      </a:r>
                      <a:endParaRPr kumimoji="1" lang="ja-JP" altLang="en-US" dirty="0"/>
                    </a:p>
                  </a:txBody>
                  <a:tcPr anchor="ctr"/>
                </a:tc>
                <a:tc>
                  <a:txBody>
                    <a:bodyPr/>
                    <a:lstStyle/>
                    <a:p>
                      <a:pPr algn="r"/>
                      <a:r>
                        <a:rPr kumimoji="1" lang="en-US" altLang="ja-JP" dirty="0" smtClean="0">
                          <a:latin typeface="+mn-ea"/>
                          <a:ea typeface="+mn-ea"/>
                        </a:rPr>
                        <a:t>50.2</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62.9</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64.7</a:t>
                      </a:r>
                      <a:endParaRPr kumimoji="1" lang="ja-JP" altLang="en-US" dirty="0">
                        <a:latin typeface="+mn-ea"/>
                        <a:ea typeface="+mn-ea"/>
                      </a:endParaRPr>
                    </a:p>
                  </a:txBody>
                  <a:tcPr anchor="ctr"/>
                </a:tc>
                <a:tc>
                  <a:txBody>
                    <a:bodyPr/>
                    <a:lstStyle/>
                    <a:p>
                      <a:pPr algn="r"/>
                      <a:r>
                        <a:rPr kumimoji="1" lang="en-US" altLang="ja-JP" dirty="0" smtClean="0">
                          <a:latin typeface="+mn-ea"/>
                          <a:ea typeface="+mn-ea"/>
                        </a:rPr>
                        <a:t>66.7</a:t>
                      </a:r>
                    </a:p>
                  </a:txBody>
                  <a:tcPr anchor="ctr"/>
                </a:tc>
                <a:tc>
                  <a:txBody>
                    <a:bodyPr/>
                    <a:lstStyle/>
                    <a:p>
                      <a:pPr algn="r"/>
                      <a:r>
                        <a:rPr kumimoji="1" lang="en-US" altLang="ja-JP" dirty="0" smtClean="0">
                          <a:latin typeface="+mn-ea"/>
                          <a:ea typeface="+mn-ea"/>
                        </a:rPr>
                        <a:t>89</a:t>
                      </a:r>
                      <a:endParaRPr kumimoji="1" lang="ja-JP" altLang="en-US"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3673880566"/>
                  </a:ext>
                </a:extLst>
              </a:tr>
            </a:tbl>
          </a:graphicData>
        </a:graphic>
      </p:graphicFrame>
      <p:sp>
        <p:nvSpPr>
          <p:cNvPr id="10" name="テキスト ボックス 9"/>
          <p:cNvSpPr txBox="1"/>
          <p:nvPr/>
        </p:nvSpPr>
        <p:spPr>
          <a:xfrm>
            <a:off x="624114" y="6005204"/>
            <a:ext cx="5326743" cy="369332"/>
          </a:xfrm>
          <a:prstGeom prst="rect">
            <a:avLst/>
          </a:prstGeom>
          <a:noFill/>
        </p:spPr>
        <p:txBody>
          <a:bodyPr wrap="square" rtlCol="0">
            <a:spAutoFit/>
          </a:bodyPr>
          <a:lstStyle/>
          <a:p>
            <a:r>
              <a:rPr kumimoji="1" lang="en-US" altLang="ja-JP" dirty="0" smtClean="0">
                <a:latin typeface="+mn-ea"/>
                <a:ea typeface="+mn-ea"/>
              </a:rPr>
              <a:t>※</a:t>
            </a:r>
            <a:r>
              <a:rPr kumimoji="1" lang="ja-JP" altLang="en-US" dirty="0" smtClean="0">
                <a:latin typeface="+mn-ea"/>
                <a:ea typeface="+mn-ea"/>
              </a:rPr>
              <a:t>Ｈ</a:t>
            </a:r>
            <a:r>
              <a:rPr kumimoji="1" lang="en-US" altLang="ja-JP" dirty="0" smtClean="0">
                <a:latin typeface="+mn-ea"/>
                <a:ea typeface="+mn-ea"/>
              </a:rPr>
              <a:t>26</a:t>
            </a:r>
            <a:r>
              <a:rPr kumimoji="1" lang="ja-JP" altLang="en-US" dirty="0" smtClean="0">
                <a:latin typeface="+mn-ea"/>
                <a:ea typeface="+mn-ea"/>
              </a:rPr>
              <a:t>～</a:t>
            </a:r>
            <a:r>
              <a:rPr kumimoji="1" lang="en-US" altLang="ja-JP" dirty="0" smtClean="0">
                <a:latin typeface="+mn-ea"/>
                <a:ea typeface="+mn-ea"/>
              </a:rPr>
              <a:t>30</a:t>
            </a:r>
            <a:r>
              <a:rPr kumimoji="1" lang="ja-JP" altLang="en-US" dirty="0" smtClean="0">
                <a:latin typeface="+mn-ea"/>
                <a:ea typeface="+mn-ea"/>
              </a:rPr>
              <a:t>：実績（値），Ｒ</a:t>
            </a:r>
            <a:r>
              <a:rPr kumimoji="1" lang="en-US" altLang="ja-JP" dirty="0" smtClean="0">
                <a:latin typeface="+mn-ea"/>
                <a:ea typeface="+mn-ea"/>
              </a:rPr>
              <a:t>2</a:t>
            </a:r>
            <a:r>
              <a:rPr kumimoji="1" lang="ja-JP" altLang="en-US" dirty="0" smtClean="0">
                <a:latin typeface="+mn-ea"/>
                <a:ea typeface="+mn-ea"/>
              </a:rPr>
              <a:t>：目標（値）</a:t>
            </a:r>
            <a:endParaRPr kumimoji="1" lang="ja-JP" altLang="en-US" dirty="0">
              <a:latin typeface="+mn-ea"/>
              <a:ea typeface="+mn-ea"/>
            </a:endParaRPr>
          </a:p>
        </p:txBody>
      </p:sp>
      <p:sp>
        <p:nvSpPr>
          <p:cNvPr id="11" name="テキスト ボックス 10"/>
          <p:cNvSpPr txBox="1"/>
          <p:nvPr/>
        </p:nvSpPr>
        <p:spPr>
          <a:xfrm>
            <a:off x="4209143" y="3473733"/>
            <a:ext cx="1930404" cy="369332"/>
          </a:xfrm>
          <a:prstGeom prst="rect">
            <a:avLst/>
          </a:prstGeom>
          <a:noFill/>
        </p:spPr>
        <p:txBody>
          <a:bodyPr wrap="square" rtlCol="0">
            <a:spAutoFit/>
          </a:bodyPr>
          <a:lstStyle/>
          <a:p>
            <a:pPr algn="r"/>
            <a:r>
              <a:rPr kumimoji="1" lang="ja-JP" altLang="en-US" dirty="0" smtClean="0">
                <a:latin typeface="+mn-ea"/>
                <a:ea typeface="+mn-ea"/>
              </a:rPr>
              <a:t>（単位：％）</a:t>
            </a:r>
            <a:endParaRPr kumimoji="1" lang="ja-JP" altLang="en-US" dirty="0">
              <a:latin typeface="+mn-ea"/>
              <a:ea typeface="+mn-ea"/>
            </a:endParaRPr>
          </a:p>
        </p:txBody>
      </p:sp>
      <p:sp>
        <p:nvSpPr>
          <p:cNvPr id="12" name="Text Box 32"/>
          <p:cNvSpPr>
            <a:spLocks noChangeArrowheads="1"/>
          </p:cNvSpPr>
          <p:nvPr/>
        </p:nvSpPr>
        <p:spPr bwMode="auto">
          <a:xfrm>
            <a:off x="7173683" y="1952900"/>
            <a:ext cx="4158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smtClean="0">
                <a:latin typeface="+mn-ea"/>
                <a:ea typeface="+mn-ea"/>
                <a:sym typeface="Candara" panose="020E0502030303020204" pitchFamily="34" charset="0"/>
              </a:rPr>
              <a:t>下水道処理人口普及率（単位：％）</a:t>
            </a:r>
            <a:endParaRPr lang="ja-JP" altLang="en-US" dirty="0">
              <a:latin typeface="+mn-ea"/>
              <a:ea typeface="+mn-ea"/>
            </a:endParaRPr>
          </a:p>
        </p:txBody>
      </p:sp>
    </p:spTree>
    <p:extLst>
      <p:ext uri="{BB962C8B-B14F-4D97-AF65-F5344CB8AC3E}">
        <p14:creationId xmlns:p14="http://schemas.microsoft.com/office/powerpoint/2010/main" val="17379858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3">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7F7FF"/>
        </a:lt1>
        <a:dk2>
          <a:srgbClr val="000000"/>
        </a:dk2>
        <a:lt2>
          <a:srgbClr val="808080"/>
        </a:lt2>
        <a:accent1>
          <a:srgbClr val="7DB6EF"/>
        </a:accent1>
        <a:accent2>
          <a:srgbClr val="C0504D"/>
        </a:accent2>
        <a:accent3>
          <a:srgbClr val="FAFA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季節（002）">
  <a:themeElements>
    <a:clrScheme name="季節（00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季節（002）">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季節（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季節（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季節（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季節（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季節（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季節（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季節（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季節（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季節（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季節（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季節（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季節（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季節（00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2_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デザインの設定">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9939</TotalTime>
  <Pages>0</Pages>
  <Words>1858</Words>
  <Characters>0</Characters>
  <Application>Microsoft Office PowerPoint</Application>
  <DocSecurity>0</DocSecurity>
  <PresentationFormat>ワイド画面</PresentationFormat>
  <Lines>0</Lines>
  <Paragraphs>554</Paragraphs>
  <Slides>24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24</vt:i4>
      </vt:variant>
    </vt:vector>
  </HeadingPairs>
  <TitlesOfParts>
    <vt:vector size="40" baseType="lpstr">
      <vt:lpstr>HGP明朝E</vt:lpstr>
      <vt:lpstr>HG丸ｺﾞｼｯｸM-PRO</vt:lpstr>
      <vt:lpstr>ＭＳ Ｐゴシック</vt:lpstr>
      <vt:lpstr>SimSun</vt:lpstr>
      <vt:lpstr>メイリオ</vt:lpstr>
      <vt:lpstr>游ゴシック</vt:lpstr>
      <vt:lpstr>Arial</vt:lpstr>
      <vt:lpstr>Calibri</vt:lpstr>
      <vt:lpstr>Candara</vt:lpstr>
      <vt:lpstr>Symbol</vt:lpstr>
      <vt:lpstr>Times New Roman</vt:lpstr>
      <vt:lpstr>Wingdings</vt:lpstr>
      <vt:lpstr>標準デザイン</vt:lpstr>
      <vt:lpstr>季節（002）</vt:lpstr>
      <vt:lpstr>Office テーマ</vt:lpstr>
      <vt:lpstr>2_デザインの設定</vt:lpstr>
      <vt:lpstr>柏市下水道事業 中長期経営計画の見直しについて</vt:lpstr>
      <vt:lpstr>目　次</vt:lpstr>
      <vt:lpstr>１．下水道経営計画策定の背景と目的（1）背景</vt:lpstr>
      <vt:lpstr>１．下水道経営計画策定の背景と目的（2）目的</vt:lpstr>
      <vt:lpstr>２．経営委員会における審議内容（1）計画の構成</vt:lpstr>
      <vt:lpstr>２．経営委員会における審議内容（2）審議事項</vt:lpstr>
      <vt:lpstr>３．経営理念と基本方針（1）理念と方針</vt:lpstr>
      <vt:lpstr>３．経営理念と基本方針（2）施策体系</vt:lpstr>
      <vt:lpstr>４．下水道事業の実績，課題と方向性 　　汚水対策（1）実績</vt:lpstr>
      <vt:lpstr>４．下水道事業の実績，課題と方向性 　　汚水対策（2）課題と方向性</vt:lpstr>
      <vt:lpstr>４．下水道事業の実績，課題と方向性 　　雨水（浸水）対策（1）実績</vt:lpstr>
      <vt:lpstr>４．下水道事業の実績，課題と方向性 　　雨水（浸水）対策（2）課題と方向性</vt:lpstr>
      <vt:lpstr>４．下水道事業の実績，課題と方向性 　　地震対策（1）実績</vt:lpstr>
      <vt:lpstr>４．下水道事業の実績，課題と方向性 　　地震対策（2）課題と方向性</vt:lpstr>
      <vt:lpstr>４．下水道事業の実績，課題と方向性 　　水環境の保全（1）実績</vt:lpstr>
      <vt:lpstr>４．下水道事業の実績，課題と方向性 　　水環境の保全（2）課題と方向性</vt:lpstr>
      <vt:lpstr>４．下水道事業の実績，課題と方向性 　　地域環境の保全（1）実績</vt:lpstr>
      <vt:lpstr>４．下水道事業の実績，課題と方向性 　　地域環境の保全（2）課題と方向性</vt:lpstr>
      <vt:lpstr>４．下水道事業の実績，課題と方向性 　　老朽化対策（1）実績</vt:lpstr>
      <vt:lpstr>４．下水道事業の実績，課題と方向性 　　老朽化対策（2）課題と方向性</vt:lpstr>
      <vt:lpstr>４．下水道事業の実績，課題と方向性 　　経営の健全化（1）実績</vt:lpstr>
      <vt:lpstr>４．下水道事業の実績，課題と方向性 　　経営の健全化（2）課題と方向性</vt:lpstr>
      <vt:lpstr>４．下水道事業の実績，課題と方向性 　　市民との協働（1）実績</vt:lpstr>
      <vt:lpstr>４．下水道事業の実績，課題と方向性 　　市民との協働（2）課題と方向性</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平成30年度実施事業　 平成31年度下水道事業予算・実施事業</dc:title>
  <dc:subject/>
  <dc:creator>gesuikeiei10</dc:creator>
  <cp:keywords/>
  <dc:description/>
  <cp:lastModifiedBy>下水道経営課10</cp:lastModifiedBy>
  <cp:revision>556</cp:revision>
  <cp:lastPrinted>2019-08-14T00:56:14Z</cp:lastPrinted>
  <dcterms:created xsi:type="dcterms:W3CDTF">2013-11-15T06:12:06Z</dcterms:created>
  <dcterms:modified xsi:type="dcterms:W3CDTF">2019-08-19T00:16:11Z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1041-9.1.0.4917</vt:lpwstr>
  </property>
</Properties>
</file>