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659" r:id="rId2"/>
    <p:sldMasterId id="2147484030" r:id="rId3"/>
    <p:sldMasterId id="214748404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96" r:id="rId7"/>
    <p:sldId id="294" r:id="rId8"/>
    <p:sldId id="299" r:id="rId9"/>
    <p:sldId id="292" r:id="rId10"/>
    <p:sldId id="298" r:id="rId11"/>
    <p:sldId id="286" r:id="rId12"/>
    <p:sldId id="295" r:id="rId13"/>
    <p:sldId id="300" r:id="rId14"/>
    <p:sldId id="289" r:id="rId15"/>
    <p:sldId id="290" r:id="rId16"/>
    <p:sldId id="291" r:id="rId17"/>
    <p:sldId id="301" r:id="rId18"/>
    <p:sldId id="293" r:id="rId19"/>
  </p:sldIdLst>
  <p:sldSz cx="12192000" cy="6858000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89042"/>
    <a:srgbClr val="B561E9"/>
    <a:srgbClr val="BC004C"/>
    <a:srgbClr val="E66060"/>
    <a:srgbClr val="FECB66"/>
    <a:srgbClr val="FFA543"/>
    <a:srgbClr val="FD8003"/>
    <a:srgbClr val="F2C6C6"/>
    <a:srgbClr val="F3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8" y="84"/>
      </p:cViewPr>
      <p:guideLst/>
    </p:cSldViewPr>
  </p:notes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下水道事業費用</c:v>
                </c:pt>
              </c:strCache>
            </c:strRef>
          </c:tx>
          <c:spPr>
            <a:solidFill>
              <a:srgbClr val="E66060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D-4146-97A3-03C82115E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1">
                  <c:v>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B-4C70-93AF-9027246E25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営業費用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3164251207729469"/>
                  <c:y val="-7.016380762962358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9B-4F90-A921-15946400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B-4C70-93AF-9027246E25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営業外費用</c:v>
                </c:pt>
              </c:strCache>
            </c:strRef>
          </c:tx>
          <c:spPr>
            <a:solidFill>
              <a:schemeClr val="accent3"/>
            </a:solidFill>
            <a:ln w="635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6-47B0-8F5C-914543FF02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BB-4C70-93AF-9027246E25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特別損失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420280345391617E-2"/>
                  <c:y val="-0.21619207289216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02048385256192"/>
                      <c:h val="0.10902376262449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BB-4C70-93AF-9027246E2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54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B-4C70-93AF-9027246E25C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資本的支出</c:v>
                </c:pt>
              </c:strCache>
            </c:strRef>
          </c:tx>
          <c:spPr>
            <a:solidFill>
              <a:srgbClr val="BC004C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BB-4C70-93AF-9027246E25C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建設改良等</c:v>
                </c:pt>
              </c:strCache>
            </c:strRef>
          </c:tx>
          <c:spPr>
            <a:solidFill>
              <a:srgbClr val="B561E9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0675E-3"/>
                  <c:y val="6.476659165811399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D-4146-97A3-03C82115E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BB-4C70-93AF-9027246E25C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企業債償還金等</c:v>
                </c:pt>
              </c:strCache>
            </c:strRef>
          </c:tx>
          <c:spPr>
            <a:solidFill>
              <a:srgbClr val="7030A0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BB-4C70-93AF-9027246E2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5798080"/>
        <c:axId val="375797752"/>
      </c:barChart>
      <c:catAx>
        <c:axId val="37579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5797752"/>
        <c:crosses val="autoZero"/>
        <c:auto val="1"/>
        <c:lblAlgn val="ctr"/>
        <c:lblOffset val="100"/>
        <c:noMultiLvlLbl val="0"/>
      </c:catAx>
      <c:valAx>
        <c:axId val="375797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7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85024154589372E-2"/>
          <c:y val="1.5635906581110768E-3"/>
          <c:w val="0.97342995169082125"/>
          <c:h val="0.90032500887020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雨水整備費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077294685990338E-3"/>
                  <c:y val="-0.1987456800200811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5E-432D-8FFA-14C080C7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Sheet1!$B$2</c:f>
              <c:numCache>
                <c:formatCode>#,##0.0;"△ "#,##0.0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F-4F1B-9CF1-5074E7FE42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汚水整備費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987456800200811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E-432D-8FFA-14C080C7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Sheet1!$B$3</c:f>
              <c:numCache>
                <c:formatCode>#,##0.0;"△ "#,##0.0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F-4F1B-9CF1-5074E7FE42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老朽化対策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8309178743962235E-3"/>
                  <c:y val="-0.1987458808633200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E-432D-8FFA-14C080C7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Sheet1!$B$4</c:f>
              <c:numCache>
                <c:formatCode>#,##0.0;"△ "#,##0.0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3F-4F1B-9CF1-5074E7FE42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県への建設負担金</c:v>
                </c:pt>
              </c:strCache>
            </c:strRef>
          </c:tx>
          <c:spPr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7294590893529705E-2"/>
                  <c:y val="0.46061803863002326"/>
                </c:manualLayout>
              </c:layout>
              <c:spPr>
                <a:noFill/>
                <a:ln w="571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54705390087107"/>
                      <c:h val="0.14586091985742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3F-4F1B-9CF1-5074E7FE42E1}"/>
                </c:ext>
              </c:extLst>
            </c:dLbl>
            <c:spPr>
              <a:noFill/>
              <a:ln w="571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54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Sheet1!$B$5</c:f>
              <c:numCache>
                <c:formatCode>#,##0.0;"△ "#,##0.0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F-4F1B-9CF1-5074E7FE4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5798080"/>
        <c:axId val="375797752"/>
      </c:barChart>
      <c:catAx>
        <c:axId val="37579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5797752"/>
        <c:crosses val="autoZero"/>
        <c:auto val="1"/>
        <c:lblAlgn val="ctr"/>
        <c:lblOffset val="100"/>
        <c:noMultiLvlLbl val="0"/>
      </c:catAx>
      <c:valAx>
        <c:axId val="375797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7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下水道事業費用</c:v>
                </c:pt>
              </c:strCache>
            </c:strRef>
          </c:tx>
          <c:spPr>
            <a:solidFill>
              <a:srgbClr val="E66060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D-4146-97A3-03C82115E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1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B-4C70-93AF-9027246E25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営業費用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3164251207729469"/>
                  <c:y val="-7.016380762962358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9B-4F90-A921-15946400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B-4C70-93AF-9027246E25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営業外費用</c:v>
                </c:pt>
              </c:strCache>
            </c:strRef>
          </c:tx>
          <c:spPr>
            <a:solidFill>
              <a:schemeClr val="accent3"/>
            </a:solidFill>
            <a:ln w="635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6-47B0-8F5C-914543FF02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BB-4C70-93AF-9027246E25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特別損失・予備費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BB-4C70-93AF-9027246E25CB}"/>
              </c:ext>
            </c:extLst>
          </c:dPt>
          <c:dLbls>
            <c:dLbl>
              <c:idx val="0"/>
              <c:layout>
                <c:manualLayout>
                  <c:x val="-0.15881637757236872"/>
                  <c:y val="-0.224287896849428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50840655787588"/>
                      <c:h val="0.10362654665298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BB-4C70-93AF-9027246E2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B-4C70-93AF-9027246E25C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資本的支出</c:v>
                </c:pt>
              </c:strCache>
            </c:strRef>
          </c:tx>
          <c:spPr>
            <a:solidFill>
              <a:srgbClr val="BC004C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2077294685990338E-3"/>
                  <c:y val="-3.238329582905699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7-438F-84E5-9629B811D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66.399999999999991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BB-4C70-93AF-9027246E25C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建設改良等</c:v>
                </c:pt>
              </c:strCache>
            </c:strRef>
          </c:tx>
          <c:spPr>
            <a:solidFill>
              <a:srgbClr val="B561E9"/>
            </a:solidFill>
            <a:ln w="635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61E9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8D-4146-97A3-03C82115EA31}"/>
              </c:ext>
            </c:extLst>
          </c:dPt>
          <c:dLbls>
            <c:dLbl>
              <c:idx val="0"/>
              <c:layout>
                <c:manualLayout>
                  <c:x val="1.570048309178744E-2"/>
                  <c:y val="-5.397215971509499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D-4146-97A3-03C82115E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BB-4C70-93AF-9027246E25C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企業債償還金等</c:v>
                </c:pt>
              </c:strCache>
            </c:strRef>
          </c:tx>
          <c:spPr>
            <a:solidFill>
              <a:srgbClr val="7030A0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系列 1</c:v>
                </c:pt>
                <c:pt idx="1">
                  <c:v>系列 2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BB-4C70-93AF-9027246E2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5798080"/>
        <c:axId val="375797752"/>
      </c:barChart>
      <c:catAx>
        <c:axId val="37579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5797752"/>
        <c:crosses val="autoZero"/>
        <c:auto val="1"/>
        <c:lblAlgn val="ctr"/>
        <c:lblOffset val="100"/>
        <c:noMultiLvlLbl val="0"/>
      </c:catAx>
      <c:valAx>
        <c:axId val="375797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7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85024154589372E-2"/>
          <c:y val="1.5635906581110768E-3"/>
          <c:w val="0.97342995169082125"/>
          <c:h val="0.90032500887020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雨水整備費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077294685990448E-3"/>
                  <c:y val="-0.2175492348268292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5E-432D-8FFA-14C080C7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Sheet1!$B$2</c:f>
              <c:numCache>
                <c:formatCode>#,##0.0;"△ "#,##0.0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F-4F1B-9CF1-5074E7FE42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汚水整備費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077294685990338E-3"/>
                  <c:y val="-0.2175492348268292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E-432D-8FFA-14C080C7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Sheet1!$B$3</c:f>
              <c:numCache>
                <c:formatCode>#,##0.0;"△ "#,##0.0</c:formatCode>
                <c:ptCount val="1"/>
                <c:pt idx="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F-4F1B-9CF1-5074E7FE42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老朽化対策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830917874396135E-3"/>
                  <c:y val="-0.2300849665977036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E-432D-8FFA-14C080C7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Sheet1!$B$4</c:f>
              <c:numCache>
                <c:formatCode>#,##0.0;"△ "#,##0.0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3F-4F1B-9CF1-5074E7FE42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県への建設負担金</c:v>
                </c:pt>
              </c:strCache>
            </c:strRef>
          </c:tx>
          <c:spPr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0313962113431558E-2"/>
                  <c:y val="0.48200804252527396"/>
                </c:manualLayout>
              </c:layout>
              <c:spPr>
                <a:noFill/>
                <a:ln w="571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50840655787588"/>
                      <c:h val="0.13253234794162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3F-4F1B-9CF1-5074E7FE42E1}"/>
                </c:ext>
              </c:extLst>
            </c:dLbl>
            <c:spPr>
              <a:noFill/>
              <a:ln w="571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cat>
          <c:val>
            <c:numRef>
              <c:f>Sheet1!$B$5</c:f>
              <c:numCache>
                <c:formatCode>#,##0.0;"△ "#,##0.0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F-4F1B-9CF1-5074E7FE4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5798080"/>
        <c:axId val="375797752"/>
      </c:barChart>
      <c:catAx>
        <c:axId val="37579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5797752"/>
        <c:crosses val="autoZero"/>
        <c:auto val="1"/>
        <c:lblAlgn val="ctr"/>
        <c:lblOffset val="100"/>
        <c:noMultiLvlLbl val="0"/>
      </c:catAx>
      <c:valAx>
        <c:axId val="375797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7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0.29663</cdr:x>
      <cdr:y>0.70515</cdr:y>
    </cdr:from>
    <cdr:to>
      <cdr:x>0.56463</cdr:x>
      <cdr:y>0.89018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3119204" y="1659256"/>
          <a:ext cx="2818181" cy="4353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減価償却費 </a:t>
          </a:r>
          <a:r>
            <a:rPr lang="en-US" altLang="ja-JP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46.3</a:t>
          </a:r>
          <a:endParaRPr lang="ja-JP" sz="1800" b="1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0.56522</cdr:x>
      <cdr:y>0.32673</cdr:y>
    </cdr:from>
    <cdr:to>
      <cdr:x>0.73913</cdr:x>
      <cdr:y>0.8085</cdr:y>
    </cdr:to>
    <cdr:sp macro="" textlink="">
      <cdr:nvSpPr>
        <cdr:cNvPr id="2" name="テキスト ボックス 10"/>
        <cdr:cNvSpPr txBox="1"/>
      </cdr:nvSpPr>
      <cdr:spPr>
        <a:xfrm xmlns:a="http://schemas.openxmlformats.org/drawingml/2006/main">
          <a:off x="5943632" y="563570"/>
          <a:ext cx="1828768" cy="8309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9pPr>
        </a:lstStyle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未普及</a:t>
          </a:r>
          <a:r>
            <a: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解消</a:t>
          </a:r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7.6</a:t>
          </a:r>
        </a:p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北部整備　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1.1</a:t>
          </a:r>
        </a:p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桝設置工事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0.9</a:t>
          </a:r>
        </a:p>
      </cdr:txBody>
    </cdr:sp>
  </cdr:relSizeAnchor>
  <cdr:relSizeAnchor xmlns:cdr="http://schemas.openxmlformats.org/drawingml/2006/chartDrawing">
    <cdr:from>
      <cdr:x>0.77916</cdr:x>
      <cdr:y>0.36339</cdr:y>
    </cdr:from>
    <cdr:to>
      <cdr:x>0.99157</cdr:x>
      <cdr:y>0.70241</cdr:y>
    </cdr:to>
    <cdr:sp macro="" textlink="">
      <cdr:nvSpPr>
        <cdr:cNvPr id="3" name="テキスト ボックス 10"/>
        <cdr:cNvSpPr txBox="1"/>
      </cdr:nvSpPr>
      <cdr:spPr>
        <a:xfrm xmlns:a="http://schemas.openxmlformats.org/drawingml/2006/main">
          <a:off x="8193332" y="626800"/>
          <a:ext cx="2233618" cy="584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ポンプ場改良　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2.0</a:t>
          </a:r>
        </a:p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包括委託　　　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0.1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0.27382</cdr:x>
      <cdr:y>0.71375</cdr:y>
    </cdr:from>
    <cdr:to>
      <cdr:x>0.54182</cdr:x>
      <cdr:y>0.89878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2879352" y="1679507"/>
          <a:ext cx="2818181" cy="4353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減価償却費 </a:t>
          </a:r>
          <a:r>
            <a:rPr lang="en-US" altLang="ja-JP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47.0</a:t>
          </a:r>
          <a:endParaRPr lang="ja-JP" sz="1800" b="1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0.05239</cdr:x>
      <cdr:y>0.33049</cdr:y>
    </cdr:from>
    <cdr:to>
      <cdr:x>0.29663</cdr:x>
      <cdr:y>0.66951</cdr:y>
    </cdr:to>
    <cdr:sp macro="" textlink="">
      <cdr:nvSpPr>
        <cdr:cNvPr id="4" name="テキスト ボックス 2"/>
        <cdr:cNvSpPr txBox="1"/>
      </cdr:nvSpPr>
      <cdr:spPr>
        <a:xfrm xmlns:a="http://schemas.openxmlformats.org/drawingml/2006/main">
          <a:off x="550890" y="669637"/>
          <a:ext cx="2568314" cy="6869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9pPr>
        </a:lstStyle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（内訳）浸水対策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11.0</a:t>
          </a:r>
        </a:p>
        <a:p xmlns:a="http://schemas.openxmlformats.org/drawingml/2006/main">
          <a:r>
            <a: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</a:t>
          </a:r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北部整備 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1.1</a:t>
          </a:r>
        </a:p>
      </cdr:txBody>
    </cdr:sp>
  </cdr:relSizeAnchor>
  <cdr:relSizeAnchor xmlns:cdr="http://schemas.openxmlformats.org/drawingml/2006/chartDrawing">
    <cdr:from>
      <cdr:x>0.43249</cdr:x>
      <cdr:y>0.32126</cdr:y>
    </cdr:from>
    <cdr:to>
      <cdr:x>0.6007</cdr:x>
      <cdr:y>0.80303</cdr:y>
    </cdr:to>
    <cdr:sp macro="" textlink="">
      <cdr:nvSpPr>
        <cdr:cNvPr id="5" name="テキスト ボックス 10"/>
        <cdr:cNvSpPr txBox="1"/>
      </cdr:nvSpPr>
      <cdr:spPr>
        <a:xfrm xmlns:a="http://schemas.openxmlformats.org/drawingml/2006/main">
          <a:off x="4547846" y="650931"/>
          <a:ext cx="1768840" cy="9761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9pPr>
        </a:lstStyle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未普及解消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6.2</a:t>
          </a:r>
        </a:p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北部整備　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3.0</a:t>
          </a:r>
        </a:p>
        <a:p xmlns:a="http://schemas.openxmlformats.org/drawingml/2006/main">
          <a:r>
            <a: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桝</a:t>
          </a:r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設置工事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1.8</a:t>
          </a:r>
        </a:p>
      </cdr:txBody>
    </cdr:sp>
  </cdr:relSizeAnchor>
  <cdr:relSizeAnchor xmlns:cdr="http://schemas.openxmlformats.org/drawingml/2006/chartDrawing">
    <cdr:from>
      <cdr:x>0.69313</cdr:x>
      <cdr:y>0.28621</cdr:y>
    </cdr:from>
    <cdr:to>
      <cdr:x>0.89228</cdr:x>
      <cdr:y>0.91073</cdr:y>
    </cdr:to>
    <cdr:sp macro="" textlink="">
      <cdr:nvSpPr>
        <cdr:cNvPr id="6" name="テキスト ボックス 11"/>
        <cdr:cNvSpPr txBox="1"/>
      </cdr:nvSpPr>
      <cdr:spPr>
        <a:xfrm xmlns:a="http://schemas.openxmlformats.org/drawingml/2006/main">
          <a:off x="7288656" y="579913"/>
          <a:ext cx="2094250" cy="1265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defRPr>
          </a:lvl9pPr>
        </a:lstStyle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地震</a:t>
          </a:r>
          <a:r>
            <a: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対策</a:t>
          </a:r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0.2</a:t>
          </a:r>
        </a:p>
        <a:p xmlns:a="http://schemas.openxmlformats.org/drawingml/2006/main"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（前倒し分）</a:t>
          </a:r>
          <a:endParaRPr kumimoji="1" lang="en-US" altLang="ja-JP" sz="1600" dirty="0" smtClean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  <a:p xmlns:a="http://schemas.openxmlformats.org/drawingml/2006/main">
          <a:r>
            <a: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</a:t>
          </a:r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地震対策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0.1</a:t>
          </a:r>
        </a:p>
        <a:p xmlns:a="http://schemas.openxmlformats.org/drawingml/2006/main">
          <a:r>
            <a: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</a:t>
          </a:r>
          <a:r>
            <a:rPr kumimoji="1" lang="ja-JP" altLang="en-US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包括委託  </a:t>
          </a:r>
          <a:r>
            <a:rPr kumimoji="1"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9.5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 hangingPunct="1">
              <a:buFont typeface="Arial" panose="020B0604020202020204" pitchFamily="34" charset="0"/>
              <a:buNone/>
              <a:defRPr kumimoji="1"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 eaLnBrk="1" hangingPunct="1">
              <a:buFont typeface="Arial" panose="020B0604020202020204" pitchFamily="34" charset="0"/>
              <a:buNone/>
              <a:defRPr kumimoji="1" sz="1200"/>
            </a:lvl1pPr>
          </a:lstStyle>
          <a:p>
            <a:pPr>
              <a:defRPr/>
            </a:pPr>
            <a:fld id="{09DD19C3-23AD-4DB5-9590-19851EF36E09}" type="datetimeFigureOut">
              <a:rPr lang="ja-JP" altLang="en-US"/>
              <a:pPr>
                <a:defRPr/>
              </a:pPr>
              <a:t>2019/5/14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 hangingPunct="1">
              <a:buFont typeface="Arial" panose="020B0604020202020204" pitchFamily="34" charset="0"/>
              <a:buNone/>
              <a:defRPr kumimoji="1"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 eaLnBrk="1" hangingPunct="1">
              <a:buFont typeface="Arial" panose="020B0604020202020204" pitchFamily="34" charset="0"/>
              <a:buNone/>
              <a:defRPr kumimoji="1" sz="1200"/>
            </a:lvl1pPr>
          </a:lstStyle>
          <a:p>
            <a:pPr>
              <a:defRPr/>
            </a:pPr>
            <a:fld id="{116E0C79-E522-46F0-AE07-F34B7470CFE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6F0A689B-6EEE-4DAD-AD53-1C451FB7DA95}" type="datetimeFigureOut">
              <a:rPr kumimoji="1" lang="ja-JP" altLang="en-US" smtClean="0"/>
              <a:t>2019/5/14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ED3FEE0D-68B8-4295-8C37-31E8ECEAE1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66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20663" y="809625"/>
            <a:ext cx="7186613" cy="4043363"/>
          </a:xfrm>
        </p:spPr>
      </p:sp>
      <p:sp>
        <p:nvSpPr>
          <p:cNvPr id="276483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567265" y="9687405"/>
            <a:ext cx="6885987" cy="10534663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00" tIns="45799" rIns="91600" bIns="45799"/>
          <a:lstStyle/>
          <a:p>
            <a:endParaRPr lang="ja-JP" altLang="en-US" dirty="0" smtClean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6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3663" y="746125"/>
            <a:ext cx="6618287" cy="3724275"/>
          </a:xfrm>
        </p:spPr>
      </p:sp>
      <p:sp>
        <p:nvSpPr>
          <p:cNvPr id="293891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561975" y="8923339"/>
            <a:ext cx="6937375" cy="9704387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737" tIns="45869" rIns="91737" bIns="45869"/>
          <a:lstStyle/>
          <a:p>
            <a:r>
              <a:rPr lang="ja-JP" altLang="en-US" smtClean="0">
                <a:ea typeface="ＭＳ Ｐゴシック" panose="020B0600070205080204" pitchFamily="50" charset="-128"/>
              </a:rPr>
              <a:t>日本下水道協会には，下水道広報プラットホーム（GKP)という組織があります，ここは下水道界をはじめ様々な人々が交流する場として，情報共有や広報活動を通し，これからの下水道を皆で考える全国ネットワークを構築してしています。</a:t>
            </a:r>
          </a:p>
          <a:p>
            <a:r>
              <a:rPr lang="ja-JP" altLang="en-US" smtClean="0">
                <a:ea typeface="ＭＳ Ｐゴシック" panose="020B0600070205080204" pitchFamily="50" charset="-128"/>
              </a:rPr>
              <a:t>これは，今年3月に神田で行われたマンホールサミット2016の様子です。</a:t>
            </a:r>
          </a:p>
          <a:p>
            <a:r>
              <a:rPr lang="ja-JP" altLang="en-US" smtClean="0">
                <a:ea typeface="ＭＳ Ｐゴシック" panose="020B0600070205080204" pitchFamily="50" charset="-128"/>
              </a:rPr>
              <a:t>今回初めて柏市ブースを設置してもらい，昨年下水道整備課で作成したポスターを出展し，併せてGKP広報大賞にエントリーしました。</a:t>
            </a:r>
          </a:p>
          <a:p>
            <a:r>
              <a:rPr lang="ja-JP" altLang="en-US" smtClean="0">
                <a:ea typeface="ＭＳ Ｐゴシック" panose="020B0600070205080204" pitchFamily="50" charset="-128"/>
              </a:rPr>
              <a:t>グランプリに選ばれれば，国土交通大臣賞の候補事例として推薦されます。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86068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474E-9026-458A-95D6-59031CECF5A1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959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33DE-6D43-47DD-BE56-7ADCC10E20D2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2406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D70F-9AB0-47AB-A3AF-DEA7125D594E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7929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659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164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433372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125538"/>
            <a:ext cx="5384800" cy="5000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125538"/>
            <a:ext cx="5384800" cy="5000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18414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85377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122525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245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386146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D7C1-C2DC-4D1E-8400-F5E69A8A169D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618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02245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31938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9598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E314F950-1818-407A-BFDF-59B1AFEC9F6D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76431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85077BFA-BE15-4FC0-8B0E-86231AA0F2E2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5052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F53CCD45-A531-4DE1-ACC4-010222DD5D6E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0082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3B025-7FAD-4E74-955E-03B784ED4937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28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7F77B-AF04-42AD-9CD4-7B52F0251FE4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866746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2283-CAFF-424B-9F12-DCC9C8F11630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4131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43868192-DFAB-4125-947A-19D7C00C3E31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1870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F1FA-1B07-4224-81AA-D90071485E0A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52074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E96BA-C1E1-45B8-92D6-26335939731D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114968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FC231-756F-4052-8D21-3A74BE2203CE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8886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03BA-337B-407D-92C7-B57B1870BD6D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4425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9750-EBCB-492E-BCFA-69CE0C3DCC8C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33708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69574"/>
            <a:ext cx="10972800" cy="1143000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1E5B5368-3E98-4D88-A24D-02E495864FDE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3352081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03DD-0FB3-4663-B7CE-47D79A2A171A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9364-2BFD-48E1-A834-C33FD8DFEDD1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11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5B83-3A30-4E07-A12D-84C2D64BA890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40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22CD-9625-4337-9AE2-B331E3CF1F6A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76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956C-4C92-4229-BA99-9AAED898BA4A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5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636A-BF04-4B9B-8259-A57755517EA3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6615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45A7-A655-4AA9-AA79-19BD2B614CC6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0887-7D29-4A2A-952E-0580255EB5C6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13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16C9-AB98-46F2-8168-18BE26002460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40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>
              <a:sym typeface="Calibri" pitchFamily="3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19AD-975B-43D2-B88B-E66BF34213B5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15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38FF-AE08-474D-AF5B-78C732734176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49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6D32-3B2A-4520-A1D2-589A644A8567}" type="slidenum">
              <a:rPr lang="ja-JP" altLang="en-US" smtClean="0"/>
              <a:pPr>
                <a:defRPr/>
              </a:pPr>
              <a:t>‹#›</a:t>
            </a:fld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EF7D-E204-4129-94E4-9620B875B634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8266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BEEE-BF50-4472-ABAF-34EA1EA40E4B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8017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6CC1-2DE7-4A48-935F-C1CD7C0C2C46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8444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94D0-872D-486A-8040-642A898B642D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8389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8C01-4121-4F48-8EDA-73E534B9B183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529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FEBD9A83-A172-4451-BC39-61EC18149C4D}" type="slidenum">
              <a:rPr lang="ja-JP" altLang="ja-JP"/>
              <a:pPr>
                <a:defRPr/>
              </a:pPr>
              <a:t>‹#›</a:t>
            </a:fld>
            <a:endParaRPr lang="ja-JP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538"/>
            <a:ext cx="12192000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1" y="5013326"/>
            <a:ext cx="1555749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　 タイトルの書式設定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　テキストの書式設定</a:t>
            </a:r>
          </a:p>
          <a:p>
            <a:pPr lvl="1"/>
            <a:r>
              <a:rPr lang="ja-JP" altLang="ja-JP" smtClean="0"/>
              <a:t>第2レベル</a:t>
            </a:r>
          </a:p>
          <a:p>
            <a:pPr lvl="2"/>
            <a:r>
              <a:rPr lang="ja-JP" altLang="ja-JP" smtClean="0"/>
              <a:t>第3レベル</a:t>
            </a:r>
          </a:p>
          <a:p>
            <a:pPr lvl="3"/>
            <a:r>
              <a:rPr lang="ja-JP" altLang="ja-JP" smtClean="0"/>
              <a:t>第4レベル</a:t>
            </a:r>
          </a:p>
          <a:p>
            <a:pPr lvl="4"/>
            <a:r>
              <a:rPr lang="ja-JP" altLang="ja-JP" smtClean="0"/>
              <a:t>第5レベル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715501" y="363538"/>
            <a:ext cx="1852084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de-DE" altLang="en-US" sz="1400" b="1" smtClean="0">
                <a:latin typeface="ＭＳ Ｐゴシック" panose="020B0600070205080204" pitchFamily="50" charset="-128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D9A83-A172-4451-BC39-61EC18149C4D}" type="slidenum">
              <a:rPr lang="ja-JP" altLang="ja-JP" smtClean="0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33156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3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 smtClean="0">
                <a:sym typeface="Calibri" panose="020F0502020204030204" pitchFamily="34" charset="0"/>
              </a:rPr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 smtClean="0">
                <a:sym typeface="Calibri" panose="020F0502020204030204" pitchFamily="34" charset="0"/>
              </a:rPr>
              <a:t>マスター テキストの書式設定</a:t>
            </a:r>
          </a:p>
          <a:p>
            <a:pPr lvl="1"/>
            <a:r>
              <a:rPr lang="zh-CN" altLang="ja-JP" smtClean="0">
                <a:sym typeface="Calibri" panose="020F0502020204030204" pitchFamily="34" charset="0"/>
              </a:rPr>
              <a:t>第 </a:t>
            </a:r>
            <a:r>
              <a:rPr lang="ja-JP" altLang="zh-CN" smtClean="0">
                <a:sym typeface="Calibri" panose="020F0502020204030204" pitchFamily="34" charset="0"/>
              </a:rPr>
              <a:t>2 </a:t>
            </a:r>
            <a:r>
              <a:rPr lang="zh-CN" altLang="ja-JP" smtClean="0">
                <a:sym typeface="Calibri" panose="020F0502020204030204" pitchFamily="34" charset="0"/>
              </a:rPr>
              <a:t>レベル</a:t>
            </a:r>
          </a:p>
          <a:p>
            <a:pPr lvl="2"/>
            <a:r>
              <a:rPr lang="zh-CN" altLang="ja-JP" smtClean="0">
                <a:sym typeface="Calibri" panose="020F0502020204030204" pitchFamily="34" charset="0"/>
              </a:rPr>
              <a:t>第 </a:t>
            </a:r>
            <a:r>
              <a:rPr lang="ja-JP" altLang="zh-CN" smtClean="0">
                <a:sym typeface="Calibri" panose="020F0502020204030204" pitchFamily="34" charset="0"/>
              </a:rPr>
              <a:t>3 </a:t>
            </a:r>
            <a:r>
              <a:rPr lang="zh-CN" altLang="ja-JP" smtClean="0">
                <a:sym typeface="Calibri" panose="020F0502020204030204" pitchFamily="34" charset="0"/>
              </a:rPr>
              <a:t>レベル</a:t>
            </a:r>
          </a:p>
          <a:p>
            <a:pPr lvl="3"/>
            <a:r>
              <a:rPr lang="zh-CN" altLang="ja-JP" smtClean="0">
                <a:sym typeface="Calibri" panose="020F0502020204030204" pitchFamily="34" charset="0"/>
              </a:rPr>
              <a:t>第 </a:t>
            </a:r>
            <a:r>
              <a:rPr lang="ja-JP" altLang="zh-CN" smtClean="0">
                <a:sym typeface="Calibri" panose="020F0502020204030204" pitchFamily="34" charset="0"/>
              </a:rPr>
              <a:t>4 </a:t>
            </a:r>
            <a:r>
              <a:rPr lang="zh-CN" altLang="ja-JP" smtClean="0">
                <a:sym typeface="Calibri" panose="020F0502020204030204" pitchFamily="34" charset="0"/>
              </a:rPr>
              <a:t>レベル</a:t>
            </a:r>
          </a:p>
          <a:p>
            <a:pPr lvl="4"/>
            <a:r>
              <a:rPr lang="zh-CN" altLang="ja-JP" smtClean="0">
                <a:sym typeface="Calibri" panose="020F0502020204030204" pitchFamily="34" charset="0"/>
              </a:rPr>
              <a:t>第 </a:t>
            </a:r>
            <a:r>
              <a:rPr lang="ja-JP" altLang="zh-CN" smtClean="0">
                <a:sym typeface="Calibri" panose="020F0502020204030204" pitchFamily="34" charset="0"/>
              </a:rPr>
              <a:t>5 </a:t>
            </a:r>
            <a:r>
              <a:rPr lang="zh-CN" altLang="ja-JP" smtClean="0">
                <a:sym typeface="Calibri" panose="020F0502020204030204" pitchFamily="34" charset="0"/>
              </a:rPr>
              <a:t>レベル</a:t>
            </a:r>
          </a:p>
        </p:txBody>
      </p:sp>
      <p:sp>
        <p:nvSpPr>
          <p:cNvPr id="3076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ＭＳ Ｐゴシック" pitchFamily="50" charset="-128"/>
                <a:sym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ＭＳ Ｐゴシック" pitchFamily="50" charset="-128"/>
                <a:sym typeface="Arial" pitchFamily="34" charset="0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078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BBA5CD-30C5-46C5-A5BD-39FE58ED899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44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4184" y="1122363"/>
            <a:ext cx="9803567" cy="2387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メイリオ" panose="020B0604030504040204" pitchFamily="50" charset="-128"/>
              </a:rPr>
              <a:t>柏市下水道事業</a:t>
            </a:r>
            <a:r>
              <a:rPr lang="en-US" altLang="ja-JP" sz="4000" dirty="0">
                <a:latin typeface="メイリオ" panose="020B0604030504040204" pitchFamily="50" charset="-128"/>
              </a:rPr>
              <a:t/>
            </a:r>
            <a:br>
              <a:rPr lang="en-US" altLang="ja-JP" sz="4000" dirty="0">
                <a:latin typeface="メイリオ" panose="020B0604030504040204" pitchFamily="50" charset="-128"/>
              </a:rPr>
            </a:br>
            <a:r>
              <a:rPr lang="ja-JP" altLang="en-US" sz="3200" dirty="0" smtClean="0">
                <a:latin typeface="メイリオ" panose="020B0604030504040204" pitchFamily="50" charset="-128"/>
              </a:rPr>
              <a:t>～平成</a:t>
            </a:r>
            <a:r>
              <a:rPr lang="ja-JP" altLang="en-US" sz="3200" dirty="0">
                <a:latin typeface="メイリオ" panose="020B0604030504040204" pitchFamily="50" charset="-128"/>
              </a:rPr>
              <a:t>３０年度実施</a:t>
            </a:r>
            <a:r>
              <a:rPr lang="ja-JP" altLang="en-US" sz="3200" dirty="0" smtClean="0"/>
              <a:t>事業と平成３１年度予算の概要～</a:t>
            </a:r>
            <a:endParaRPr lang="ja-JP" altLang="en-US" sz="3200" dirty="0">
              <a:latin typeface="メイリオ" panose="020B0604030504040204" pitchFamily="50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03889" y="3886200"/>
            <a:ext cx="4819206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ja-JP" altLang="en-US" sz="2800" dirty="0" smtClean="0"/>
              <a:t>令和　元</a:t>
            </a:r>
            <a:r>
              <a:rPr lang="ja-JP" altLang="ja-JP" sz="2800" dirty="0" smtClean="0">
                <a:latin typeface="メイリオ" panose="020B0604030504040204" pitchFamily="50" charset="-128"/>
              </a:rPr>
              <a:t>年</a:t>
            </a:r>
            <a:r>
              <a:rPr lang="ja-JP" altLang="ja-JP" sz="2800" dirty="0">
                <a:latin typeface="メイリオ" panose="020B0604030504040204" pitchFamily="50" charset="-128"/>
              </a:rPr>
              <a:t>　5月</a:t>
            </a:r>
            <a:r>
              <a:rPr lang="ja-JP" altLang="en-US" sz="2800" dirty="0">
                <a:latin typeface="メイリオ" panose="020B0604030504040204" pitchFamily="50" charset="-128"/>
              </a:rPr>
              <a:t>１５</a:t>
            </a:r>
            <a:r>
              <a:rPr lang="ja-JP" altLang="ja-JP" sz="2800" dirty="0">
                <a:latin typeface="メイリオ" panose="020B0604030504040204" pitchFamily="50" charset="-128"/>
              </a:rPr>
              <a:t>日</a:t>
            </a:r>
          </a:p>
          <a:p>
            <a:pPr eaLnBrk="1" hangingPunct="1">
              <a:lnSpc>
                <a:spcPct val="150000"/>
              </a:lnSpc>
            </a:pPr>
            <a:r>
              <a:rPr lang="ja-JP" altLang="ja-JP" sz="2800" dirty="0">
                <a:latin typeface="メイリオ" panose="020B0604030504040204" pitchFamily="50" charset="-128"/>
              </a:rPr>
              <a:t>　柏市土木部 下水道経営課</a:t>
            </a:r>
          </a:p>
        </p:txBody>
      </p:sp>
      <p:sp>
        <p:nvSpPr>
          <p:cNvPr id="7172" name="サブタイトル 2"/>
          <p:cNvSpPr>
            <a:spLocks noGrp="1" noChangeArrowheads="1"/>
          </p:cNvSpPr>
          <p:nvPr/>
        </p:nvSpPr>
        <p:spPr bwMode="auto">
          <a:xfrm>
            <a:off x="2488367" y="718784"/>
            <a:ext cx="876924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 dirty="0">
                <a:solidFill>
                  <a:schemeClr val="hlin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丸ｺﾞｼｯｸM-PRO" panose="020F0600000000000000" pitchFamily="50" charset="-128"/>
              </a:rPr>
              <a:t>柏市下水道事業経営委員会（第1９回）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丸ｺﾞｼｯｸM-PRO" panose="020F0600000000000000" pitchFamily="50" charset="-128"/>
              </a:rPr>
              <a:t>資料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Calibri" panose="020F0502020204030204" pitchFamily="34" charset="0"/>
            </a:endParaRPr>
          </a:p>
        </p:txBody>
      </p:sp>
      <p:pic>
        <p:nvPicPr>
          <p:cNvPr id="7173" name="Picture 3" descr="\\KWServer01\下水道経営課\Ｈ２８年度\01下水道事業の経営に関すること\0117広報関係綴(1)\02 マンホールカード\月刊下水道\蓮子ちゃん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5" y="2773177"/>
            <a:ext cx="3303240" cy="39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4000" dirty="0" smtClean="0"/>
              <a:t>２　平成</a:t>
            </a:r>
            <a:r>
              <a:rPr kumimoji="1" lang="en-US" altLang="ja-JP" sz="4000" dirty="0" smtClean="0"/>
              <a:t>31</a:t>
            </a:r>
            <a:r>
              <a:rPr kumimoji="1" lang="ja-JP" altLang="en-US" sz="4000" dirty="0" smtClean="0"/>
              <a:t>年度予算の概要</a:t>
            </a:r>
            <a:r>
              <a:rPr kumimoji="1" lang="ja-JP" altLang="en-US" sz="3200" dirty="0" smtClean="0"/>
              <a:t>（３）</a:t>
            </a:r>
            <a:r>
              <a:rPr lang="ja-JP" altLang="en-US" sz="3200" dirty="0" smtClean="0"/>
              <a:t>支出予算</a:t>
            </a:r>
            <a:endParaRPr kumimoji="1" lang="ja-JP" altLang="en-US" sz="3200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436239"/>
              </p:ext>
            </p:extLst>
          </p:nvPr>
        </p:nvGraphicFramePr>
        <p:xfrm>
          <a:off x="838200" y="2157966"/>
          <a:ext cx="10515600" cy="235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77BFA-BE15-4FC0-8B0E-86231AA0F2E2}" type="slidenum">
              <a:rPr kumimoji="0" lang="ja-JP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291" y="1858779"/>
            <a:ext cx="59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支出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165.3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0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444449"/>
              </p:ext>
            </p:extLst>
          </p:nvPr>
        </p:nvGraphicFramePr>
        <p:xfrm>
          <a:off x="838200" y="4511030"/>
          <a:ext cx="10515600" cy="211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コネクタ 5"/>
          <p:cNvCxnSpPr/>
          <p:nvPr/>
        </p:nvCxnSpPr>
        <p:spPr>
          <a:xfrm flipH="1">
            <a:off x="1004341" y="4272861"/>
            <a:ext cx="5906128" cy="41905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9173981" y="4272861"/>
            <a:ext cx="1948721" cy="41905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610600" y="19272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（単位：億円，税込）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7040396" y="3923669"/>
            <a:ext cx="2358437" cy="2998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（うち前倒し分　</a:t>
            </a:r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9.6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7994762" y="2890913"/>
            <a:ext cx="2358437" cy="2998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（うち前倒し分　</a:t>
            </a:r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9.6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12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61920885"/>
              </p:ext>
            </p:extLst>
          </p:nvPr>
        </p:nvGraphicFramePr>
        <p:xfrm>
          <a:off x="734520" y="1247127"/>
          <a:ext cx="6445769" cy="5349815"/>
        </p:xfrm>
        <a:graphic>
          <a:graphicData uri="http://schemas.openxmlformats.org/drawingml/2006/table">
            <a:tbl>
              <a:tblPr/>
              <a:tblGrid>
                <a:gridCol w="2008680">
                  <a:extLst>
                    <a:ext uri="{9D8B030D-6E8A-4147-A177-3AD203B41FA5}">
                      <a16:colId xmlns:a16="http://schemas.microsoft.com/office/drawing/2014/main" val="1358757393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3516878080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val="3963669245"/>
                    </a:ext>
                  </a:extLst>
                </a:gridCol>
                <a:gridCol w="1558978">
                  <a:extLst>
                    <a:ext uri="{9D8B030D-6E8A-4147-A177-3AD203B41FA5}">
                      <a16:colId xmlns:a16="http://schemas.microsoft.com/office/drawing/2014/main" val="2931113853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</a:t>
                      </a:r>
                      <a:r>
                        <a:rPr kumimoji="1" lang="en-US" altLang="ja-JP" sz="1800" b="1" kern="12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H</a:t>
                      </a:r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31</a:t>
                      </a:r>
                      <a:endParaRPr kumimoji="1" lang="ja-JP" altLang="en-US" sz="18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③増減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（＝②－①）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9963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収益（Ａ）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97.4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103.4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6.0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97369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下水道使用料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58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60.7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2.6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94226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他会計補助金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.7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17.1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2.5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347345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長期前受金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.7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25.6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0.9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172309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その他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16530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費用（Ｂ）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95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.8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98.9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3.1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83728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管渠費等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10.7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0.4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20272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kumimoji="0" lang="ja-JP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流域下水道維持管理負担金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32.0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3.6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622051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減価償却費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46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47.0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0.9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86408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支払利息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7.2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0.9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38234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その他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65795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（Ａ）－（Ｂ）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4.5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2.8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72419"/>
                  </a:ext>
                </a:extLst>
              </a:tr>
            </a:tbl>
          </a:graphicData>
        </a:graphic>
      </p:graphicFrame>
      <p:sp>
        <p:nvSpPr>
          <p:cNvPr id="1442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000F10C-0EBB-4950-96DD-15F81C4CE028}" type="slidenum">
              <a:rPr lang="ja-JP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10</a:t>
            </a:fld>
            <a:endParaRPr lang="ja-JP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426" name="テキスト ボックス 4"/>
          <p:cNvSpPr txBox="1">
            <a:spLocks noChangeArrowheads="1"/>
          </p:cNvSpPr>
          <p:nvPr/>
        </p:nvSpPr>
        <p:spPr bwMode="auto">
          <a:xfrm>
            <a:off x="5036704" y="851316"/>
            <a:ext cx="2503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（単位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：億円，税込）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7794883" y="1754214"/>
            <a:ext cx="4107306" cy="570147"/>
          </a:xfrm>
          <a:prstGeom prst="borderCallout1">
            <a:avLst>
              <a:gd name="adj1" fmla="val 47301"/>
              <a:gd name="adj2" fmla="val -2193"/>
              <a:gd name="adj3" fmla="val 125795"/>
              <a:gd name="adj4" fmla="val -14998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利用者（見込）の増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7797383" y="4919635"/>
            <a:ext cx="4107306" cy="570147"/>
          </a:xfrm>
          <a:prstGeom prst="borderCallout1">
            <a:avLst>
              <a:gd name="adj1" fmla="val 47301"/>
              <a:gd name="adj2" fmla="val -2193"/>
              <a:gd name="adj3" fmla="val -13551"/>
              <a:gd name="adj4" fmla="val -14998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維持管理経費の増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7812373" y="2506217"/>
            <a:ext cx="4107306" cy="1267497"/>
          </a:xfrm>
          <a:prstGeom prst="borderCallout1">
            <a:avLst>
              <a:gd name="adj1" fmla="val 47301"/>
              <a:gd name="adj2" fmla="val -2193"/>
              <a:gd name="adj3" fmla="val 29339"/>
              <a:gd name="adj4" fmla="val -15351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うち，一般会計からの基準外繰入金：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H30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：約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4.3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H31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：約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7.2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78240" y="35345"/>
            <a:ext cx="10899098" cy="1325563"/>
          </a:xfrm>
        </p:spPr>
        <p:txBody>
          <a:bodyPr/>
          <a:lstStyle/>
          <a:p>
            <a:pPr algn="ctr" eaLnBrk="1" hangingPunct="1"/>
            <a:r>
              <a:rPr lang="ja-JP" altLang="en-US" sz="4000" dirty="0"/>
              <a:t>２　</a:t>
            </a:r>
            <a:r>
              <a:rPr lang="ja-JP" altLang="en-US" sz="4000" dirty="0" smtClean="0"/>
              <a:t>平成</a:t>
            </a:r>
            <a:r>
              <a:rPr lang="en-US" altLang="ja-JP" sz="4000" dirty="0" smtClean="0"/>
              <a:t>31</a:t>
            </a:r>
            <a:r>
              <a:rPr lang="ja-JP" altLang="en-US" sz="4000" dirty="0" smtClean="0"/>
              <a:t>年度予算の概要</a:t>
            </a:r>
            <a:r>
              <a:rPr lang="ja-JP" altLang="en-US" sz="3200" dirty="0" smtClean="0"/>
              <a:t>（４）</a:t>
            </a:r>
            <a:r>
              <a:rPr lang="ja-JP" altLang="en-US" sz="3200" dirty="0"/>
              <a:t>収益的収入・支出</a:t>
            </a:r>
          </a:p>
        </p:txBody>
      </p:sp>
    </p:spTree>
    <p:extLst>
      <p:ext uri="{BB962C8B-B14F-4D97-AF65-F5344CB8AC3E}">
        <p14:creationId xmlns:p14="http://schemas.microsoft.com/office/powerpoint/2010/main" val="129857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43065428"/>
              </p:ext>
            </p:extLst>
          </p:nvPr>
        </p:nvGraphicFramePr>
        <p:xfrm>
          <a:off x="569627" y="1600201"/>
          <a:ext cx="6955436" cy="4846324"/>
        </p:xfrm>
        <a:graphic>
          <a:graphicData uri="http://schemas.openxmlformats.org/drawingml/2006/table">
            <a:tbl>
              <a:tblPr/>
              <a:tblGrid>
                <a:gridCol w="2053652">
                  <a:extLst>
                    <a:ext uri="{9D8B030D-6E8A-4147-A177-3AD203B41FA5}">
                      <a16:colId xmlns:a16="http://schemas.microsoft.com/office/drawing/2014/main" val="1236723176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2262612480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710091467"/>
                    </a:ext>
                  </a:extLst>
                </a:gridCol>
                <a:gridCol w="1244185">
                  <a:extLst>
                    <a:ext uri="{9D8B030D-6E8A-4147-A177-3AD203B41FA5}">
                      <a16:colId xmlns:a16="http://schemas.microsoft.com/office/drawing/2014/main" val="83502341"/>
                    </a:ext>
                  </a:extLst>
                </a:gridCol>
                <a:gridCol w="1424065">
                  <a:extLst>
                    <a:ext uri="{9D8B030D-6E8A-4147-A177-3AD203B41FA5}">
                      <a16:colId xmlns:a16="http://schemas.microsoft.com/office/drawing/2014/main" val="4029150561"/>
                    </a:ext>
                  </a:extLst>
                </a:gridCol>
              </a:tblGrid>
              <a:tr h="24358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H</a:t>
                      </a:r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31</a:t>
                      </a:r>
                      <a:endParaRPr kumimoji="1" lang="ja-JP" altLang="en-US" sz="18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④増減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（＝③－①）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52317"/>
                  </a:ext>
                </a:extLst>
              </a:tr>
              <a:tr h="1176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①当初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②前倒し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③当初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80206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資本的収入（Ａ）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.4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4.8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39.3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11.1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459656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企業債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.7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23.9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1.8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58692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他会計出資金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9.9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2.5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33603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国庫補助金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4.8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2.1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5.2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56274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その他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3.5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1.6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46123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資本的支出（Ｂ）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75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9.6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56.8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18.7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736083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建設改良費等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9.1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9.6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25.7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13.4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63938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企業債償還金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31.0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0.2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36596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その他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5.2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0.1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5.1</a:t>
                      </a: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45505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（Ａ）－（Ｂ）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△25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.2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△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17.5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7.7</a:t>
                      </a: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738343"/>
                  </a:ext>
                </a:extLst>
              </a:tr>
            </a:tbl>
          </a:graphicData>
        </a:graphic>
      </p:graphicFrame>
      <p:sp>
        <p:nvSpPr>
          <p:cNvPr id="1748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044C13-8BE7-4DAA-A738-BE70E54160B3}" type="slidenum">
              <a:rPr lang="ja-JP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11</a:t>
            </a:fld>
            <a:endParaRPr lang="ja-JP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486" name="テキスト ボックス 4"/>
          <p:cNvSpPr txBox="1">
            <a:spLocks noChangeArrowheads="1"/>
          </p:cNvSpPr>
          <p:nvPr/>
        </p:nvSpPr>
        <p:spPr bwMode="auto">
          <a:xfrm>
            <a:off x="5343876" y="1241425"/>
            <a:ext cx="2503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（単位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：億円，税込）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線吹き出し 1 (枠付き) 5"/>
          <p:cNvSpPr/>
          <p:nvPr/>
        </p:nvSpPr>
        <p:spPr>
          <a:xfrm>
            <a:off x="7944787" y="1709244"/>
            <a:ext cx="3912432" cy="570147"/>
          </a:xfrm>
          <a:prstGeom prst="borderCallout1">
            <a:avLst>
              <a:gd name="adj1" fmla="val 49930"/>
              <a:gd name="adj2" fmla="val -1427"/>
              <a:gd name="adj3" fmla="val 220445"/>
              <a:gd name="adj4" fmla="val -10784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企業債償還金以下へ抑制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7944787" y="2416282"/>
            <a:ext cx="4073042" cy="1001479"/>
          </a:xfrm>
          <a:prstGeom prst="borderCallout1">
            <a:avLst>
              <a:gd name="adj1" fmla="val 47301"/>
              <a:gd name="adj2" fmla="val -1049"/>
              <a:gd name="adj3" fmla="val 93359"/>
              <a:gd name="adj4" fmla="val -10819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うち，一般会計からの基準外繰入金：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H30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：約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11.0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H31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：約 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3.3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線吹き出し 1 (枠付き) 7"/>
          <p:cNvSpPr/>
          <p:nvPr/>
        </p:nvSpPr>
        <p:spPr>
          <a:xfrm>
            <a:off x="7944787" y="3525549"/>
            <a:ext cx="3929922" cy="570147"/>
          </a:xfrm>
          <a:prstGeom prst="borderCallout1">
            <a:avLst>
              <a:gd name="adj1" fmla="val 47301"/>
              <a:gd name="adj2" fmla="val -2193"/>
              <a:gd name="adj3" fmla="val 46919"/>
              <a:gd name="adj4" fmla="val -10819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前年度国庫補助金活用に伴う減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7947287" y="4877159"/>
            <a:ext cx="3929922" cy="570147"/>
          </a:xfrm>
          <a:prstGeom prst="borderCallout1">
            <a:avLst>
              <a:gd name="adj1" fmla="val 47301"/>
              <a:gd name="adj2" fmla="val -1430"/>
              <a:gd name="adj3" fmla="val 28515"/>
              <a:gd name="adj4" fmla="val -10438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前年度国庫補助金活用に伴う減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7947287" y="4185114"/>
            <a:ext cx="3912432" cy="570147"/>
          </a:xfrm>
          <a:prstGeom prst="borderCallout1">
            <a:avLst>
              <a:gd name="adj1" fmla="val 49930"/>
              <a:gd name="adj2" fmla="val -1427"/>
              <a:gd name="adj3" fmla="val -406"/>
              <a:gd name="adj4" fmla="val -10401"/>
            </a:avLst>
          </a:prstGeom>
          <a:noFill/>
          <a:ln w="25400" cap="flat"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工事負担金の減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67" y="365125"/>
            <a:ext cx="10972799" cy="1325563"/>
          </a:xfrm>
        </p:spPr>
        <p:txBody>
          <a:bodyPr/>
          <a:lstStyle/>
          <a:p>
            <a:pPr algn="ctr" eaLnBrk="1" hangingPunct="1"/>
            <a:r>
              <a:rPr lang="ja-JP" altLang="en-US" sz="4000" dirty="0"/>
              <a:t>２　</a:t>
            </a:r>
            <a:r>
              <a:rPr lang="ja-JP" altLang="en-US" sz="4000" dirty="0" smtClean="0"/>
              <a:t>平成</a:t>
            </a:r>
            <a:r>
              <a:rPr lang="en-US" altLang="ja-JP" sz="4000" dirty="0" smtClean="0"/>
              <a:t>31</a:t>
            </a:r>
            <a:r>
              <a:rPr lang="ja-JP" altLang="en-US" sz="4000" dirty="0" smtClean="0"/>
              <a:t>年度予算の概要</a:t>
            </a:r>
            <a:r>
              <a:rPr lang="ja-JP" altLang="en-US" sz="3200" dirty="0" smtClean="0"/>
              <a:t>（５）資本的</a:t>
            </a:r>
            <a:r>
              <a:rPr lang="ja-JP" altLang="en-US" sz="3200" dirty="0"/>
              <a:t>収入・支出</a:t>
            </a:r>
          </a:p>
        </p:txBody>
      </p:sp>
    </p:spTree>
    <p:extLst>
      <p:ext uri="{BB962C8B-B14F-4D97-AF65-F5344CB8AC3E}">
        <p14:creationId xmlns:p14="http://schemas.microsoft.com/office/powerpoint/2010/main" val="161474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AutoShape 6"/>
          <p:cNvSpPr>
            <a:spLocks/>
          </p:cNvSpPr>
          <p:nvPr/>
        </p:nvSpPr>
        <p:spPr bwMode="auto">
          <a:xfrm>
            <a:off x="7493000" y="4267200"/>
            <a:ext cx="2863850" cy="209550"/>
          </a:xfrm>
          <a:prstGeom prst="callout1">
            <a:avLst>
              <a:gd name="adj1" fmla="val 54542"/>
              <a:gd name="adj2" fmla="val -2657"/>
              <a:gd name="adj3" fmla="val 277569"/>
              <a:gd name="adj4" fmla="val -34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4-4　大津川左岸第４号雨水幹線工事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5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59567" y="146051"/>
            <a:ext cx="10779568" cy="569912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概要（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）主要事業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工事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75460" name="グループ化 38"/>
          <p:cNvGrpSpPr>
            <a:grpSpLocks/>
          </p:cNvGrpSpPr>
          <p:nvPr/>
        </p:nvGrpSpPr>
        <p:grpSpPr bwMode="auto">
          <a:xfrm>
            <a:off x="1905001" y="6002340"/>
            <a:ext cx="2232025" cy="649288"/>
            <a:chOff x="0" y="0"/>
            <a:chExt cx="1952625" cy="359385"/>
          </a:xfrm>
        </p:grpSpPr>
        <p:sp>
          <p:nvSpPr>
            <p:cNvPr id="275487" name="Text Box 17"/>
            <p:cNvSpPr>
              <a:spLocks noChangeArrowheads="1"/>
            </p:cNvSpPr>
            <p:nvPr/>
          </p:nvSpPr>
          <p:spPr bwMode="auto">
            <a:xfrm>
              <a:off x="0" y="0"/>
              <a:ext cx="1952625" cy="359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ja-JP" altLang="en-US" sz="12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　　　　　　</a:t>
              </a:r>
              <a:r>
                <a:rPr lang="ja-JP" altLang="en-US" sz="1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整備済(雨水)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ja-JP" altLang="en-US" sz="1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　　　　　　整備予定(雨水）</a:t>
              </a:r>
              <a:endParaRPr lang="en-US" altLang="ja-JP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ja-JP" altLang="en-US" sz="1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　　　　　　整備予定（汚水）</a:t>
              </a:r>
              <a:endParaRPr lang="ja-JP" alt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488" name="Line 18"/>
            <p:cNvSpPr>
              <a:spLocks noChangeShapeType="1"/>
            </p:cNvSpPr>
            <p:nvPr/>
          </p:nvSpPr>
          <p:spPr bwMode="auto">
            <a:xfrm>
              <a:off x="119435" y="77372"/>
              <a:ext cx="48895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275489" name="Line 19"/>
            <p:cNvSpPr>
              <a:spLocks noChangeShapeType="1"/>
            </p:cNvSpPr>
            <p:nvPr/>
          </p:nvSpPr>
          <p:spPr bwMode="auto">
            <a:xfrm>
              <a:off x="122647" y="181120"/>
              <a:ext cx="488950" cy="1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275490" name="Line 19"/>
            <p:cNvSpPr>
              <a:spLocks noChangeShapeType="1"/>
            </p:cNvSpPr>
            <p:nvPr/>
          </p:nvSpPr>
          <p:spPr bwMode="auto">
            <a:xfrm>
              <a:off x="119435" y="279594"/>
              <a:ext cx="488950" cy="1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pSp>
        <p:nvGrpSpPr>
          <p:cNvPr id="275461" name="グループ化 25"/>
          <p:cNvGrpSpPr>
            <a:grpSpLocks/>
          </p:cNvGrpSpPr>
          <p:nvPr/>
        </p:nvGrpSpPr>
        <p:grpSpPr bwMode="auto">
          <a:xfrm>
            <a:off x="4279900" y="3708400"/>
            <a:ext cx="6146800" cy="2940050"/>
            <a:chOff x="0" y="0"/>
            <a:chExt cx="8820452" cy="4487469"/>
          </a:xfrm>
        </p:grpSpPr>
        <p:pic>
          <p:nvPicPr>
            <p:cNvPr id="2754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20452" cy="4487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485" name="フリーフォーム 21"/>
            <p:cNvSpPr>
              <a:spLocks/>
            </p:cNvSpPr>
            <p:nvPr/>
          </p:nvSpPr>
          <p:spPr bwMode="auto">
            <a:xfrm>
              <a:off x="2940050" y="3682607"/>
              <a:ext cx="185738" cy="76200"/>
            </a:xfrm>
            <a:custGeom>
              <a:avLst/>
              <a:gdLst>
                <a:gd name="T0" fmla="*/ 0 w 185738"/>
                <a:gd name="T1" fmla="*/ 42862 h 76200"/>
                <a:gd name="T2" fmla="*/ 57150 w 185738"/>
                <a:gd name="T3" fmla="*/ 0 h 76200"/>
                <a:gd name="T4" fmla="*/ 185738 w 185738"/>
                <a:gd name="T5" fmla="*/ 76200 h 76200"/>
                <a:gd name="T6" fmla="*/ 0 60000 65536"/>
                <a:gd name="T7" fmla="*/ 0 60000 65536"/>
                <a:gd name="T8" fmla="*/ 0 60000 65536"/>
                <a:gd name="T9" fmla="*/ 0 w 185738"/>
                <a:gd name="T10" fmla="*/ 0 h 76200"/>
                <a:gd name="T11" fmla="*/ 185738 w 185738"/>
                <a:gd name="T12" fmla="*/ 76200 h 76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738" h="76200">
                  <a:moveTo>
                    <a:pt x="0" y="42862"/>
                  </a:moveTo>
                  <a:lnTo>
                    <a:pt x="57150" y="0"/>
                  </a:lnTo>
                  <a:lnTo>
                    <a:pt x="185738" y="7620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275486" name="フリーフォーム 24"/>
            <p:cNvSpPr>
              <a:spLocks/>
            </p:cNvSpPr>
            <p:nvPr/>
          </p:nvSpPr>
          <p:spPr bwMode="auto">
            <a:xfrm>
              <a:off x="2787650" y="3111107"/>
              <a:ext cx="376238" cy="823912"/>
            </a:xfrm>
            <a:custGeom>
              <a:avLst/>
              <a:gdLst>
                <a:gd name="T0" fmla="*/ 176213 w 376238"/>
                <a:gd name="T1" fmla="*/ 823912 h 823912"/>
                <a:gd name="T2" fmla="*/ 257175 w 376238"/>
                <a:gd name="T3" fmla="*/ 742950 h 823912"/>
                <a:gd name="T4" fmla="*/ 147638 w 376238"/>
                <a:gd name="T5" fmla="*/ 604837 h 823912"/>
                <a:gd name="T6" fmla="*/ 0 w 376238"/>
                <a:gd name="T7" fmla="*/ 409575 h 823912"/>
                <a:gd name="T8" fmla="*/ 180975 w 376238"/>
                <a:gd name="T9" fmla="*/ 295275 h 823912"/>
                <a:gd name="T10" fmla="*/ 376238 w 376238"/>
                <a:gd name="T11" fmla="*/ 90487 h 823912"/>
                <a:gd name="T12" fmla="*/ 228600 w 376238"/>
                <a:gd name="T13" fmla="*/ 0 h 823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238"/>
                <a:gd name="T22" fmla="*/ 0 h 823912"/>
                <a:gd name="T23" fmla="*/ 376238 w 376238"/>
                <a:gd name="T24" fmla="*/ 823912 h 823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238" h="823912">
                  <a:moveTo>
                    <a:pt x="176213" y="823912"/>
                  </a:moveTo>
                  <a:lnTo>
                    <a:pt x="257175" y="742950"/>
                  </a:lnTo>
                  <a:lnTo>
                    <a:pt x="147638" y="604837"/>
                  </a:lnTo>
                  <a:lnTo>
                    <a:pt x="0" y="409575"/>
                  </a:lnTo>
                  <a:lnTo>
                    <a:pt x="180975" y="295275"/>
                  </a:lnTo>
                  <a:lnTo>
                    <a:pt x="376238" y="90487"/>
                  </a:lnTo>
                  <a:lnTo>
                    <a:pt x="228600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pic>
        <p:nvPicPr>
          <p:cNvPr id="2754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704850"/>
            <a:ext cx="6565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3" name="テキスト ボックス 29"/>
          <p:cNvSpPr>
            <a:spLocks noChangeArrowheads="1"/>
          </p:cNvSpPr>
          <p:nvPr/>
        </p:nvSpPr>
        <p:spPr bwMode="auto">
          <a:xfrm>
            <a:off x="6724650" y="4278314"/>
            <a:ext cx="977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柏駅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64" name="テキスト ボックス 30"/>
          <p:cNvSpPr>
            <a:spLocks noChangeArrowheads="1"/>
          </p:cNvSpPr>
          <p:nvPr/>
        </p:nvSpPr>
        <p:spPr bwMode="auto">
          <a:xfrm>
            <a:off x="6654800" y="6153150"/>
            <a:ext cx="97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新柏駅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65" name="テキスト ボックス 31"/>
          <p:cNvSpPr>
            <a:spLocks noChangeArrowheads="1"/>
          </p:cNvSpPr>
          <p:nvPr/>
        </p:nvSpPr>
        <p:spPr bwMode="auto">
          <a:xfrm rot="3231945">
            <a:off x="7900988" y="4978401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国道</a:t>
            </a:r>
            <a:r>
              <a:rPr lang="en-US" altLang="ja-JP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16</a:t>
            </a: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号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66" name="テキスト ボックス 32"/>
          <p:cNvSpPr>
            <a:spLocks noChangeArrowheads="1"/>
          </p:cNvSpPr>
          <p:nvPr/>
        </p:nvSpPr>
        <p:spPr bwMode="auto">
          <a:xfrm rot="3423850">
            <a:off x="5256213" y="2762251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国道</a:t>
            </a:r>
            <a:r>
              <a:rPr lang="en-US" altLang="ja-JP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16</a:t>
            </a: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号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67" name="テキスト ボックス 33"/>
          <p:cNvSpPr>
            <a:spLocks noChangeArrowheads="1"/>
          </p:cNvSpPr>
          <p:nvPr/>
        </p:nvSpPr>
        <p:spPr bwMode="auto">
          <a:xfrm>
            <a:off x="5187950" y="5664200"/>
            <a:ext cx="97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南柏駅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68" name="テキスト ボックス 34"/>
          <p:cNvSpPr>
            <a:spLocks noChangeArrowheads="1"/>
          </p:cNvSpPr>
          <p:nvPr/>
        </p:nvSpPr>
        <p:spPr bwMode="auto">
          <a:xfrm>
            <a:off x="4349750" y="1193800"/>
            <a:ext cx="1536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柏たなか駅</a:t>
            </a:r>
            <a:endParaRPr lang="ja-JP" alt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5469" name="テキスト ボックス 35"/>
          <p:cNvSpPr>
            <a:spLocks noChangeArrowheads="1"/>
          </p:cNvSpPr>
          <p:nvPr/>
        </p:nvSpPr>
        <p:spPr bwMode="auto">
          <a:xfrm>
            <a:off x="3860800" y="2520950"/>
            <a:ext cx="153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柏の葉キャンパス駅</a:t>
            </a:r>
          </a:p>
        </p:txBody>
      </p:sp>
      <p:sp>
        <p:nvSpPr>
          <p:cNvPr id="275470" name="AutoShape 8"/>
          <p:cNvSpPr>
            <a:spLocks/>
          </p:cNvSpPr>
          <p:nvPr/>
        </p:nvSpPr>
        <p:spPr bwMode="auto">
          <a:xfrm>
            <a:off x="7354941" y="699073"/>
            <a:ext cx="3919303" cy="355598"/>
          </a:xfrm>
          <a:prstGeom prst="callout1">
            <a:avLst>
              <a:gd name="adj1" fmla="val 54542"/>
              <a:gd name="adj2" fmla="val -2657"/>
              <a:gd name="adj3" fmla="val 212069"/>
              <a:gd name="adj4" fmla="val -3207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利根川第６－１排水区雨水枝線工事</a:t>
            </a:r>
          </a:p>
        </p:txBody>
      </p:sp>
      <p:sp>
        <p:nvSpPr>
          <p:cNvPr id="275471" name="AutoShape 7"/>
          <p:cNvSpPr>
            <a:spLocks/>
          </p:cNvSpPr>
          <p:nvPr/>
        </p:nvSpPr>
        <p:spPr bwMode="auto">
          <a:xfrm>
            <a:off x="1349115" y="4941497"/>
            <a:ext cx="3699135" cy="424980"/>
          </a:xfrm>
          <a:prstGeom prst="callout1">
            <a:avLst>
              <a:gd name="adj1" fmla="val 40903"/>
              <a:gd name="adj2" fmla="val 101343"/>
              <a:gd name="adj3" fmla="val 264235"/>
              <a:gd name="adj4" fmla="val 13436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大堀川右岸第８排水区雨水枝線工事</a:t>
            </a:r>
          </a:p>
        </p:txBody>
      </p:sp>
      <p:sp>
        <p:nvSpPr>
          <p:cNvPr id="275472" name="フリーフォーム 34"/>
          <p:cNvSpPr>
            <a:spLocks/>
          </p:cNvSpPr>
          <p:nvPr/>
        </p:nvSpPr>
        <p:spPr bwMode="auto">
          <a:xfrm>
            <a:off x="5791200" y="3190875"/>
            <a:ext cx="76200" cy="128588"/>
          </a:xfrm>
          <a:custGeom>
            <a:avLst/>
            <a:gdLst>
              <a:gd name="T0" fmla="*/ 0 w 76200"/>
              <a:gd name="T1" fmla="*/ 0 h 128588"/>
              <a:gd name="T2" fmla="*/ 76200 w 76200"/>
              <a:gd name="T3" fmla="*/ 128588 h 128588"/>
              <a:gd name="T4" fmla="*/ 0 60000 65536"/>
              <a:gd name="T5" fmla="*/ 0 60000 65536"/>
              <a:gd name="T6" fmla="*/ 0 w 76200"/>
              <a:gd name="T7" fmla="*/ 0 h 128588"/>
              <a:gd name="T8" fmla="*/ 76200 w 76200"/>
              <a:gd name="T9" fmla="*/ 128588 h 1285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00" h="128588">
                <a:moveTo>
                  <a:pt x="0" y="0"/>
                </a:moveTo>
                <a:lnTo>
                  <a:pt x="76200" y="128588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75473" name="AutoShape 7"/>
          <p:cNvSpPr>
            <a:spLocks/>
          </p:cNvSpPr>
          <p:nvPr/>
        </p:nvSpPr>
        <p:spPr bwMode="auto">
          <a:xfrm>
            <a:off x="7353299" y="2235202"/>
            <a:ext cx="3919303" cy="355598"/>
          </a:xfrm>
          <a:prstGeom prst="callout1">
            <a:avLst>
              <a:gd name="adj1" fmla="val 57954"/>
              <a:gd name="adj2" fmla="val -3301"/>
              <a:gd name="adj3" fmla="val 268917"/>
              <a:gd name="adj4" fmla="val -3689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柏第６処理分区汚水枝線工事</a:t>
            </a:r>
          </a:p>
        </p:txBody>
      </p:sp>
      <p:sp>
        <p:nvSpPr>
          <p:cNvPr id="275474" name="AutoShape 8"/>
          <p:cNvSpPr>
            <a:spLocks/>
          </p:cNvSpPr>
          <p:nvPr/>
        </p:nvSpPr>
        <p:spPr bwMode="auto">
          <a:xfrm>
            <a:off x="7353299" y="1370015"/>
            <a:ext cx="3919303" cy="355598"/>
          </a:xfrm>
          <a:prstGeom prst="callout1">
            <a:avLst>
              <a:gd name="adj1" fmla="val 54542"/>
              <a:gd name="adj2" fmla="val -2657"/>
              <a:gd name="adj3" fmla="val 101662"/>
              <a:gd name="adj4" fmla="val -3483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柏北部第１－２処理分区汚水枝線工事</a:t>
            </a:r>
          </a:p>
        </p:txBody>
      </p:sp>
      <p:sp>
        <p:nvSpPr>
          <p:cNvPr id="275475" name="AutoShape 7"/>
          <p:cNvSpPr>
            <a:spLocks/>
          </p:cNvSpPr>
          <p:nvPr/>
        </p:nvSpPr>
        <p:spPr bwMode="auto">
          <a:xfrm>
            <a:off x="7353299" y="3073402"/>
            <a:ext cx="3919303" cy="355598"/>
          </a:xfrm>
          <a:prstGeom prst="callout1">
            <a:avLst>
              <a:gd name="adj1" fmla="val 57954"/>
              <a:gd name="adj2" fmla="val -3301"/>
              <a:gd name="adj3" fmla="val -73940"/>
              <a:gd name="adj4" fmla="val -569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柏北部第３処理分区汚水枝線工事</a:t>
            </a:r>
          </a:p>
        </p:txBody>
      </p:sp>
      <p:sp>
        <p:nvSpPr>
          <p:cNvPr id="275476" name="AutoShape 7"/>
          <p:cNvSpPr>
            <a:spLocks/>
          </p:cNvSpPr>
          <p:nvPr/>
        </p:nvSpPr>
        <p:spPr bwMode="auto">
          <a:xfrm>
            <a:off x="1349115" y="4402477"/>
            <a:ext cx="3699135" cy="424980"/>
          </a:xfrm>
          <a:prstGeom prst="callout1">
            <a:avLst>
              <a:gd name="adj1" fmla="val 40903"/>
              <a:gd name="adj2" fmla="val 101343"/>
              <a:gd name="adj3" fmla="val 345484"/>
              <a:gd name="adj4" fmla="val 148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大津川左岸第３排水区雨水枝線工事</a:t>
            </a:r>
          </a:p>
        </p:txBody>
      </p:sp>
      <p:sp>
        <p:nvSpPr>
          <p:cNvPr id="275478" name="フリーフォーム 1"/>
          <p:cNvSpPr>
            <a:spLocks/>
          </p:cNvSpPr>
          <p:nvPr/>
        </p:nvSpPr>
        <p:spPr bwMode="auto">
          <a:xfrm>
            <a:off x="5792789" y="1725613"/>
            <a:ext cx="136525" cy="12700"/>
          </a:xfrm>
          <a:custGeom>
            <a:avLst/>
            <a:gdLst>
              <a:gd name="T0" fmla="*/ 0 w 135732"/>
              <a:gd name="T1" fmla="*/ 10159 h 11907"/>
              <a:gd name="T2" fmla="*/ 83831 w 135732"/>
              <a:gd name="T3" fmla="*/ 0 h 11907"/>
              <a:gd name="T4" fmla="*/ 136525 w 135732"/>
              <a:gd name="T5" fmla="*/ 12700 h 11907"/>
              <a:gd name="T6" fmla="*/ 134129 w 135732"/>
              <a:gd name="T7" fmla="*/ 12700 h 119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732" h="11907">
                <a:moveTo>
                  <a:pt x="0" y="9525"/>
                </a:moveTo>
                <a:lnTo>
                  <a:pt x="83344" y="0"/>
                </a:lnTo>
                <a:lnTo>
                  <a:pt x="135732" y="11907"/>
                </a:lnTo>
                <a:lnTo>
                  <a:pt x="133350" y="11907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75479" name="フリーフォーム 2"/>
          <p:cNvSpPr>
            <a:spLocks/>
          </p:cNvSpPr>
          <p:nvPr/>
        </p:nvSpPr>
        <p:spPr bwMode="auto">
          <a:xfrm>
            <a:off x="5891214" y="1468439"/>
            <a:ext cx="142875" cy="53975"/>
          </a:xfrm>
          <a:custGeom>
            <a:avLst/>
            <a:gdLst>
              <a:gd name="T0" fmla="*/ 0 w 142875"/>
              <a:gd name="T1" fmla="*/ 53975 h 52388"/>
              <a:gd name="T2" fmla="*/ 61912 w 142875"/>
              <a:gd name="T3" fmla="*/ 17174 h 52388"/>
              <a:gd name="T4" fmla="*/ 142875 w 142875"/>
              <a:gd name="T5" fmla="*/ 0 h 52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875" h="52388">
                <a:moveTo>
                  <a:pt x="0" y="52388"/>
                </a:moveTo>
                <a:lnTo>
                  <a:pt x="61912" y="16669"/>
                </a:lnTo>
                <a:lnTo>
                  <a:pt x="142875" y="0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cxnSp>
        <p:nvCxnSpPr>
          <p:cNvPr id="275480" name="直線コネクタ 4"/>
          <p:cNvCxnSpPr>
            <a:cxnSpLocks noChangeShapeType="1"/>
          </p:cNvCxnSpPr>
          <p:nvPr/>
        </p:nvCxnSpPr>
        <p:spPr bwMode="auto">
          <a:xfrm flipV="1">
            <a:off x="7073900" y="2741614"/>
            <a:ext cx="69850" cy="920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5481" name="フリーフォーム 6"/>
          <p:cNvSpPr>
            <a:spLocks/>
          </p:cNvSpPr>
          <p:nvPr/>
        </p:nvSpPr>
        <p:spPr bwMode="auto">
          <a:xfrm>
            <a:off x="6729413" y="5735639"/>
            <a:ext cx="381000" cy="250825"/>
          </a:xfrm>
          <a:custGeom>
            <a:avLst/>
            <a:gdLst>
              <a:gd name="T0" fmla="*/ 0 w 381000"/>
              <a:gd name="T1" fmla="*/ 246047 h 250032"/>
              <a:gd name="T2" fmla="*/ 57150 w 381000"/>
              <a:gd name="T3" fmla="*/ 250825 h 250032"/>
              <a:gd name="T4" fmla="*/ 233362 w 381000"/>
              <a:gd name="T5" fmla="*/ 174383 h 250032"/>
              <a:gd name="T6" fmla="*/ 323850 w 381000"/>
              <a:gd name="T7" fmla="*/ 117052 h 250032"/>
              <a:gd name="T8" fmla="*/ 302418 w 381000"/>
              <a:gd name="T9" fmla="*/ 95552 h 250032"/>
              <a:gd name="T10" fmla="*/ 359568 w 381000"/>
              <a:gd name="T11" fmla="*/ 47776 h 250032"/>
              <a:gd name="T12" fmla="*/ 381000 w 381000"/>
              <a:gd name="T13" fmla="*/ 0 h 250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1000" h="250032">
                <a:moveTo>
                  <a:pt x="0" y="245269"/>
                </a:moveTo>
                <a:lnTo>
                  <a:pt x="57150" y="250032"/>
                </a:lnTo>
                <a:lnTo>
                  <a:pt x="233362" y="173832"/>
                </a:lnTo>
                <a:lnTo>
                  <a:pt x="323850" y="116682"/>
                </a:lnTo>
                <a:lnTo>
                  <a:pt x="302418" y="95250"/>
                </a:lnTo>
                <a:lnTo>
                  <a:pt x="359568" y="47625"/>
                </a:lnTo>
                <a:lnTo>
                  <a:pt x="381000" y="0"/>
                </a:lnTo>
              </a:path>
            </a:pathLst>
          </a:custGeom>
          <a:noFill/>
          <a:ln w="28575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75482" name="フリーフォーム 32"/>
          <p:cNvSpPr>
            <a:spLocks/>
          </p:cNvSpPr>
          <p:nvPr/>
        </p:nvSpPr>
        <p:spPr bwMode="auto">
          <a:xfrm>
            <a:off x="6210301" y="3724275"/>
            <a:ext cx="434975" cy="514350"/>
          </a:xfrm>
          <a:custGeom>
            <a:avLst/>
            <a:gdLst>
              <a:gd name="T0" fmla="*/ 434975 w 434975"/>
              <a:gd name="T1" fmla="*/ 0 h 514350"/>
              <a:gd name="T2" fmla="*/ 323850 w 434975"/>
              <a:gd name="T3" fmla="*/ 0 h 514350"/>
              <a:gd name="T4" fmla="*/ 288925 w 434975"/>
              <a:gd name="T5" fmla="*/ 73025 h 514350"/>
              <a:gd name="T6" fmla="*/ 104775 w 434975"/>
              <a:gd name="T7" fmla="*/ 50800 h 514350"/>
              <a:gd name="T8" fmla="*/ 0 w 434975"/>
              <a:gd name="T9" fmla="*/ 314325 h 514350"/>
              <a:gd name="T10" fmla="*/ 3175 w 434975"/>
              <a:gd name="T11" fmla="*/ 425450 h 514350"/>
              <a:gd name="T12" fmla="*/ 63500 w 434975"/>
              <a:gd name="T13" fmla="*/ 473075 h 514350"/>
              <a:gd name="T14" fmla="*/ 98425 w 434975"/>
              <a:gd name="T15" fmla="*/ 473075 h 514350"/>
              <a:gd name="T16" fmla="*/ 88900 w 434975"/>
              <a:gd name="T17" fmla="*/ 514350 h 5143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4975" h="514350">
                <a:moveTo>
                  <a:pt x="434975" y="0"/>
                </a:moveTo>
                <a:lnTo>
                  <a:pt x="323850" y="0"/>
                </a:lnTo>
                <a:lnTo>
                  <a:pt x="288925" y="73025"/>
                </a:lnTo>
                <a:lnTo>
                  <a:pt x="104775" y="50800"/>
                </a:lnTo>
                <a:lnTo>
                  <a:pt x="0" y="314325"/>
                </a:lnTo>
                <a:cubicBezTo>
                  <a:pt x="1058" y="351367"/>
                  <a:pt x="2117" y="388408"/>
                  <a:pt x="3175" y="425450"/>
                </a:cubicBezTo>
                <a:lnTo>
                  <a:pt x="63500" y="473075"/>
                </a:lnTo>
                <a:lnTo>
                  <a:pt x="98425" y="473075"/>
                </a:lnTo>
                <a:lnTo>
                  <a:pt x="88900" y="514350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75483" name="AutoShape 7"/>
          <p:cNvSpPr>
            <a:spLocks/>
          </p:cNvSpPr>
          <p:nvPr/>
        </p:nvSpPr>
        <p:spPr bwMode="auto">
          <a:xfrm>
            <a:off x="1349115" y="3880737"/>
            <a:ext cx="3699135" cy="424980"/>
          </a:xfrm>
          <a:prstGeom prst="callout1">
            <a:avLst>
              <a:gd name="adj1" fmla="val 40903"/>
              <a:gd name="adj2" fmla="val 101343"/>
              <a:gd name="adj3" fmla="val 22793"/>
              <a:gd name="adj4" fmla="val 12926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大堀川右岸第</a:t>
            </a:r>
            <a:r>
              <a:rPr lang="en-US" altLang="ja-JP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lang="en-US" altLang="ja-JP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雨水幹線工事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7899816" y="155805"/>
            <a:ext cx="851001" cy="4705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快適</a:t>
            </a:r>
            <a:endParaRPr kumimoji="1" lang="ja-JP" altLang="en-US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8828446" y="163054"/>
            <a:ext cx="840210" cy="470557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</a:t>
            </a:r>
            <a:endParaRPr kumimoji="1" lang="ja-JP" altLang="en-US" sz="24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0887-7D29-4A2A-952E-0580255EB5C6}" type="slidenum"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12</a:t>
            </a:fld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2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>
            <a:spLocks noChangeArrowheads="1"/>
          </p:cNvSpPr>
          <p:nvPr/>
        </p:nvSpPr>
        <p:spPr bwMode="auto">
          <a:xfrm>
            <a:off x="2260601" y="200668"/>
            <a:ext cx="8395814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S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SｺﾞｼｯｸM" panose="020B0600000000000000" pitchFamily="50" charset="-128"/>
              </a:rPr>
              <a:t>総合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SｺﾞｼｯｸM" panose="020B0600000000000000" pitchFamily="50" charset="-128"/>
              </a:rPr>
              <a:t>地震対策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SｺﾞｼｯｸM" panose="020B0600000000000000" pitchFamily="50" charset="-128"/>
              </a:rPr>
              <a:t>計画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grpSp>
        <p:nvGrpSpPr>
          <p:cNvPr id="274436" name="Group 2"/>
          <p:cNvGrpSpPr>
            <a:grpSpLocks/>
          </p:cNvGrpSpPr>
          <p:nvPr/>
        </p:nvGrpSpPr>
        <p:grpSpPr bwMode="auto">
          <a:xfrm>
            <a:off x="1376182" y="1084081"/>
            <a:ext cx="7294563" cy="2747963"/>
            <a:chOff x="2432" y="5458"/>
            <a:chExt cx="11489" cy="4327"/>
          </a:xfrm>
        </p:grpSpPr>
        <p:sp>
          <p:nvSpPr>
            <p:cNvPr id="274451" name="直線 352"/>
            <p:cNvSpPr>
              <a:spLocks noChangeShapeType="1"/>
            </p:cNvSpPr>
            <p:nvPr/>
          </p:nvSpPr>
          <p:spPr bwMode="auto">
            <a:xfrm>
              <a:off x="4578" y="6696"/>
              <a:ext cx="1" cy="6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452" name="直線 353"/>
            <p:cNvSpPr>
              <a:spLocks noChangeShapeType="1"/>
            </p:cNvSpPr>
            <p:nvPr/>
          </p:nvSpPr>
          <p:spPr bwMode="auto">
            <a:xfrm>
              <a:off x="3242" y="7110"/>
              <a:ext cx="13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453" name="直線 354"/>
            <p:cNvSpPr>
              <a:spLocks noChangeShapeType="1"/>
            </p:cNvSpPr>
            <p:nvPr/>
          </p:nvSpPr>
          <p:spPr bwMode="auto">
            <a:xfrm>
              <a:off x="4593" y="7110"/>
              <a:ext cx="144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454" name="四角形 260"/>
            <p:cNvSpPr>
              <a:spLocks noChangeArrowheads="1"/>
            </p:cNvSpPr>
            <p:nvPr/>
          </p:nvSpPr>
          <p:spPr bwMode="auto">
            <a:xfrm>
              <a:off x="3566" y="8655"/>
              <a:ext cx="509" cy="21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55" name="四角形 57"/>
            <p:cNvSpPr>
              <a:spLocks noChangeArrowheads="1"/>
            </p:cNvSpPr>
            <p:nvPr/>
          </p:nvSpPr>
          <p:spPr bwMode="auto">
            <a:xfrm rot="-60000">
              <a:off x="4584" y="7531"/>
              <a:ext cx="9337" cy="2035"/>
            </a:xfrm>
            <a:prstGeom prst="rect">
              <a:avLst/>
            </a:prstGeom>
            <a:gradFill rotWithShape="0">
              <a:gsLst>
                <a:gs pos="0">
                  <a:srgbClr val="CCFFFF">
                    <a:alpha val="998"/>
                  </a:srgbClr>
                </a:gs>
                <a:gs pos="100000">
                  <a:srgbClr val="5E7575"/>
                </a:gs>
              </a:gsLst>
              <a:lin ang="5400000" scaled="1"/>
            </a:gradFill>
            <a:ln w="15875">
              <a:solidFill>
                <a:srgbClr val="739CC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56" name="四角形 5"/>
            <p:cNvSpPr>
              <a:spLocks noChangeArrowheads="1"/>
            </p:cNvSpPr>
            <p:nvPr/>
          </p:nvSpPr>
          <p:spPr bwMode="auto">
            <a:xfrm rot="-60000">
              <a:off x="6166" y="8518"/>
              <a:ext cx="7340" cy="29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57" name="四角形 3"/>
            <p:cNvSpPr>
              <a:spLocks noChangeArrowheads="1"/>
            </p:cNvSpPr>
            <p:nvPr/>
          </p:nvSpPr>
          <p:spPr bwMode="auto">
            <a:xfrm>
              <a:off x="10652" y="8462"/>
              <a:ext cx="222" cy="367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58" name="四角形 9"/>
            <p:cNvSpPr>
              <a:spLocks noChangeArrowheads="1"/>
            </p:cNvSpPr>
            <p:nvPr/>
          </p:nvSpPr>
          <p:spPr bwMode="auto">
            <a:xfrm>
              <a:off x="5475" y="7583"/>
              <a:ext cx="460" cy="79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59" name="台形 10"/>
            <p:cNvSpPr>
              <a:spLocks noChangeArrowheads="1"/>
            </p:cNvSpPr>
            <p:nvPr/>
          </p:nvSpPr>
          <p:spPr bwMode="auto">
            <a:xfrm rot="10800000">
              <a:off x="5262" y="7656"/>
              <a:ext cx="892" cy="3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516 h 21600"/>
                <a:gd name="T14" fmla="*/ 17096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53998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60" name="四角形 12"/>
            <p:cNvSpPr>
              <a:spLocks noChangeArrowheads="1"/>
            </p:cNvSpPr>
            <p:nvPr/>
          </p:nvSpPr>
          <p:spPr bwMode="auto">
            <a:xfrm>
              <a:off x="5262" y="8046"/>
              <a:ext cx="892" cy="951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53998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1" name="四角形 17"/>
            <p:cNvSpPr>
              <a:spLocks noChangeArrowheads="1"/>
            </p:cNvSpPr>
            <p:nvPr/>
          </p:nvSpPr>
          <p:spPr bwMode="auto">
            <a:xfrm>
              <a:off x="5220" y="8997"/>
              <a:ext cx="976" cy="99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53998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2" name="四角形 19"/>
            <p:cNvSpPr>
              <a:spLocks noChangeArrowheads="1"/>
            </p:cNvSpPr>
            <p:nvPr/>
          </p:nvSpPr>
          <p:spPr bwMode="auto">
            <a:xfrm>
              <a:off x="10577" y="8462"/>
              <a:ext cx="84" cy="367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3" name="四角形 19"/>
            <p:cNvSpPr>
              <a:spLocks noChangeArrowheads="1"/>
            </p:cNvSpPr>
            <p:nvPr/>
          </p:nvSpPr>
          <p:spPr bwMode="auto">
            <a:xfrm>
              <a:off x="10874" y="8462"/>
              <a:ext cx="84" cy="367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4" name="四角形 3"/>
            <p:cNvSpPr>
              <a:spLocks noChangeArrowheads="1"/>
            </p:cNvSpPr>
            <p:nvPr/>
          </p:nvSpPr>
          <p:spPr bwMode="auto">
            <a:xfrm>
              <a:off x="8011" y="8512"/>
              <a:ext cx="222" cy="367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5" name="四角形 19"/>
            <p:cNvSpPr>
              <a:spLocks noChangeArrowheads="1"/>
            </p:cNvSpPr>
            <p:nvPr/>
          </p:nvSpPr>
          <p:spPr bwMode="auto">
            <a:xfrm>
              <a:off x="7936" y="8511"/>
              <a:ext cx="84" cy="36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6" name="四角形 19"/>
            <p:cNvSpPr>
              <a:spLocks noChangeArrowheads="1"/>
            </p:cNvSpPr>
            <p:nvPr/>
          </p:nvSpPr>
          <p:spPr bwMode="auto">
            <a:xfrm>
              <a:off x="8233" y="8511"/>
              <a:ext cx="84" cy="36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7" name="四角形 19"/>
            <p:cNvSpPr>
              <a:spLocks noChangeArrowheads="1"/>
            </p:cNvSpPr>
            <p:nvPr/>
          </p:nvSpPr>
          <p:spPr bwMode="auto">
            <a:xfrm>
              <a:off x="13112" y="8442"/>
              <a:ext cx="85" cy="337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8" name="四角形 25"/>
            <p:cNvSpPr>
              <a:spLocks noChangeArrowheads="1"/>
            </p:cNvSpPr>
            <p:nvPr/>
          </p:nvSpPr>
          <p:spPr bwMode="auto">
            <a:xfrm>
              <a:off x="8057" y="7726"/>
              <a:ext cx="128" cy="781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69" name="四角形 25"/>
            <p:cNvSpPr>
              <a:spLocks noChangeArrowheads="1"/>
            </p:cNvSpPr>
            <p:nvPr/>
          </p:nvSpPr>
          <p:spPr bwMode="auto">
            <a:xfrm>
              <a:off x="10693" y="7702"/>
              <a:ext cx="127" cy="764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0" name="四角形 27"/>
            <p:cNvSpPr>
              <a:spLocks noChangeArrowheads="1"/>
            </p:cNvSpPr>
            <p:nvPr/>
          </p:nvSpPr>
          <p:spPr bwMode="auto">
            <a:xfrm flipV="1">
              <a:off x="10555" y="7638"/>
              <a:ext cx="403" cy="56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1" name="台形 29"/>
            <p:cNvSpPr>
              <a:spLocks noChangeArrowheads="1"/>
            </p:cNvSpPr>
            <p:nvPr/>
          </p:nvSpPr>
          <p:spPr bwMode="auto">
            <a:xfrm rot="10800000">
              <a:off x="10577" y="7526"/>
              <a:ext cx="35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88 w 21600"/>
                <a:gd name="T13" fmla="*/ 2541 h 21600"/>
                <a:gd name="T14" fmla="*/ 19112 w 21600"/>
                <a:gd name="T15" fmla="*/ 190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14" y="21600"/>
                  </a:lnTo>
                  <a:lnTo>
                    <a:pt x="2018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72" name="四角形 3"/>
            <p:cNvSpPr>
              <a:spLocks noChangeArrowheads="1"/>
            </p:cNvSpPr>
            <p:nvPr/>
          </p:nvSpPr>
          <p:spPr bwMode="auto">
            <a:xfrm>
              <a:off x="13187" y="8422"/>
              <a:ext cx="222" cy="36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3" name="四角形 19"/>
            <p:cNvSpPr>
              <a:spLocks noChangeArrowheads="1"/>
            </p:cNvSpPr>
            <p:nvPr/>
          </p:nvSpPr>
          <p:spPr bwMode="auto">
            <a:xfrm>
              <a:off x="13111" y="8422"/>
              <a:ext cx="84" cy="36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4" name="四角形 19"/>
            <p:cNvSpPr>
              <a:spLocks noChangeArrowheads="1"/>
            </p:cNvSpPr>
            <p:nvPr/>
          </p:nvSpPr>
          <p:spPr bwMode="auto">
            <a:xfrm>
              <a:off x="13409" y="8422"/>
              <a:ext cx="84" cy="36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5" name="四角形 25"/>
            <p:cNvSpPr>
              <a:spLocks noChangeArrowheads="1"/>
            </p:cNvSpPr>
            <p:nvPr/>
          </p:nvSpPr>
          <p:spPr bwMode="auto">
            <a:xfrm>
              <a:off x="13227" y="7643"/>
              <a:ext cx="128" cy="765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6" name="四角形 27"/>
            <p:cNvSpPr>
              <a:spLocks noChangeArrowheads="1"/>
            </p:cNvSpPr>
            <p:nvPr/>
          </p:nvSpPr>
          <p:spPr bwMode="auto">
            <a:xfrm flipV="1">
              <a:off x="13090" y="7598"/>
              <a:ext cx="403" cy="56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7" name="台形 29"/>
            <p:cNvSpPr>
              <a:spLocks noChangeArrowheads="1"/>
            </p:cNvSpPr>
            <p:nvPr/>
          </p:nvSpPr>
          <p:spPr bwMode="auto">
            <a:xfrm rot="10800000">
              <a:off x="13111" y="7488"/>
              <a:ext cx="357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81 w 21600"/>
                <a:gd name="T13" fmla="*/ 2563 h 21600"/>
                <a:gd name="T14" fmla="*/ 19119 w 21600"/>
                <a:gd name="T15" fmla="*/ 19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14" y="21600"/>
                  </a:lnTo>
                  <a:lnTo>
                    <a:pt x="2018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78" name="四角形 53"/>
            <p:cNvSpPr>
              <a:spLocks noChangeArrowheads="1"/>
            </p:cNvSpPr>
            <p:nvPr/>
          </p:nvSpPr>
          <p:spPr bwMode="auto">
            <a:xfrm>
              <a:off x="8021" y="8370"/>
              <a:ext cx="223" cy="14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79" name="四角形 53"/>
            <p:cNvSpPr>
              <a:spLocks noChangeArrowheads="1"/>
            </p:cNvSpPr>
            <p:nvPr/>
          </p:nvSpPr>
          <p:spPr bwMode="auto">
            <a:xfrm>
              <a:off x="10652" y="8320"/>
              <a:ext cx="222" cy="149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0" name="四角形 53"/>
            <p:cNvSpPr>
              <a:spLocks noChangeArrowheads="1"/>
            </p:cNvSpPr>
            <p:nvPr/>
          </p:nvSpPr>
          <p:spPr bwMode="auto">
            <a:xfrm>
              <a:off x="13187" y="8280"/>
              <a:ext cx="223" cy="149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1" name="直線 75"/>
            <p:cNvSpPr>
              <a:spLocks noChangeShapeType="1"/>
            </p:cNvSpPr>
            <p:nvPr/>
          </p:nvSpPr>
          <p:spPr bwMode="auto">
            <a:xfrm flipV="1">
              <a:off x="3504" y="7450"/>
              <a:ext cx="10415" cy="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82" name="下矢印 77"/>
            <p:cNvSpPr>
              <a:spLocks noChangeArrowheads="1"/>
            </p:cNvSpPr>
            <p:nvPr/>
          </p:nvSpPr>
          <p:spPr bwMode="auto">
            <a:xfrm flipH="1">
              <a:off x="13250" y="6945"/>
              <a:ext cx="85" cy="476"/>
            </a:xfrm>
            <a:prstGeom prst="downArrow">
              <a:avLst>
                <a:gd name="adj1" fmla="val 50000"/>
                <a:gd name="adj2" fmla="val 14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CBEE0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3" name="四角形 92"/>
            <p:cNvSpPr>
              <a:spLocks noChangeArrowheads="1"/>
            </p:cNvSpPr>
            <p:nvPr/>
          </p:nvSpPr>
          <p:spPr bwMode="auto">
            <a:xfrm>
              <a:off x="10146" y="5646"/>
              <a:ext cx="942" cy="18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4" name="四角形 93"/>
            <p:cNvSpPr>
              <a:spLocks noChangeArrowheads="1"/>
            </p:cNvSpPr>
            <p:nvPr/>
          </p:nvSpPr>
          <p:spPr bwMode="auto">
            <a:xfrm>
              <a:off x="10132" y="5458"/>
              <a:ext cx="2216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5" name="四角形 94"/>
            <p:cNvSpPr>
              <a:spLocks noChangeArrowheads="1"/>
            </p:cNvSpPr>
            <p:nvPr/>
          </p:nvSpPr>
          <p:spPr bwMode="auto">
            <a:xfrm>
              <a:off x="11087" y="5597"/>
              <a:ext cx="1135" cy="18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6" name="直線 95"/>
            <p:cNvSpPr>
              <a:spLocks noChangeShapeType="1"/>
            </p:cNvSpPr>
            <p:nvPr/>
          </p:nvSpPr>
          <p:spPr bwMode="auto">
            <a:xfrm>
              <a:off x="12317" y="5666"/>
              <a:ext cx="1" cy="18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87" name="曲線 96"/>
            <p:cNvSpPr>
              <a:spLocks/>
            </p:cNvSpPr>
            <p:nvPr/>
          </p:nvSpPr>
          <p:spPr bwMode="auto">
            <a:xfrm>
              <a:off x="11078" y="5616"/>
              <a:ext cx="202" cy="18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0"/>
                  </a:moveTo>
                  <a:cubicBezTo>
                    <a:pt x="20084" y="1971"/>
                    <a:pt x="21600" y="7230"/>
                    <a:pt x="17962" y="10395"/>
                  </a:cubicBezTo>
                  <a:cubicBezTo>
                    <a:pt x="14324" y="13560"/>
                    <a:pt x="4092" y="13583"/>
                    <a:pt x="2046" y="15824"/>
                  </a:cubicBezTo>
                  <a:cubicBezTo>
                    <a:pt x="0" y="18065"/>
                    <a:pt x="6290" y="20552"/>
                    <a:pt x="7730" y="216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88" name="四角形 97"/>
            <p:cNvSpPr>
              <a:spLocks noChangeArrowheads="1"/>
            </p:cNvSpPr>
            <p:nvPr/>
          </p:nvSpPr>
          <p:spPr bwMode="auto">
            <a:xfrm flipH="1">
              <a:off x="11406" y="6578"/>
              <a:ext cx="39" cy="84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89" name="四角形 97"/>
            <p:cNvSpPr>
              <a:spLocks noChangeArrowheads="1"/>
            </p:cNvSpPr>
            <p:nvPr/>
          </p:nvSpPr>
          <p:spPr bwMode="auto">
            <a:xfrm flipH="1">
              <a:off x="11924" y="6568"/>
              <a:ext cx="41" cy="84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0" name="直線 100"/>
            <p:cNvSpPr>
              <a:spLocks noChangeShapeType="1"/>
            </p:cNvSpPr>
            <p:nvPr/>
          </p:nvSpPr>
          <p:spPr bwMode="auto">
            <a:xfrm flipH="1" flipV="1">
              <a:off x="11458" y="6657"/>
              <a:ext cx="457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91" name="四角形 101"/>
            <p:cNvSpPr>
              <a:spLocks noChangeArrowheads="1"/>
            </p:cNvSpPr>
            <p:nvPr/>
          </p:nvSpPr>
          <p:spPr bwMode="auto">
            <a:xfrm>
              <a:off x="11447" y="7024"/>
              <a:ext cx="477" cy="1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2" name="直線 102"/>
            <p:cNvSpPr>
              <a:spLocks noChangeShapeType="1"/>
            </p:cNvSpPr>
            <p:nvPr/>
          </p:nvSpPr>
          <p:spPr bwMode="auto">
            <a:xfrm flipV="1">
              <a:off x="11448" y="7023"/>
              <a:ext cx="478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93" name="直線 103"/>
            <p:cNvSpPr>
              <a:spLocks noChangeShapeType="1"/>
            </p:cNvSpPr>
            <p:nvPr/>
          </p:nvSpPr>
          <p:spPr bwMode="auto">
            <a:xfrm>
              <a:off x="11447" y="7035"/>
              <a:ext cx="467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494" name="四角形 104"/>
            <p:cNvSpPr>
              <a:spLocks noChangeArrowheads="1"/>
            </p:cNvSpPr>
            <p:nvPr/>
          </p:nvSpPr>
          <p:spPr bwMode="auto">
            <a:xfrm>
              <a:off x="11341" y="6905"/>
              <a:ext cx="60" cy="56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5" name="四角形 104"/>
            <p:cNvSpPr>
              <a:spLocks noChangeArrowheads="1"/>
            </p:cNvSpPr>
            <p:nvPr/>
          </p:nvSpPr>
          <p:spPr bwMode="auto">
            <a:xfrm>
              <a:off x="11967" y="6925"/>
              <a:ext cx="59" cy="56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6" name="四角形 110"/>
            <p:cNvSpPr>
              <a:spLocks noChangeArrowheads="1"/>
            </p:cNvSpPr>
            <p:nvPr/>
          </p:nvSpPr>
          <p:spPr bwMode="auto">
            <a:xfrm>
              <a:off x="11288" y="7014"/>
              <a:ext cx="48" cy="3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7" name="四角形 110"/>
            <p:cNvSpPr>
              <a:spLocks noChangeArrowheads="1"/>
            </p:cNvSpPr>
            <p:nvPr/>
          </p:nvSpPr>
          <p:spPr bwMode="auto">
            <a:xfrm>
              <a:off x="12031" y="7024"/>
              <a:ext cx="47" cy="3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8" name="四角形 113"/>
            <p:cNvSpPr>
              <a:spLocks noChangeArrowheads="1"/>
            </p:cNvSpPr>
            <p:nvPr/>
          </p:nvSpPr>
          <p:spPr bwMode="auto">
            <a:xfrm>
              <a:off x="11490" y="7362"/>
              <a:ext cx="160" cy="45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499" name="四角形 113"/>
            <p:cNvSpPr>
              <a:spLocks noChangeArrowheads="1"/>
            </p:cNvSpPr>
            <p:nvPr/>
          </p:nvSpPr>
          <p:spPr bwMode="auto">
            <a:xfrm>
              <a:off x="11713" y="7362"/>
              <a:ext cx="160" cy="45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00" name="四角形 25"/>
            <p:cNvSpPr>
              <a:spLocks noChangeArrowheads="1"/>
            </p:cNvSpPr>
            <p:nvPr/>
          </p:nvSpPr>
          <p:spPr bwMode="auto">
            <a:xfrm>
              <a:off x="4139" y="7777"/>
              <a:ext cx="223" cy="88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01" name="四角形 27"/>
            <p:cNvSpPr>
              <a:spLocks noChangeArrowheads="1"/>
            </p:cNvSpPr>
            <p:nvPr/>
          </p:nvSpPr>
          <p:spPr bwMode="auto">
            <a:xfrm flipV="1">
              <a:off x="4059" y="7713"/>
              <a:ext cx="403" cy="56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02" name="台形 29"/>
            <p:cNvSpPr>
              <a:spLocks noChangeArrowheads="1"/>
            </p:cNvSpPr>
            <p:nvPr/>
          </p:nvSpPr>
          <p:spPr bwMode="auto">
            <a:xfrm rot="10800000">
              <a:off x="4080" y="7602"/>
              <a:ext cx="357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81 w 21600"/>
                <a:gd name="T13" fmla="*/ 2563 h 21600"/>
                <a:gd name="T14" fmla="*/ 19119 w 21600"/>
                <a:gd name="T15" fmla="*/ 19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14" y="21600"/>
                  </a:lnTo>
                  <a:lnTo>
                    <a:pt x="2018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503" name="四角形 53"/>
            <p:cNvSpPr>
              <a:spLocks noChangeArrowheads="1"/>
            </p:cNvSpPr>
            <p:nvPr/>
          </p:nvSpPr>
          <p:spPr bwMode="auto">
            <a:xfrm>
              <a:off x="4098" y="8480"/>
              <a:ext cx="306" cy="14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04" name="四角形 125"/>
            <p:cNvSpPr>
              <a:spLocks noChangeArrowheads="1"/>
            </p:cNvSpPr>
            <p:nvPr/>
          </p:nvSpPr>
          <p:spPr bwMode="auto">
            <a:xfrm>
              <a:off x="4394" y="8655"/>
              <a:ext cx="891" cy="23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05" name="四角形 127"/>
            <p:cNvSpPr>
              <a:spLocks noChangeArrowheads="1"/>
            </p:cNvSpPr>
            <p:nvPr/>
          </p:nvSpPr>
          <p:spPr bwMode="auto">
            <a:xfrm>
              <a:off x="4065" y="8627"/>
              <a:ext cx="381" cy="267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06" name="直線 251"/>
            <p:cNvSpPr>
              <a:spLocks noChangeShapeType="1"/>
            </p:cNvSpPr>
            <p:nvPr/>
          </p:nvSpPr>
          <p:spPr bwMode="auto">
            <a:xfrm>
              <a:off x="4097" y="7604"/>
              <a:ext cx="3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507" name="直線 251"/>
            <p:cNvSpPr>
              <a:spLocks noChangeShapeType="1"/>
            </p:cNvSpPr>
            <p:nvPr/>
          </p:nvSpPr>
          <p:spPr bwMode="auto">
            <a:xfrm>
              <a:off x="10598" y="7515"/>
              <a:ext cx="3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508" name="直線 251"/>
            <p:cNvSpPr>
              <a:spLocks noChangeShapeType="1"/>
            </p:cNvSpPr>
            <p:nvPr/>
          </p:nvSpPr>
          <p:spPr bwMode="auto">
            <a:xfrm>
              <a:off x="13134" y="7475"/>
              <a:ext cx="3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509" name="四角形 261"/>
            <p:cNvSpPr>
              <a:spLocks noChangeArrowheads="1"/>
            </p:cNvSpPr>
            <p:nvPr/>
          </p:nvSpPr>
          <p:spPr bwMode="auto">
            <a:xfrm rot="-2580000">
              <a:off x="2877" y="8932"/>
              <a:ext cx="531" cy="248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10" name="楕円 255"/>
            <p:cNvSpPr>
              <a:spLocks noChangeArrowheads="1"/>
            </p:cNvSpPr>
            <p:nvPr/>
          </p:nvSpPr>
          <p:spPr bwMode="auto">
            <a:xfrm flipV="1">
              <a:off x="2432" y="9051"/>
              <a:ext cx="763" cy="734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11" name="台形 259"/>
            <p:cNvSpPr>
              <a:spLocks noChangeArrowheads="1"/>
            </p:cNvSpPr>
            <p:nvPr/>
          </p:nvSpPr>
          <p:spPr bwMode="auto">
            <a:xfrm rot="-1200000">
              <a:off x="3209" y="8624"/>
              <a:ext cx="455" cy="3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97 w 21600"/>
                <a:gd name="T13" fmla="*/ 5693 h 21600"/>
                <a:gd name="T14" fmla="*/ 15903 w 21600"/>
                <a:gd name="T15" fmla="*/ 159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48" y="21600"/>
                  </a:lnTo>
                  <a:lnTo>
                    <a:pt x="138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575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512" name="直線 346"/>
            <p:cNvSpPr>
              <a:spLocks noChangeShapeType="1"/>
            </p:cNvSpPr>
            <p:nvPr/>
          </p:nvSpPr>
          <p:spPr bwMode="auto">
            <a:xfrm>
              <a:off x="2453" y="9496"/>
              <a:ext cx="71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/>
            <a:lstStyle/>
            <a:p>
              <a:endParaRPr lang="ja-JP" altLang="en-US"/>
            </a:p>
          </p:txBody>
        </p:sp>
        <p:sp>
          <p:nvSpPr>
            <p:cNvPr id="274513" name="四角形 27"/>
            <p:cNvSpPr>
              <a:spLocks noChangeArrowheads="1"/>
            </p:cNvSpPr>
            <p:nvPr/>
          </p:nvSpPr>
          <p:spPr bwMode="auto">
            <a:xfrm flipV="1">
              <a:off x="7919" y="7656"/>
              <a:ext cx="404" cy="56"/>
            </a:xfrm>
            <a:prstGeom prst="rect">
              <a:avLst/>
            </a:pr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4514" name="台形 29"/>
            <p:cNvSpPr>
              <a:spLocks noChangeArrowheads="1"/>
            </p:cNvSpPr>
            <p:nvPr/>
          </p:nvSpPr>
          <p:spPr bwMode="auto">
            <a:xfrm rot="10800000">
              <a:off x="7941" y="7545"/>
              <a:ext cx="357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81 w 21600"/>
                <a:gd name="T13" fmla="*/ 2563 h 21600"/>
                <a:gd name="T14" fmla="*/ 19119 w 21600"/>
                <a:gd name="T15" fmla="*/ 19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14" y="21600"/>
                  </a:lnTo>
                  <a:lnTo>
                    <a:pt x="2018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575"/>
                </a:gs>
                <a:gs pos="100000">
                  <a:srgbClr val="CCFFFF">
                    <a:alpha val="98996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4515" name="Group 67"/>
            <p:cNvGrpSpPr>
              <a:grpSpLocks/>
            </p:cNvGrpSpPr>
            <p:nvPr/>
          </p:nvGrpSpPr>
          <p:grpSpPr bwMode="auto">
            <a:xfrm>
              <a:off x="7537" y="5485"/>
              <a:ext cx="2216" cy="2058"/>
              <a:chOff x="7552" y="5485"/>
              <a:chExt cx="2216" cy="2058"/>
            </a:xfrm>
          </p:grpSpPr>
          <p:sp>
            <p:nvSpPr>
              <p:cNvPr id="274516" name="四角形 92"/>
              <p:cNvSpPr>
                <a:spLocks noChangeArrowheads="1"/>
              </p:cNvSpPr>
              <p:nvPr/>
            </p:nvSpPr>
            <p:spPr bwMode="auto">
              <a:xfrm>
                <a:off x="7566" y="5673"/>
                <a:ext cx="942" cy="18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17" name="四角形 93"/>
              <p:cNvSpPr>
                <a:spLocks noChangeArrowheads="1"/>
              </p:cNvSpPr>
              <p:nvPr/>
            </p:nvSpPr>
            <p:spPr bwMode="auto">
              <a:xfrm>
                <a:off x="7552" y="5485"/>
                <a:ext cx="2216" cy="20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18" name="四角形 94"/>
              <p:cNvSpPr>
                <a:spLocks noChangeArrowheads="1"/>
              </p:cNvSpPr>
              <p:nvPr/>
            </p:nvSpPr>
            <p:spPr bwMode="auto">
              <a:xfrm>
                <a:off x="8507" y="5624"/>
                <a:ext cx="1135" cy="18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19" name="直線 95"/>
              <p:cNvSpPr>
                <a:spLocks noChangeShapeType="1"/>
              </p:cNvSpPr>
              <p:nvPr/>
            </p:nvSpPr>
            <p:spPr bwMode="auto">
              <a:xfrm>
                <a:off x="9737" y="5693"/>
                <a:ext cx="1" cy="180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520" name="曲線 96"/>
              <p:cNvSpPr>
                <a:spLocks/>
              </p:cNvSpPr>
              <p:nvPr/>
            </p:nvSpPr>
            <p:spPr bwMode="auto">
              <a:xfrm>
                <a:off x="8498" y="5643"/>
                <a:ext cx="202" cy="18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0"/>
                    </a:moveTo>
                    <a:cubicBezTo>
                      <a:pt x="20084" y="1971"/>
                      <a:pt x="21600" y="7230"/>
                      <a:pt x="17962" y="10395"/>
                    </a:cubicBezTo>
                    <a:cubicBezTo>
                      <a:pt x="14324" y="13560"/>
                      <a:pt x="4092" y="13583"/>
                      <a:pt x="2046" y="15824"/>
                    </a:cubicBezTo>
                    <a:cubicBezTo>
                      <a:pt x="0" y="18065"/>
                      <a:pt x="6290" y="20552"/>
                      <a:pt x="7730" y="216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521" name="四角形 97"/>
              <p:cNvSpPr>
                <a:spLocks noChangeArrowheads="1"/>
              </p:cNvSpPr>
              <p:nvPr/>
            </p:nvSpPr>
            <p:spPr bwMode="auto">
              <a:xfrm flipH="1">
                <a:off x="8826" y="6605"/>
                <a:ext cx="39" cy="84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22" name="四角形 97"/>
              <p:cNvSpPr>
                <a:spLocks noChangeArrowheads="1"/>
              </p:cNvSpPr>
              <p:nvPr/>
            </p:nvSpPr>
            <p:spPr bwMode="auto">
              <a:xfrm flipH="1">
                <a:off x="9344" y="6595"/>
                <a:ext cx="41" cy="84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23" name="直線 100"/>
              <p:cNvSpPr>
                <a:spLocks noChangeShapeType="1"/>
              </p:cNvSpPr>
              <p:nvPr/>
            </p:nvSpPr>
            <p:spPr bwMode="auto">
              <a:xfrm flipH="1" flipV="1">
                <a:off x="8878" y="6684"/>
                <a:ext cx="457" cy="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524" name="四角形 101"/>
              <p:cNvSpPr>
                <a:spLocks noChangeArrowheads="1"/>
              </p:cNvSpPr>
              <p:nvPr/>
            </p:nvSpPr>
            <p:spPr bwMode="auto">
              <a:xfrm>
                <a:off x="8867" y="7051"/>
                <a:ext cx="477" cy="1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25" name="直線 102"/>
              <p:cNvSpPr>
                <a:spLocks noChangeShapeType="1"/>
              </p:cNvSpPr>
              <p:nvPr/>
            </p:nvSpPr>
            <p:spPr bwMode="auto">
              <a:xfrm flipV="1">
                <a:off x="8868" y="7050"/>
                <a:ext cx="478" cy="1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526" name="直線 103"/>
              <p:cNvSpPr>
                <a:spLocks noChangeShapeType="1"/>
              </p:cNvSpPr>
              <p:nvPr/>
            </p:nvSpPr>
            <p:spPr bwMode="auto">
              <a:xfrm>
                <a:off x="8867" y="7062"/>
                <a:ext cx="467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527" name="四角形 104"/>
              <p:cNvSpPr>
                <a:spLocks noChangeArrowheads="1"/>
              </p:cNvSpPr>
              <p:nvPr/>
            </p:nvSpPr>
            <p:spPr bwMode="auto">
              <a:xfrm>
                <a:off x="8761" y="6932"/>
                <a:ext cx="60" cy="56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28" name="四角形 104"/>
              <p:cNvSpPr>
                <a:spLocks noChangeArrowheads="1"/>
              </p:cNvSpPr>
              <p:nvPr/>
            </p:nvSpPr>
            <p:spPr bwMode="auto">
              <a:xfrm>
                <a:off x="9387" y="6952"/>
                <a:ext cx="59" cy="56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29" name="四角形 110"/>
              <p:cNvSpPr>
                <a:spLocks noChangeArrowheads="1"/>
              </p:cNvSpPr>
              <p:nvPr/>
            </p:nvSpPr>
            <p:spPr bwMode="auto">
              <a:xfrm>
                <a:off x="8708" y="7041"/>
                <a:ext cx="48" cy="3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30" name="四角形 110"/>
              <p:cNvSpPr>
                <a:spLocks noChangeArrowheads="1"/>
              </p:cNvSpPr>
              <p:nvPr/>
            </p:nvSpPr>
            <p:spPr bwMode="auto">
              <a:xfrm>
                <a:off x="9451" y="7051"/>
                <a:ext cx="47" cy="3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31" name="四角形 113"/>
              <p:cNvSpPr>
                <a:spLocks noChangeArrowheads="1"/>
              </p:cNvSpPr>
              <p:nvPr/>
            </p:nvSpPr>
            <p:spPr bwMode="auto">
              <a:xfrm>
                <a:off x="8910" y="7389"/>
                <a:ext cx="160" cy="45"/>
              </a:xfrm>
              <a:prstGeom prst="rect">
                <a:avLst/>
              </a:prstGeom>
              <a:gradFill rotWithShape="0">
                <a:gsLst>
                  <a:gs pos="0">
                    <a:srgbClr val="5E7575"/>
                  </a:gs>
                  <a:gs pos="100000">
                    <a:srgbClr val="CCFFFF">
                      <a:alpha val="98996"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32" name="四角形 113"/>
              <p:cNvSpPr>
                <a:spLocks noChangeArrowheads="1"/>
              </p:cNvSpPr>
              <p:nvPr/>
            </p:nvSpPr>
            <p:spPr bwMode="auto">
              <a:xfrm>
                <a:off x="9133" y="7389"/>
                <a:ext cx="160" cy="45"/>
              </a:xfrm>
              <a:prstGeom prst="rect">
                <a:avLst/>
              </a:prstGeom>
              <a:gradFill rotWithShape="0">
                <a:gsLst>
                  <a:gs pos="0">
                    <a:srgbClr val="5E7575"/>
                  </a:gs>
                  <a:gs pos="100000">
                    <a:srgbClr val="CCFFFF">
                      <a:alpha val="98996"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4533" name="直線 251"/>
              <p:cNvSpPr>
                <a:spLocks noChangeShapeType="1"/>
              </p:cNvSpPr>
              <p:nvPr/>
            </p:nvSpPr>
            <p:spPr bwMode="auto">
              <a:xfrm>
                <a:off x="8018" y="7542"/>
                <a:ext cx="3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ja-JP" altLang="en-US"/>
              </a:p>
            </p:txBody>
          </p:sp>
        </p:grpSp>
      </p:grpSp>
      <p:sp>
        <p:nvSpPr>
          <p:cNvPr id="274437" name="テキスト ボックス 355"/>
          <p:cNvSpPr txBox="1">
            <a:spLocks noChangeArrowheads="1"/>
          </p:cNvSpPr>
          <p:nvPr/>
        </p:nvSpPr>
        <p:spPr bwMode="auto">
          <a:xfrm>
            <a:off x="7943669" y="1660525"/>
            <a:ext cx="16684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プールの水を投入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ja-JP" sz="1400" dirty="0">
              <a:latin typeface="Arial" panose="020B0604020202020204" pitchFamily="34" charset="0"/>
            </a:endParaRPr>
          </a:p>
        </p:txBody>
      </p:sp>
      <p:sp>
        <p:nvSpPr>
          <p:cNvPr id="274438" name="テキスト ボックス 355"/>
          <p:cNvSpPr txBox="1">
            <a:spLocks noChangeArrowheads="1"/>
          </p:cNvSpPr>
          <p:nvPr/>
        </p:nvSpPr>
        <p:spPr bwMode="auto">
          <a:xfrm>
            <a:off x="4626323" y="595314"/>
            <a:ext cx="309985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マンホールトイレ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（水洗）</a:t>
            </a:r>
            <a:endParaRPr lang="ja-JP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4439" name="テキスト ボックス 355"/>
          <p:cNvSpPr txBox="1">
            <a:spLocks noChangeArrowheads="1"/>
          </p:cNvSpPr>
          <p:nvPr/>
        </p:nvSpPr>
        <p:spPr bwMode="auto">
          <a:xfrm>
            <a:off x="2984319" y="1670050"/>
            <a:ext cx="692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4440" name="テキスト ボックス 355"/>
          <p:cNvSpPr txBox="1">
            <a:spLocks noChangeArrowheads="1"/>
          </p:cNvSpPr>
          <p:nvPr/>
        </p:nvSpPr>
        <p:spPr bwMode="auto">
          <a:xfrm>
            <a:off x="1928631" y="1682751"/>
            <a:ext cx="6048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公道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4441" name="テキスト ボックス 355"/>
          <p:cNvSpPr txBox="1">
            <a:spLocks noChangeArrowheads="1"/>
          </p:cNvSpPr>
          <p:nvPr/>
        </p:nvSpPr>
        <p:spPr bwMode="auto">
          <a:xfrm>
            <a:off x="966607" y="2638426"/>
            <a:ext cx="9001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汚水本管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34200" y="3987800"/>
            <a:ext cx="4728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平成２９年３月に「柏市下水道総合地震対策計画」</a:t>
            </a: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策定</a:t>
            </a: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避難所に指定された小学校へマンホールトイレを整備</a:t>
            </a: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するもの。</a:t>
            </a:r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  <a:defRPr/>
            </a:pPr>
            <a:endParaRPr lang="en-US" altLang="ja-JP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  <a:defRPr/>
            </a:pPr>
            <a:r>
              <a:rPr lang="ja-JP" altLang="en-US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平成３１年度</a:t>
            </a:r>
            <a:r>
              <a:rPr lang="ja-JP" altLang="en-US" u="sng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の事業内容</a:t>
            </a:r>
            <a:endParaRPr lang="en-US" altLang="ja-JP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  <a:defRPr/>
            </a:pP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・整備工事　２校　４基　</a:t>
            </a:r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  <a:defRPr/>
            </a:pP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松葉第一小学校，松葉第二小学校</a:t>
            </a: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  <a:defRPr/>
            </a:pPr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・設計委託　６校１２基</a:t>
            </a:r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  <a:defRPr/>
            </a:pPr>
            <a:endParaRPr lang="ja-JP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74443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7016"/>
              </p:ext>
            </p:extLst>
          </p:nvPr>
        </p:nvGraphicFramePr>
        <p:xfrm>
          <a:off x="716387" y="3999125"/>
          <a:ext cx="6117281" cy="213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ワークシート" r:id="rId3" imgW="4009972" imgH="1266798" progId="Excel.Sheet.8">
                  <p:embed/>
                </p:oleObj>
              </mc:Choice>
              <mc:Fallback>
                <p:oleObj name="ワークシート" r:id="rId3" imgW="4009972" imgH="1266798" progId="Excel.Sheet.8">
                  <p:embed/>
                  <p:pic>
                    <p:nvPicPr>
                      <p:cNvPr id="274443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87" y="3999125"/>
                        <a:ext cx="6117281" cy="2131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45" name="正方形/長方形 2"/>
          <p:cNvSpPr>
            <a:spLocks noChangeArrowheads="1"/>
          </p:cNvSpPr>
          <p:nvPr/>
        </p:nvSpPr>
        <p:spPr bwMode="auto">
          <a:xfrm>
            <a:off x="1770085" y="4713443"/>
            <a:ext cx="623528" cy="697587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74446" name="正方形/長方形 96"/>
          <p:cNvSpPr>
            <a:spLocks noChangeArrowheads="1"/>
          </p:cNvSpPr>
          <p:nvPr/>
        </p:nvSpPr>
        <p:spPr bwMode="auto">
          <a:xfrm>
            <a:off x="2412572" y="5412037"/>
            <a:ext cx="655025" cy="699756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cxnSp>
        <p:nvCxnSpPr>
          <p:cNvPr id="274447" name="直線矢印コネクタ 6"/>
          <p:cNvCxnSpPr>
            <a:cxnSpLocks noChangeShapeType="1"/>
          </p:cNvCxnSpPr>
          <p:nvPr/>
        </p:nvCxnSpPr>
        <p:spPr bwMode="auto">
          <a:xfrm>
            <a:off x="2314057" y="5293556"/>
            <a:ext cx="242888" cy="257175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none" w="lg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4448" name="正方形/長方形 102"/>
          <p:cNvSpPr>
            <a:spLocks noChangeArrowheads="1"/>
          </p:cNvSpPr>
          <p:nvPr/>
        </p:nvSpPr>
        <p:spPr bwMode="auto">
          <a:xfrm>
            <a:off x="2397178" y="4713443"/>
            <a:ext cx="648980" cy="697587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74449" name="正方形/長方形 103"/>
          <p:cNvSpPr>
            <a:spLocks noChangeArrowheads="1"/>
          </p:cNvSpPr>
          <p:nvPr/>
        </p:nvSpPr>
        <p:spPr bwMode="auto">
          <a:xfrm>
            <a:off x="3047547" y="5410451"/>
            <a:ext cx="655024" cy="69975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cxnSp>
        <p:nvCxnSpPr>
          <p:cNvPr id="274450" name="直線矢印コネクタ 104"/>
          <p:cNvCxnSpPr>
            <a:cxnSpLocks noChangeShapeType="1"/>
          </p:cNvCxnSpPr>
          <p:nvPr/>
        </p:nvCxnSpPr>
        <p:spPr bwMode="auto">
          <a:xfrm>
            <a:off x="2965087" y="5315780"/>
            <a:ext cx="211138" cy="2540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none" w="lg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0887-7D29-4A2A-952E-0580255EB5C6}" type="slidenum"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13</a:t>
            </a:fld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1420391" y="171831"/>
            <a:ext cx="840210" cy="470557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</a:t>
            </a:r>
            <a:endParaRPr kumimoji="1" lang="ja-JP" altLang="en-US" sz="24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539" y="839449"/>
            <a:ext cx="4241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マンホールトイレの整備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（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1.4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千万円）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48584" y="429977"/>
            <a:ext cx="32143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その他主な事業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管路施設耐震診断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（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1.2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千万円）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2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>
            <a:spLocks noChangeArrowheads="1"/>
          </p:cNvSpPr>
          <p:nvPr/>
        </p:nvSpPr>
        <p:spPr bwMode="auto">
          <a:xfrm>
            <a:off x="2041014" y="125414"/>
            <a:ext cx="9156637" cy="4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SｺﾞｼｯｸM" panose="020B0600000000000000" pitchFamily="50" charset="-128"/>
              </a:rPr>
              <a:t>柏市公共下水道管路施設包括的予防保全型維持管理業務委託</a:t>
            </a:r>
            <a:endParaRPr lang="ja-JP" altLang="en-US" sz="2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2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304802" y="657225"/>
            <a:ext cx="5606144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平成</a:t>
            </a:r>
            <a:r>
              <a:rPr lang="en-US" altLang="ja-JP" sz="2000" kern="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31</a:t>
            </a:r>
            <a:r>
              <a:rPr lang="ja-JP" altLang="en-US" sz="2000" kern="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年度</a:t>
            </a: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は当初・補正・単独費の３事業</a:t>
            </a:r>
            <a:endParaRPr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 smtClean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・</a:t>
            </a: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計画的維持管理は各工種を継続実施</a:t>
            </a:r>
            <a:endParaRPr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 smtClean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・</a:t>
            </a:r>
            <a:r>
              <a:rPr lang="ja-JP" altLang="en-US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改築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業務が本格的に開始予定</a:t>
            </a:r>
            <a:endParaRPr lang="en-US" altLang="ja-JP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管更生　</a:t>
            </a:r>
            <a:r>
              <a:rPr lang="el-GR" altLang="ja-JP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φ200</a:t>
            </a:r>
            <a:r>
              <a:rPr lang="ja-JP" altLang="el-GR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～□</a:t>
            </a:r>
            <a:r>
              <a:rPr lang="el-GR" altLang="ja-JP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2400×2160</a:t>
            </a:r>
            <a:r>
              <a:rPr lang="ja-JP" altLang="en-US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en-US" altLang="ja-JP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L=2.7km</a:t>
            </a:r>
            <a:endParaRPr lang="ja-JP" altLang="en-US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pic>
        <p:nvPicPr>
          <p:cNvPr id="274437" name="図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4" y="2597170"/>
            <a:ext cx="1740846" cy="134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8" name="図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55" y="2613850"/>
            <a:ext cx="3565084" cy="13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9" name="テキスト ボックス 18"/>
          <p:cNvSpPr txBox="1">
            <a:spLocks noChangeArrowheads="1"/>
          </p:cNvSpPr>
          <p:nvPr/>
        </p:nvSpPr>
        <p:spPr bwMode="auto">
          <a:xfrm>
            <a:off x="977709" y="3981514"/>
            <a:ext cx="4886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左写真・製管工法（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SPR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工法）による施工状況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右写真・施工前後</a:t>
            </a:r>
          </a:p>
        </p:txBody>
      </p:sp>
      <p:sp>
        <p:nvSpPr>
          <p:cNvPr id="274440" name="テキスト ボックス 19"/>
          <p:cNvSpPr txBox="1">
            <a:spLocks noChangeArrowheads="1"/>
          </p:cNvSpPr>
          <p:nvPr/>
        </p:nvSpPr>
        <p:spPr bwMode="auto">
          <a:xfrm>
            <a:off x="1094220" y="5909353"/>
            <a:ext cx="43971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形成工法（オメガライナー）による施工状況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左から、材料引込・拡径・管口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仕上げ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取付管がある場合は、削孔作業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有り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6195303" y="619126"/>
            <a:ext cx="5515704" cy="7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u="sng" kern="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平成</a:t>
            </a:r>
            <a:r>
              <a:rPr lang="en-US" altLang="ja-JP" sz="2000" u="sng" kern="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31</a:t>
            </a:r>
            <a:r>
              <a:rPr lang="ja-JP" altLang="en-US" sz="2000" u="sng" kern="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年度</a:t>
            </a:r>
            <a:r>
              <a:rPr lang="ja-JP" altLang="en-US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協定</a:t>
            </a:r>
            <a:r>
              <a:rPr lang="ja-JP" altLang="en-US" sz="2000" u="sng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（案）（市単独費</a:t>
            </a: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）</a:t>
            </a:r>
            <a:endParaRPr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委託金額</a:t>
            </a: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約</a:t>
            </a:r>
            <a:r>
              <a:rPr lang="en-US" altLang="ja-JP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4,460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万円</a:t>
            </a:r>
            <a:endParaRPr lang="ja-JP" altLang="en-US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25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304802" y="1931891"/>
            <a:ext cx="5823968" cy="6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平成</a:t>
            </a:r>
            <a:r>
              <a:rPr lang="en-US" altLang="ja-JP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30</a:t>
            </a:r>
            <a:r>
              <a:rPr lang="ja-JP" altLang="en-US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年度協定</a:t>
            </a:r>
            <a:r>
              <a:rPr lang="ja-JP" altLang="en-US" sz="2000" u="sng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（補正分）国庫補助対象事業</a:t>
            </a:r>
            <a:endParaRPr lang="en-US" altLang="ja-JP" sz="2000" u="sng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委託金額</a:t>
            </a:r>
            <a:r>
              <a:rPr lang="ja-JP" altLang="en-US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約</a:t>
            </a:r>
            <a:r>
              <a:rPr lang="en-US" altLang="ja-JP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9.5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r>
              <a:rPr lang="ja-JP" altLang="en-US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平成</a:t>
            </a:r>
            <a:r>
              <a:rPr lang="en-US" altLang="ja-JP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31</a:t>
            </a:r>
            <a:r>
              <a:rPr lang="ja-JP" altLang="en-US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年度事業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を前倒し</a:t>
            </a:r>
            <a:r>
              <a:rPr lang="ja-JP" altLang="en-US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　　　</a:t>
            </a:r>
          </a:p>
        </p:txBody>
      </p:sp>
      <p:pic>
        <p:nvPicPr>
          <p:cNvPr id="274443" name="図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9" y="4542081"/>
            <a:ext cx="1751172" cy="13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4" name="図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39" y="4553191"/>
            <a:ext cx="1751172" cy="131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5" name="図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5" y="4569066"/>
            <a:ext cx="1751172" cy="131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6186825" y="3063551"/>
            <a:ext cx="3000717" cy="5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データ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管理業務の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一環：</a:t>
            </a:r>
            <a:endParaRPr lang="en-US" altLang="ja-JP" sz="16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維持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管理マップ作成（案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）</a:t>
            </a:r>
            <a:r>
              <a:rPr lang="ja-JP" altLang="en-US" sz="16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</a:t>
            </a:r>
          </a:p>
        </p:txBody>
      </p:sp>
      <p:pic>
        <p:nvPicPr>
          <p:cNvPr id="274448" name="図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14" y="3592243"/>
            <a:ext cx="1936943" cy="29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9" name="図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15" y="3582671"/>
            <a:ext cx="1945101" cy="29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8918917" y="3049035"/>
            <a:ext cx="2982729" cy="60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ストマネ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見直し業務の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一環：</a:t>
            </a:r>
            <a:endParaRPr lang="en-US" altLang="ja-JP" sz="16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ハザードマップ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作成（案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）</a:t>
            </a:r>
            <a:endParaRPr lang="ja-JP" altLang="en-US" sz="16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cxnSp>
        <p:nvCxnSpPr>
          <p:cNvPr id="274451" name="直線コネクタ 35"/>
          <p:cNvCxnSpPr>
            <a:cxnSpLocks noChangeShapeType="1"/>
          </p:cNvCxnSpPr>
          <p:nvPr/>
        </p:nvCxnSpPr>
        <p:spPr bwMode="auto">
          <a:xfrm>
            <a:off x="6055852" y="657226"/>
            <a:ext cx="27892" cy="5893189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角丸四角形 19"/>
          <p:cNvSpPr/>
          <p:nvPr/>
        </p:nvSpPr>
        <p:spPr>
          <a:xfrm>
            <a:off x="1126737" y="106464"/>
            <a:ext cx="812800" cy="380565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</a:t>
            </a:r>
            <a:endParaRPr kumimoji="1" lang="ja-JP" altLang="en-US" sz="2000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88388" y="1317443"/>
            <a:ext cx="59254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・ストックマネジメント関連業務</a:t>
            </a:r>
            <a:endParaRPr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点検調査データ管理業務及びストックマネジメント見直し業務を行う。</a:t>
            </a:r>
            <a:endParaRPr lang="en-US" altLang="ja-JP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調査データ・維持管理情報を有効活用。次期ストマネ策定及びデータを柏市</a:t>
            </a:r>
            <a:r>
              <a:rPr lang="en-US" altLang="ja-JP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GIS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へ反映することにより、予防保全型維持管理体制を確立する。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0887-7D29-4A2A-952E-0580255EB5C6}" type="slidenum"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14</a:t>
            </a:fld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7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ja-JP" altLang="en-US" dirty="0" smtClean="0"/>
              <a:t>目　次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73573"/>
            <a:ext cx="10515600" cy="4003389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ja-JP" altLang="en-US" dirty="0" smtClean="0">
                <a:cs typeface="+mn-cs"/>
              </a:rPr>
              <a:t>１</a:t>
            </a:r>
            <a:r>
              <a:rPr lang="ja-JP" altLang="en-US" dirty="0">
                <a:cs typeface="+mn-cs"/>
              </a:rPr>
              <a:t>　平成３０年度実施</a:t>
            </a:r>
            <a:r>
              <a:rPr lang="ja-JP" altLang="en-US" dirty="0" smtClean="0">
                <a:cs typeface="+mn-cs"/>
              </a:rPr>
              <a:t>事業の概要</a:t>
            </a:r>
            <a:endParaRPr lang="en-US" altLang="ja-JP" dirty="0" smtClean="0">
              <a:cs typeface="+mn-cs"/>
            </a:endParaRPr>
          </a:p>
          <a:p>
            <a:pPr>
              <a:buNone/>
              <a:defRPr/>
            </a:pPr>
            <a:endParaRPr lang="en-US" altLang="ja-JP" sz="28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800" dirty="0" smtClean="0">
                <a:cs typeface="+mn-cs"/>
              </a:rPr>
              <a:t>２</a:t>
            </a:r>
            <a:r>
              <a:rPr lang="ja-JP" altLang="en-US" sz="2800" dirty="0">
                <a:cs typeface="+mn-cs"/>
              </a:rPr>
              <a:t>　</a:t>
            </a:r>
            <a:r>
              <a:rPr lang="ja-JP" altLang="en-US" sz="2800" dirty="0" smtClean="0">
                <a:cs typeface="+mn-cs"/>
              </a:rPr>
              <a:t>平成３１年度予算</a:t>
            </a:r>
            <a:r>
              <a:rPr lang="ja-JP" altLang="en-US" sz="2800" dirty="0">
                <a:cs typeface="+mn-cs"/>
              </a:rPr>
              <a:t>の</a:t>
            </a:r>
            <a:r>
              <a:rPr lang="ja-JP" altLang="en-US" sz="2800" dirty="0" smtClean="0">
                <a:cs typeface="+mn-cs"/>
              </a:rPr>
              <a:t>概要</a:t>
            </a:r>
            <a:endParaRPr lang="ja-JP" altLang="en-US" sz="2800" dirty="0">
              <a:cs typeface="+mn-cs"/>
            </a:endParaRPr>
          </a:p>
        </p:txBody>
      </p:sp>
      <p:sp>
        <p:nvSpPr>
          <p:cNvPr id="819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75B664C-348E-4DC6-B230-5E617DC83763}" type="slidenum"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</a:t>
            </a:fld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4000" dirty="0" smtClean="0"/>
              <a:t>１　平成</a:t>
            </a:r>
            <a:r>
              <a:rPr kumimoji="1" lang="en-US" altLang="ja-JP" sz="4000" dirty="0" smtClean="0"/>
              <a:t>30</a:t>
            </a:r>
            <a:r>
              <a:rPr kumimoji="1" lang="ja-JP" altLang="en-US" sz="4000" dirty="0" smtClean="0"/>
              <a:t>年度実施事業の概要</a:t>
            </a:r>
            <a:r>
              <a:rPr kumimoji="1" lang="ja-JP" altLang="en-US" sz="3200" dirty="0" smtClean="0"/>
              <a:t>（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）</a:t>
            </a:r>
            <a:r>
              <a:rPr lang="ja-JP" altLang="en-US" sz="3200" dirty="0"/>
              <a:t>支出</a:t>
            </a:r>
            <a:r>
              <a:rPr kumimoji="1" lang="ja-JP" altLang="en-US" sz="3200" dirty="0" smtClean="0"/>
              <a:t>見込</a:t>
            </a:r>
            <a:endParaRPr kumimoji="1" lang="ja-JP" altLang="en-US" sz="3200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450069"/>
              </p:ext>
            </p:extLst>
          </p:nvPr>
        </p:nvGraphicFramePr>
        <p:xfrm>
          <a:off x="838200" y="2157966"/>
          <a:ext cx="10515600" cy="235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77BFA-BE15-4FC0-8B0E-86231AA0F2E2}" type="slidenum">
              <a:rPr lang="ja-JP" altLang="ja-JP" smtClean="0"/>
              <a:pPr>
                <a:defRPr/>
              </a:pPr>
              <a:t>2</a:t>
            </a:fld>
            <a:endParaRPr lang="ja-JP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291" y="1858779"/>
            <a:ext cx="59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支出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見込　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149.2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0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890997"/>
              </p:ext>
            </p:extLst>
          </p:nvPr>
        </p:nvGraphicFramePr>
        <p:xfrm>
          <a:off x="838200" y="4511031"/>
          <a:ext cx="10515600" cy="172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コネクタ 5"/>
          <p:cNvCxnSpPr/>
          <p:nvPr/>
        </p:nvCxnSpPr>
        <p:spPr>
          <a:xfrm flipH="1">
            <a:off x="989351" y="4272861"/>
            <a:ext cx="5921118" cy="38908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9173981" y="4272861"/>
            <a:ext cx="1993691" cy="37409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610600" y="19272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（単位：億円，税込）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13743" y="5137831"/>
            <a:ext cx="256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（内訳）浸水対策 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7.7</a:t>
            </a:r>
          </a:p>
          <a:p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北部整備   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3.7</a:t>
            </a:r>
          </a:p>
        </p:txBody>
      </p:sp>
    </p:spTree>
    <p:extLst>
      <p:ext uri="{BB962C8B-B14F-4D97-AF65-F5344CB8AC3E}">
        <p14:creationId xmlns:p14="http://schemas.microsoft.com/office/powerpoint/2010/main" val="3308779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6"/>
          <p:cNvSpPr>
            <a:spLocks/>
          </p:cNvSpPr>
          <p:nvPr/>
        </p:nvSpPr>
        <p:spPr bwMode="auto">
          <a:xfrm>
            <a:off x="7493000" y="4267200"/>
            <a:ext cx="2863850" cy="209550"/>
          </a:xfrm>
          <a:prstGeom prst="callout1">
            <a:avLst>
              <a:gd name="adj1" fmla="val 54542"/>
              <a:gd name="adj2" fmla="val -2657"/>
              <a:gd name="adj3" fmla="val 277569"/>
              <a:gd name="adj4" fmla="val -34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4-4　大津川左岸第４号雨水幹線工事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3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29785" y="146051"/>
            <a:ext cx="11662346" cy="55879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　平成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年度実施事業の概要</a:t>
            </a:r>
            <a:r>
              <a:rPr lang="ja-JP" altLang="en-US" sz="2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）主要事業　　　　　　　主な工事　</a:t>
            </a:r>
            <a:endParaRPr lang="ja-JP" altLang="en-US" sz="2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74436" name="グループ化 38"/>
          <p:cNvGrpSpPr>
            <a:grpSpLocks/>
          </p:cNvGrpSpPr>
          <p:nvPr/>
        </p:nvGrpSpPr>
        <p:grpSpPr bwMode="auto">
          <a:xfrm>
            <a:off x="1905001" y="6002339"/>
            <a:ext cx="2232025" cy="649287"/>
            <a:chOff x="0" y="0"/>
            <a:chExt cx="1952625" cy="359385"/>
          </a:xfrm>
        </p:grpSpPr>
        <p:sp>
          <p:nvSpPr>
            <p:cNvPr id="274458" name="Text Box 17"/>
            <p:cNvSpPr>
              <a:spLocks noChangeArrowheads="1"/>
            </p:cNvSpPr>
            <p:nvPr/>
          </p:nvSpPr>
          <p:spPr bwMode="auto">
            <a:xfrm>
              <a:off x="0" y="0"/>
              <a:ext cx="1952625" cy="359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12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　　　　　　</a:t>
              </a:r>
              <a:r>
                <a:rPr lang="ja-JP" altLang="en-US" sz="1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整備済(雨水)</a:t>
              </a: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1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　　　　　　整備予定(雨水）</a:t>
              </a:r>
              <a:endParaRPr lang="en-US" altLang="ja-JP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12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　　　　　　整備予定（汚水）</a:t>
              </a: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74459" name="Line 18"/>
            <p:cNvSpPr>
              <a:spLocks noChangeShapeType="1"/>
            </p:cNvSpPr>
            <p:nvPr/>
          </p:nvSpPr>
          <p:spPr bwMode="auto">
            <a:xfrm>
              <a:off x="119435" y="77372"/>
              <a:ext cx="48895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74460" name="Line 19"/>
            <p:cNvSpPr>
              <a:spLocks noChangeShapeType="1"/>
            </p:cNvSpPr>
            <p:nvPr/>
          </p:nvSpPr>
          <p:spPr bwMode="auto">
            <a:xfrm>
              <a:off x="122647" y="181120"/>
              <a:ext cx="488950" cy="1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74461" name="Line 19"/>
            <p:cNvSpPr>
              <a:spLocks noChangeShapeType="1"/>
            </p:cNvSpPr>
            <p:nvPr/>
          </p:nvSpPr>
          <p:spPr bwMode="auto">
            <a:xfrm>
              <a:off x="119435" y="279594"/>
              <a:ext cx="488950" cy="1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274437" name="グループ化 25"/>
          <p:cNvGrpSpPr>
            <a:grpSpLocks/>
          </p:cNvGrpSpPr>
          <p:nvPr/>
        </p:nvGrpSpPr>
        <p:grpSpPr bwMode="auto">
          <a:xfrm>
            <a:off x="4279900" y="3708400"/>
            <a:ext cx="6146800" cy="2940050"/>
            <a:chOff x="0" y="0"/>
            <a:chExt cx="8820452" cy="4487469"/>
          </a:xfrm>
        </p:grpSpPr>
        <p:pic>
          <p:nvPicPr>
            <p:cNvPr id="2744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20452" cy="4487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56" name="フリーフォーム 22"/>
            <p:cNvSpPr>
              <a:spLocks/>
            </p:cNvSpPr>
            <p:nvPr/>
          </p:nvSpPr>
          <p:spPr bwMode="auto">
            <a:xfrm>
              <a:off x="2601913" y="3592119"/>
              <a:ext cx="242887" cy="128588"/>
            </a:xfrm>
            <a:custGeom>
              <a:avLst/>
              <a:gdLst>
                <a:gd name="T0" fmla="*/ 242887 w 242887"/>
                <a:gd name="T1" fmla="*/ 0 h 128588"/>
                <a:gd name="T2" fmla="*/ 95250 w 242887"/>
                <a:gd name="T3" fmla="*/ 128588 h 128588"/>
                <a:gd name="T4" fmla="*/ 23812 w 242887"/>
                <a:gd name="T5" fmla="*/ 76200 h 128588"/>
                <a:gd name="T6" fmla="*/ 0 w 242887"/>
                <a:gd name="T7" fmla="*/ 19050 h 128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887"/>
                <a:gd name="T13" fmla="*/ 0 h 128588"/>
                <a:gd name="T14" fmla="*/ 242887 w 242887"/>
                <a:gd name="T15" fmla="*/ 128588 h 128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887" h="128588">
                  <a:moveTo>
                    <a:pt x="242887" y="0"/>
                  </a:moveTo>
                  <a:lnTo>
                    <a:pt x="95250" y="128588"/>
                  </a:lnTo>
                  <a:lnTo>
                    <a:pt x="23812" y="76200"/>
                  </a:lnTo>
                  <a:lnTo>
                    <a:pt x="0" y="19050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74457" name="フリーフォーム 24"/>
            <p:cNvSpPr>
              <a:spLocks/>
            </p:cNvSpPr>
            <p:nvPr/>
          </p:nvSpPr>
          <p:spPr bwMode="auto">
            <a:xfrm>
              <a:off x="2787650" y="3111107"/>
              <a:ext cx="376238" cy="823912"/>
            </a:xfrm>
            <a:custGeom>
              <a:avLst/>
              <a:gdLst>
                <a:gd name="T0" fmla="*/ 176213 w 376238"/>
                <a:gd name="T1" fmla="*/ 823912 h 823912"/>
                <a:gd name="T2" fmla="*/ 257175 w 376238"/>
                <a:gd name="T3" fmla="*/ 742950 h 823912"/>
                <a:gd name="T4" fmla="*/ 147638 w 376238"/>
                <a:gd name="T5" fmla="*/ 604837 h 823912"/>
                <a:gd name="T6" fmla="*/ 0 w 376238"/>
                <a:gd name="T7" fmla="*/ 409575 h 823912"/>
                <a:gd name="T8" fmla="*/ 180975 w 376238"/>
                <a:gd name="T9" fmla="*/ 295275 h 823912"/>
                <a:gd name="T10" fmla="*/ 376238 w 376238"/>
                <a:gd name="T11" fmla="*/ 90487 h 823912"/>
                <a:gd name="T12" fmla="*/ 228600 w 376238"/>
                <a:gd name="T13" fmla="*/ 0 h 823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238"/>
                <a:gd name="T22" fmla="*/ 0 h 823912"/>
                <a:gd name="T23" fmla="*/ 376238 w 376238"/>
                <a:gd name="T24" fmla="*/ 823912 h 823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238" h="823912">
                  <a:moveTo>
                    <a:pt x="176213" y="823912"/>
                  </a:moveTo>
                  <a:lnTo>
                    <a:pt x="257175" y="742950"/>
                  </a:lnTo>
                  <a:lnTo>
                    <a:pt x="147638" y="604837"/>
                  </a:lnTo>
                  <a:lnTo>
                    <a:pt x="0" y="409575"/>
                  </a:lnTo>
                  <a:lnTo>
                    <a:pt x="180975" y="295275"/>
                  </a:lnTo>
                  <a:lnTo>
                    <a:pt x="376238" y="90487"/>
                  </a:lnTo>
                  <a:lnTo>
                    <a:pt x="228600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274438" name="グループ化 28"/>
          <p:cNvGrpSpPr>
            <a:grpSpLocks/>
          </p:cNvGrpSpPr>
          <p:nvPr/>
        </p:nvGrpSpPr>
        <p:grpSpPr bwMode="auto">
          <a:xfrm>
            <a:off x="1765300" y="704850"/>
            <a:ext cx="6565900" cy="2933700"/>
            <a:chOff x="0" y="0"/>
            <a:chExt cx="10188235" cy="5448300"/>
          </a:xfrm>
        </p:grpSpPr>
        <p:pic>
          <p:nvPicPr>
            <p:cNvPr id="2744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88235" cy="544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54" name="フリーフォーム 27"/>
            <p:cNvSpPr>
              <a:spLocks/>
            </p:cNvSpPr>
            <p:nvPr/>
          </p:nvSpPr>
          <p:spPr bwMode="auto">
            <a:xfrm>
              <a:off x="6287118" y="1898650"/>
              <a:ext cx="142875" cy="9525"/>
            </a:xfrm>
            <a:custGeom>
              <a:avLst/>
              <a:gdLst>
                <a:gd name="T0" fmla="*/ 142875 w 142875"/>
                <a:gd name="T1" fmla="*/ 9525 h 9525"/>
                <a:gd name="T2" fmla="*/ 0 w 142875"/>
                <a:gd name="T3" fmla="*/ 0 h 9525"/>
                <a:gd name="T4" fmla="*/ 0 60000 65536"/>
                <a:gd name="T5" fmla="*/ 0 60000 65536"/>
                <a:gd name="T6" fmla="*/ 0 w 142875"/>
                <a:gd name="T7" fmla="*/ 0 h 9525"/>
                <a:gd name="T8" fmla="*/ 142875 w 142875"/>
                <a:gd name="T9" fmla="*/ 9525 h 9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875" h="9525">
                  <a:moveTo>
                    <a:pt x="142875" y="9525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274439" name="テキスト ボックス 29"/>
          <p:cNvSpPr>
            <a:spLocks noChangeArrowheads="1"/>
          </p:cNvSpPr>
          <p:nvPr/>
        </p:nvSpPr>
        <p:spPr bwMode="auto">
          <a:xfrm>
            <a:off x="6724650" y="4278314"/>
            <a:ext cx="977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柏駅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40" name="テキスト ボックス 30"/>
          <p:cNvSpPr>
            <a:spLocks noChangeArrowheads="1"/>
          </p:cNvSpPr>
          <p:nvPr/>
        </p:nvSpPr>
        <p:spPr bwMode="auto">
          <a:xfrm>
            <a:off x="6654800" y="6153150"/>
            <a:ext cx="97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新柏駅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41" name="テキスト ボックス 31"/>
          <p:cNvSpPr>
            <a:spLocks noChangeArrowheads="1"/>
          </p:cNvSpPr>
          <p:nvPr/>
        </p:nvSpPr>
        <p:spPr bwMode="auto">
          <a:xfrm rot="3231945">
            <a:off x="7900988" y="4978401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国道</a:t>
            </a:r>
            <a:r>
              <a:rPr lang="en-US" altLang="ja-JP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16</a:t>
            </a: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号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42" name="テキスト ボックス 32"/>
          <p:cNvSpPr>
            <a:spLocks noChangeArrowheads="1"/>
          </p:cNvSpPr>
          <p:nvPr/>
        </p:nvSpPr>
        <p:spPr bwMode="auto">
          <a:xfrm rot="3423850">
            <a:off x="5557838" y="3228976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国道</a:t>
            </a:r>
            <a:r>
              <a:rPr lang="en-US" altLang="ja-JP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16</a:t>
            </a:r>
            <a:r>
              <a:rPr lang="ja-JP" altLang="en-US" sz="1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号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43" name="テキスト ボックス 33"/>
          <p:cNvSpPr>
            <a:spLocks noChangeArrowheads="1"/>
          </p:cNvSpPr>
          <p:nvPr/>
        </p:nvSpPr>
        <p:spPr bwMode="auto">
          <a:xfrm>
            <a:off x="5187950" y="5664200"/>
            <a:ext cx="97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南柏駅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44" name="テキスト ボックス 34"/>
          <p:cNvSpPr>
            <a:spLocks noChangeArrowheads="1"/>
          </p:cNvSpPr>
          <p:nvPr/>
        </p:nvSpPr>
        <p:spPr bwMode="auto">
          <a:xfrm>
            <a:off x="4349750" y="1193800"/>
            <a:ext cx="1536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柏たなか駅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74445" name="テキスト ボックス 35"/>
          <p:cNvSpPr>
            <a:spLocks noChangeArrowheads="1"/>
          </p:cNvSpPr>
          <p:nvPr/>
        </p:nvSpPr>
        <p:spPr bwMode="auto">
          <a:xfrm>
            <a:off x="4140200" y="2379663"/>
            <a:ext cx="153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sym typeface="ＭＳ ゴシック" panose="020B0609070205080204" pitchFamily="49" charset="-128"/>
              </a:rPr>
              <a:t>柏の葉キャンパス駅</a:t>
            </a:r>
          </a:p>
        </p:txBody>
      </p:sp>
      <p:sp>
        <p:nvSpPr>
          <p:cNvPr id="274446" name="AutoShape 8"/>
          <p:cNvSpPr>
            <a:spLocks/>
          </p:cNvSpPr>
          <p:nvPr/>
        </p:nvSpPr>
        <p:spPr bwMode="auto">
          <a:xfrm>
            <a:off x="7051675" y="706438"/>
            <a:ext cx="3681282" cy="671918"/>
          </a:xfrm>
          <a:prstGeom prst="callout1">
            <a:avLst>
              <a:gd name="adj1" fmla="val 20454"/>
              <a:gd name="adj2" fmla="val -2481"/>
              <a:gd name="adj3" fmla="val 143614"/>
              <a:gd name="adj4" fmla="val -3027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利根川第６－１排水区雨水枝線工事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→完成（約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2.9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274447" name="AutoShape 7"/>
          <p:cNvSpPr>
            <a:spLocks/>
          </p:cNvSpPr>
          <p:nvPr/>
        </p:nvSpPr>
        <p:spPr bwMode="auto">
          <a:xfrm>
            <a:off x="1251341" y="4852872"/>
            <a:ext cx="3539344" cy="743028"/>
          </a:xfrm>
          <a:prstGeom prst="callout1">
            <a:avLst>
              <a:gd name="adj1" fmla="val 18218"/>
              <a:gd name="adj2" fmla="val 102481"/>
              <a:gd name="adj3" fmla="val 158776"/>
              <a:gd name="adj4" fmla="val 13742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大堀川右岸第８排水区雨水枝線工事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→完成（約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2.8</a:t>
            </a:r>
            <a:r>
              <a:rPr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274448" name="フリーフォーム 29"/>
          <p:cNvSpPr>
            <a:spLocks/>
          </p:cNvSpPr>
          <p:nvPr/>
        </p:nvSpPr>
        <p:spPr bwMode="auto">
          <a:xfrm flipV="1">
            <a:off x="5561014" y="2032000"/>
            <a:ext cx="46037" cy="69850"/>
          </a:xfrm>
          <a:custGeom>
            <a:avLst/>
            <a:gdLst>
              <a:gd name="T0" fmla="*/ 0 w 71438"/>
              <a:gd name="T1" fmla="*/ 0 h 19050"/>
              <a:gd name="T2" fmla="*/ 29463 w 71438"/>
              <a:gd name="T3" fmla="*/ 256256 h 19050"/>
              <a:gd name="T4" fmla="*/ 0 60000 65536"/>
              <a:gd name="T5" fmla="*/ 0 60000 65536"/>
              <a:gd name="T6" fmla="*/ 0 w 71438"/>
              <a:gd name="T7" fmla="*/ 0 h 19050"/>
              <a:gd name="T8" fmla="*/ 71438 w 71438"/>
              <a:gd name="T9" fmla="*/ 19050 h 19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38" h="19050">
                <a:moveTo>
                  <a:pt x="0" y="0"/>
                </a:moveTo>
                <a:lnTo>
                  <a:pt x="71438" y="19050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74449" name="AutoShape 7"/>
          <p:cNvSpPr>
            <a:spLocks/>
          </p:cNvSpPr>
          <p:nvPr/>
        </p:nvSpPr>
        <p:spPr bwMode="auto">
          <a:xfrm>
            <a:off x="7073899" y="1948270"/>
            <a:ext cx="3659057" cy="642530"/>
          </a:xfrm>
          <a:prstGeom prst="callout1">
            <a:avLst>
              <a:gd name="adj1" fmla="val 20454"/>
              <a:gd name="adj2" fmla="val -2481"/>
              <a:gd name="adj3" fmla="val 19221"/>
              <a:gd name="adj4" fmla="val -3868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柏北部第</a:t>
            </a:r>
            <a:r>
              <a:rPr lang="en-US" altLang="ja-JP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処理分区汚水枝線工事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→完成（約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2.1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千万円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274451" name="フリーフォーム 1"/>
          <p:cNvSpPr>
            <a:spLocks/>
          </p:cNvSpPr>
          <p:nvPr/>
        </p:nvSpPr>
        <p:spPr bwMode="auto">
          <a:xfrm>
            <a:off x="6210301" y="3724275"/>
            <a:ext cx="434975" cy="514350"/>
          </a:xfrm>
          <a:custGeom>
            <a:avLst/>
            <a:gdLst>
              <a:gd name="T0" fmla="*/ 434975 w 434975"/>
              <a:gd name="T1" fmla="*/ 0 h 514350"/>
              <a:gd name="T2" fmla="*/ 323850 w 434975"/>
              <a:gd name="T3" fmla="*/ 0 h 514350"/>
              <a:gd name="T4" fmla="*/ 288925 w 434975"/>
              <a:gd name="T5" fmla="*/ 73025 h 514350"/>
              <a:gd name="T6" fmla="*/ 104775 w 434975"/>
              <a:gd name="T7" fmla="*/ 50800 h 514350"/>
              <a:gd name="T8" fmla="*/ 0 w 434975"/>
              <a:gd name="T9" fmla="*/ 314325 h 514350"/>
              <a:gd name="T10" fmla="*/ 3175 w 434975"/>
              <a:gd name="T11" fmla="*/ 425450 h 514350"/>
              <a:gd name="T12" fmla="*/ 63500 w 434975"/>
              <a:gd name="T13" fmla="*/ 473075 h 514350"/>
              <a:gd name="T14" fmla="*/ 98425 w 434975"/>
              <a:gd name="T15" fmla="*/ 473075 h 514350"/>
              <a:gd name="T16" fmla="*/ 88900 w 434975"/>
              <a:gd name="T17" fmla="*/ 514350 h 5143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4975" h="514350">
                <a:moveTo>
                  <a:pt x="434975" y="0"/>
                </a:moveTo>
                <a:lnTo>
                  <a:pt x="323850" y="0"/>
                </a:lnTo>
                <a:lnTo>
                  <a:pt x="288925" y="73025"/>
                </a:lnTo>
                <a:lnTo>
                  <a:pt x="104775" y="50800"/>
                </a:lnTo>
                <a:lnTo>
                  <a:pt x="0" y="314325"/>
                </a:lnTo>
                <a:cubicBezTo>
                  <a:pt x="1058" y="351367"/>
                  <a:pt x="2117" y="388408"/>
                  <a:pt x="3175" y="425450"/>
                </a:cubicBezTo>
                <a:lnTo>
                  <a:pt x="63500" y="473075"/>
                </a:lnTo>
                <a:lnTo>
                  <a:pt x="98425" y="473075"/>
                </a:lnTo>
                <a:lnTo>
                  <a:pt x="88900" y="514350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74452" name="AutoShape 8"/>
          <p:cNvSpPr>
            <a:spLocks/>
          </p:cNvSpPr>
          <p:nvPr/>
        </p:nvSpPr>
        <p:spPr bwMode="auto">
          <a:xfrm>
            <a:off x="1251341" y="3842084"/>
            <a:ext cx="3539344" cy="639356"/>
          </a:xfrm>
          <a:prstGeom prst="callout1">
            <a:avLst>
              <a:gd name="adj1" fmla="val 6386"/>
              <a:gd name="adj2" fmla="val 103473"/>
              <a:gd name="adj3" fmla="val 15886"/>
              <a:gd name="adj4" fmla="val 13749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大堀川右岸第</a:t>
            </a:r>
            <a:r>
              <a:rPr lang="en-US" altLang="ja-JP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lang="en-US" altLang="ja-JP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雨水幹線工事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→施工中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8474522" y="152399"/>
            <a:ext cx="870192" cy="45897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快適</a:t>
            </a:r>
            <a:endParaRPr kumimoji="1" lang="ja-JP" altLang="en-US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9383089" y="159648"/>
            <a:ext cx="870192" cy="458973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</a:t>
            </a:r>
            <a:endParaRPr kumimoji="1" lang="ja-JP" altLang="en-US" sz="24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8192-DFAB-4125-947A-19D7C00C3E31}" type="slidenum">
              <a:rPr lang="ja-JP" altLang="ja-JP" smtClean="0"/>
              <a:pPr>
                <a:defRPr/>
              </a:pPr>
              <a:t>3</a:t>
            </a:fld>
            <a:endParaRPr lang="ja-JP" altLang="ja-JP" dirty="0"/>
          </a:p>
        </p:txBody>
      </p:sp>
      <p:sp>
        <p:nvSpPr>
          <p:cNvPr id="32" name="フリーフォーム 27"/>
          <p:cNvSpPr>
            <a:spLocks/>
          </p:cNvSpPr>
          <p:nvPr/>
        </p:nvSpPr>
        <p:spPr bwMode="auto">
          <a:xfrm>
            <a:off x="5825210" y="1513490"/>
            <a:ext cx="92077" cy="5129"/>
          </a:xfrm>
          <a:custGeom>
            <a:avLst/>
            <a:gdLst>
              <a:gd name="T0" fmla="*/ 142875 w 142875"/>
              <a:gd name="T1" fmla="*/ 9525 h 9525"/>
              <a:gd name="T2" fmla="*/ 0 w 142875"/>
              <a:gd name="T3" fmla="*/ 0 h 9525"/>
              <a:gd name="T4" fmla="*/ 0 60000 65536"/>
              <a:gd name="T5" fmla="*/ 0 60000 65536"/>
              <a:gd name="T6" fmla="*/ 0 w 142875"/>
              <a:gd name="T7" fmla="*/ 0 h 9525"/>
              <a:gd name="T8" fmla="*/ 142875 w 142875"/>
              <a:gd name="T9" fmla="*/ 9525 h 9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875" h="9525">
                <a:moveTo>
                  <a:pt x="142875" y="9525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5917287" y="1276350"/>
            <a:ext cx="508913" cy="1905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859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537679" y="285750"/>
            <a:ext cx="6457220" cy="700088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solidFill>
                  <a:srgbClr val="1F2DA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内水ハザードマップ作成</a:t>
            </a:r>
            <a:endParaRPr lang="ja-JP" altLang="en-US" sz="2800" dirty="0">
              <a:solidFill>
                <a:srgbClr val="1F2DA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9587" y="985838"/>
            <a:ext cx="10837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　平成27年度水防法改正に伴い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，既往最大降雨による浸水被害をシミュレーションし，新しいハザードマップ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を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作成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　→　完成（約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5.0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千万円）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Calibri" panose="020F050202020403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17589" y="325207"/>
            <a:ext cx="870192" cy="458973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</a:t>
            </a:r>
            <a:endParaRPr kumimoji="1" lang="ja-JP" altLang="en-US" sz="24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0887-7D29-4A2A-952E-0580255EB5C6}" type="slidenum"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4</a:t>
            </a:fld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47" y="2177580"/>
            <a:ext cx="6768353" cy="38053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44576" y="2218544"/>
            <a:ext cx="41694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内水（ないすい）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は・・・</a:t>
            </a:r>
            <a:endParaRPr lang="en-US" altLang="ja-JP" sz="2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河川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の水を外水（がいすい）と呼ぶのに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対し，堤防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で守られた内側の土地（人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が住んでいる場所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）にある水を内水と呼びます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大雨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が降る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と，下水道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側溝，排水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路だけでは降った雨を流しきれなくなることがあります。このよう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に，内水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の水はけが悪化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し，建物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や土地・道路が水に浸水する被害を「内水被害」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と言います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7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コンテンツ プレースホルダ 26"/>
          <p:cNvSpPr>
            <a:spLocks noGrp="1" noChangeArrowheads="1"/>
          </p:cNvSpPr>
          <p:nvPr>
            <p:ph sz="quarter" idx="4294967295"/>
          </p:nvPr>
        </p:nvSpPr>
        <p:spPr>
          <a:xfrm>
            <a:off x="638628" y="828676"/>
            <a:ext cx="10943771" cy="15525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業務概要（全体）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                       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（内訳）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委託期間　　　　　　　　　　　　　　　　　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統括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管理　　　　 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　　 約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0.7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平成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30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10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月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2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日～令和</a:t>
            </a:r>
            <a:r>
              <a:rPr lang="en-US" altLang="ja-JP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4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9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月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30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日　　　 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計画的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維持管理（点検・調査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）約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6.4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endParaRPr lang="en-US" altLang="ja-JP" sz="2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受託者　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柏管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路包括共同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企業体           　    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計画的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改築（設計・工事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）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約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25.1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endParaRPr lang="en-US" altLang="ja-JP" sz="2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委託金額　約</a:t>
            </a:r>
            <a:r>
              <a:rPr lang="en-US" altLang="ja-JP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33.4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r>
              <a:rPr lang="en-US" altLang="ja-JP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                              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ストックマネジメント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関連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約 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1.1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　　　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  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　　　　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</a:t>
            </a:r>
          </a:p>
        </p:txBody>
      </p:sp>
      <p:sp>
        <p:nvSpPr>
          <p:cNvPr id="273411" name="Text Box 3"/>
          <p:cNvSpPr>
            <a:spLocks noChangeArrowheads="1"/>
          </p:cNvSpPr>
          <p:nvPr/>
        </p:nvSpPr>
        <p:spPr bwMode="auto">
          <a:xfrm>
            <a:off x="2032001" y="218374"/>
            <a:ext cx="9274629" cy="4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HGSｺﾞｼｯｸM" panose="020B0600000000000000" pitchFamily="50" charset="-128"/>
              </a:rPr>
              <a:t>柏市公共下水道管路施設包括的予防保全型維持管理業務委託</a:t>
            </a:r>
            <a:endParaRPr lang="ja-JP" altLang="en-US" sz="2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25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548211" y="2705552"/>
            <a:ext cx="5356381" cy="103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平成</a:t>
            </a:r>
            <a:r>
              <a:rPr lang="en-US" altLang="ja-JP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30</a:t>
            </a:r>
            <a:r>
              <a:rPr lang="ja-JP" altLang="en-US" sz="2000" u="sng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年度協定</a:t>
            </a:r>
            <a:r>
              <a:rPr lang="ja-JP" altLang="en-US" sz="2000" u="sng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（当初分）　一部業務の繰越</a:t>
            </a:r>
            <a:endParaRPr lang="en-US" altLang="ja-JP" sz="2000" u="sng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委託金額</a:t>
            </a:r>
            <a:r>
              <a:rPr lang="ja-JP" altLang="en-US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約</a:t>
            </a:r>
            <a:r>
              <a:rPr lang="en-US" altLang="ja-JP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1.7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億円</a:t>
            </a:r>
            <a:endParaRPr lang="ja-JP" altLang="en-US" sz="2000" kern="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273414" name="正方形/長方形 1"/>
          <p:cNvSpPr>
            <a:spLocks noChangeArrowheads="1"/>
          </p:cNvSpPr>
          <p:nvPr/>
        </p:nvSpPr>
        <p:spPr bwMode="auto">
          <a:xfrm flipV="1">
            <a:off x="809469" y="2447859"/>
            <a:ext cx="10463134" cy="818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11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548215" y="3533552"/>
            <a:ext cx="539648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平成</a:t>
            </a:r>
            <a:r>
              <a:rPr lang="en-US" altLang="ja-JP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30</a:t>
            </a:r>
            <a:r>
              <a:rPr lang="ja-JP" altLang="en-US" sz="2000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年度　</a:t>
            </a: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主な実績（</a:t>
            </a:r>
            <a:r>
              <a:rPr lang="en-US" altLang="ja-JP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H31.3.31</a:t>
            </a:r>
            <a:r>
              <a:rPr lang="ja-JP" altLang="en-US" sz="200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現在）</a:t>
            </a:r>
            <a:endParaRPr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・管路内簡易カメラ調査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人孔</a:t>
            </a:r>
            <a:r>
              <a:rPr lang="en-US" altLang="ja-JP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1,334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箇所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（自走式簡易カメラ使用）　</a:t>
            </a:r>
          </a:p>
        </p:txBody>
      </p:sp>
      <p:pic>
        <p:nvPicPr>
          <p:cNvPr id="27341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8" y="4559897"/>
            <a:ext cx="1593596" cy="17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7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13" y="4559898"/>
            <a:ext cx="1570830" cy="173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2265861" y="5030794"/>
            <a:ext cx="205133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左：人孔調査</a:t>
            </a:r>
            <a:endParaRPr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</a:t>
            </a:r>
            <a:r>
              <a:rPr lang="ja-JP" altLang="en-US" sz="1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全天球カメラ使用</a:t>
            </a: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）</a:t>
            </a:r>
            <a:endParaRPr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右：</a:t>
            </a:r>
            <a:r>
              <a:rPr lang="ja-JP" altLang="en-US" sz="1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自走式カメラ挿入</a:t>
            </a:r>
            <a:endParaRPr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</a:t>
            </a:r>
          </a:p>
        </p:txBody>
      </p:sp>
      <p:sp>
        <p:nvSpPr>
          <p:cNvPr id="15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5988507" y="2699202"/>
            <a:ext cx="454030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・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管路内目視調査 </a:t>
            </a:r>
            <a:r>
              <a:rPr lang="en-US" altLang="ja-JP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5,940.91m</a:t>
            </a:r>
            <a:endParaRPr lang="ja-JP" altLang="en-US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7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6061531" y="4623081"/>
            <a:ext cx="5927269" cy="28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・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公共汚水桝点検</a:t>
            </a:r>
            <a:r>
              <a:rPr lang="en-US" altLang="ja-JP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304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箇所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（内</a:t>
            </a:r>
            <a:r>
              <a:rPr lang="en-US" altLang="ja-JP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Z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ﾊﾟｲﾌﾟ</a:t>
            </a:r>
            <a:r>
              <a:rPr lang="en-US" altLang="ja-JP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244</a:t>
            </a:r>
            <a:r>
              <a:rPr lang="ja-JP" altLang="en-US" sz="2000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箇所）</a:t>
            </a:r>
            <a:endParaRPr lang="ja-JP" altLang="en-US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</p:txBody>
      </p:sp>
      <p:cxnSp>
        <p:nvCxnSpPr>
          <p:cNvPr id="273422" name="直線コネクタ 3"/>
          <p:cNvCxnSpPr>
            <a:cxnSpLocks noChangeShapeType="1"/>
          </p:cNvCxnSpPr>
          <p:nvPr/>
        </p:nvCxnSpPr>
        <p:spPr bwMode="auto">
          <a:xfrm>
            <a:off x="5927233" y="2641601"/>
            <a:ext cx="17462" cy="395695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3426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26" y="3051931"/>
            <a:ext cx="1828749" cy="13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7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728" y="3043995"/>
            <a:ext cx="1826575" cy="13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7857891" y="3467554"/>
            <a:ext cx="2000874" cy="69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左</a:t>
            </a:r>
            <a:r>
              <a:rPr lang="ja-JP" altLang="en-US" sz="1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：クラック浸入</a:t>
            </a: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水</a:t>
            </a:r>
            <a:endParaRPr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右：継手</a:t>
            </a:r>
            <a:r>
              <a:rPr lang="ja-JP" altLang="en-US" sz="1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ズレ</a:t>
            </a:r>
            <a:r>
              <a:rPr lang="ja-JP" altLang="en-US" sz="1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</a:t>
            </a:r>
          </a:p>
        </p:txBody>
      </p:sp>
      <p:pic>
        <p:nvPicPr>
          <p:cNvPr id="273429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08" y="4986490"/>
            <a:ext cx="1870368" cy="14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30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60" y="4970613"/>
            <a:ext cx="1868144" cy="14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コンテンツ プレースホルダ 26">
            <a:extLst/>
          </p:cNvPr>
          <p:cNvSpPr txBox="1">
            <a:spLocks noChangeArrowheads="1"/>
          </p:cNvSpPr>
          <p:nvPr/>
        </p:nvSpPr>
        <p:spPr bwMode="auto">
          <a:xfrm>
            <a:off x="7941800" y="5246162"/>
            <a:ext cx="1609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左右とも</a:t>
            </a:r>
            <a:endParaRPr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Ｚﾊﾟｲﾌﾟ劣化状況</a:t>
            </a:r>
            <a:endParaRPr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1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ＭＳ Ｐゴシック" panose="020B0600070205080204" pitchFamily="50" charset="-128"/>
              </a:rPr>
              <a:t>　　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1116824" y="211364"/>
            <a:ext cx="812800" cy="380565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</a:t>
            </a:r>
            <a:endParaRPr kumimoji="1" lang="ja-JP" altLang="en-US" sz="2000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0887-7D29-4A2A-952E-0580255EB5C6}" type="slidenum"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5</a:t>
            </a:fld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7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953062" y="285750"/>
            <a:ext cx="7251388" cy="558800"/>
          </a:xfrm>
        </p:spPr>
        <p:txBody>
          <a:bodyPr/>
          <a:lstStyle/>
          <a:p>
            <a:pPr algn="l"/>
            <a:r>
              <a:rPr lang="ja-JP" altLang="en-US" sz="28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広報</a:t>
            </a:r>
            <a:r>
              <a:rPr lang="ja-JP" altLang="en-US" sz="2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</a:t>
            </a:r>
          </a:p>
        </p:txBody>
      </p:sp>
      <p:sp>
        <p:nvSpPr>
          <p:cNvPr id="281604" name="Rectangle 7"/>
          <p:cNvSpPr>
            <a:spLocks noChangeArrowheads="1"/>
          </p:cNvSpPr>
          <p:nvPr/>
        </p:nvSpPr>
        <p:spPr bwMode="auto">
          <a:xfrm>
            <a:off x="8077199" y="1043898"/>
            <a:ext cx="36552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ja-JP" altLang="en-US" sz="2400" dirty="0">
                <a:solidFill>
                  <a:srgbClr val="1F2DA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広報別冊版</a:t>
            </a:r>
            <a:endParaRPr lang="en-US" altLang="ja-JP" sz="2400" dirty="0">
              <a:solidFill>
                <a:srgbClr val="1F2DA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Calibri" panose="020F0502020204030204" pitchFamily="34" charset="0"/>
            </a:endParaRPr>
          </a:p>
          <a:p>
            <a:pPr algn="ctr" eaLnBrk="1" hangingPunct="1"/>
            <a:r>
              <a:rPr lang="ja-JP" altLang="en-US" sz="2400" dirty="0" smtClean="0">
                <a:solidFill>
                  <a:srgbClr val="1F2DA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平成３１年２月</a:t>
            </a:r>
            <a:r>
              <a:rPr lang="ja-JP" altLang="en-US" sz="2400" dirty="0">
                <a:solidFill>
                  <a:srgbClr val="1F2DA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anose="020F0502020204030204" pitchFamily="34" charset="0"/>
              </a:rPr>
              <a:t>１５日号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917700" y="331017"/>
            <a:ext cx="812800" cy="380565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</a:t>
            </a:r>
            <a:endParaRPr kumimoji="1" lang="ja-JP" altLang="en-US" sz="2000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4296" r="14310" b="4283"/>
          <a:stretch>
            <a:fillRect/>
          </a:stretch>
        </p:blipFill>
        <p:spPr bwMode="auto">
          <a:xfrm>
            <a:off x="5243770" y="1102874"/>
            <a:ext cx="2595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77" y="3765576"/>
            <a:ext cx="41544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75" y="1981383"/>
            <a:ext cx="2871788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74557" y="1102874"/>
            <a:ext cx="456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KASHIWA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ココ</a:t>
            </a: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撮れ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マンホール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NHK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で紹介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（平成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8398" y="3765576"/>
            <a:ext cx="3082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下水道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啓発動画を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YouTube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配信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市民団体「できる街プロジェクト」の協力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0887-7D29-4A2A-952E-0580255EB5C6}" type="slidenum"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6</a:t>
            </a:fld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/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ja-JP" altLang="en-US" sz="4000" dirty="0" smtClean="0"/>
              <a:t>２</a:t>
            </a:r>
            <a:r>
              <a:rPr lang="ja-JP" altLang="en-US" sz="4000" dirty="0"/>
              <a:t>　</a:t>
            </a:r>
            <a:r>
              <a:rPr lang="ja-JP" altLang="en-US" sz="4000" dirty="0" smtClean="0"/>
              <a:t>平成</a:t>
            </a:r>
            <a:r>
              <a:rPr lang="en-US" altLang="ja-JP" sz="4000" dirty="0" smtClean="0"/>
              <a:t>31</a:t>
            </a:r>
            <a:r>
              <a:rPr lang="ja-JP" altLang="en-US" sz="4000" dirty="0" smtClean="0"/>
              <a:t>年度予算</a:t>
            </a:r>
            <a:r>
              <a:rPr lang="ja-JP" altLang="en-US" sz="4000" dirty="0"/>
              <a:t>の概要</a:t>
            </a:r>
            <a:r>
              <a:rPr lang="ja-JP" altLang="en-US" sz="3200" dirty="0" smtClean="0"/>
              <a:t>（１）ポイント</a:t>
            </a:r>
            <a:endParaRPr lang="ja-JP" alt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54636" y="2062367"/>
            <a:ext cx="11062740" cy="1448752"/>
          </a:xfrm>
        </p:spPr>
        <p:txBody>
          <a:bodyPr>
            <a:noAutofit/>
          </a:bodyPr>
          <a:lstStyle/>
          <a:p>
            <a:pPr marL="179388" indent="0">
              <a:lnSpc>
                <a:spcPct val="110000"/>
              </a:lnSpc>
              <a:buNone/>
            </a:pPr>
            <a:r>
              <a:rPr lang="ja-JP" altLang="en-US" sz="2400" dirty="0" smtClean="0"/>
              <a:t>　国の平成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年度補正予算を活用し，</a:t>
            </a:r>
            <a:r>
              <a:rPr lang="ja-JP" altLang="en-US" sz="2400" dirty="0" smtClean="0">
                <a:latin typeface="+mn-ea"/>
              </a:rPr>
              <a:t>管路施設包括的予防型維持管理事業</a:t>
            </a:r>
            <a:r>
              <a:rPr lang="ja-JP" altLang="en-US" sz="2400" dirty="0" smtClean="0"/>
              <a:t>と総合地震対策の一部について平成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年度補正予算へ</a:t>
            </a:r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 smtClean="0">
                <a:solidFill>
                  <a:srgbClr val="FF0000"/>
                </a:solidFill>
              </a:rPr>
              <a:t>9.6</a:t>
            </a:r>
            <a:r>
              <a:rPr lang="ja-JP" altLang="en-US" sz="2400" dirty="0" smtClean="0">
                <a:solidFill>
                  <a:srgbClr val="FF0000"/>
                </a:solidFill>
              </a:rPr>
              <a:t>億円の前倒し</a:t>
            </a:r>
            <a:r>
              <a:rPr lang="ja-JP" altLang="en-US" sz="2400" dirty="0" smtClean="0"/>
              <a:t>を行い，一体的に編成</a:t>
            </a:r>
            <a:endParaRPr lang="en-US" altLang="ja-JP" sz="2400" dirty="0"/>
          </a:p>
        </p:txBody>
      </p:sp>
      <p:sp>
        <p:nvSpPr>
          <p:cNvPr id="9220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09B225-62C7-4C65-80D5-5C70FF40986D}" type="slidenum"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7</a:t>
            </a:fld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94481" y="1450873"/>
            <a:ext cx="7150303" cy="480131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200" u="heavy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3200" u="heavy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3200" u="heavy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年度補正予算と一体的に</a:t>
            </a:r>
            <a:r>
              <a:rPr lang="ja-JP" altLang="en-US" sz="3200" u="heavy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編成</a:t>
            </a:r>
            <a:endParaRPr lang="en-US" altLang="ja-JP" sz="3200" u="heavy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41951" y="3768951"/>
            <a:ext cx="8695944" cy="434483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200" u="heavy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柏市下水道事業中長期経営計画の施策を推進</a:t>
            </a:r>
            <a:endParaRPr lang="en-US" altLang="ja-JP" sz="3200" u="heavy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47379" y="4472643"/>
            <a:ext cx="11062740" cy="1759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メイリオ" panose="020B0604030504040204" pitchFamily="50" charset="-128"/>
              <a:buChar char="◎"/>
            </a:pPr>
            <a:r>
              <a:rPr lang="ja-JP" altLang="en-US" sz="2400" dirty="0" smtClean="0"/>
              <a:t> 柏北部中央地区と既成市街地を合わせ約</a:t>
            </a:r>
            <a:r>
              <a:rPr lang="en-US" altLang="ja-JP" sz="2400" dirty="0" smtClean="0"/>
              <a:t>13.5ha</a:t>
            </a:r>
            <a:r>
              <a:rPr lang="ja-JP" altLang="en-US" sz="2400" dirty="0" smtClean="0"/>
              <a:t>整備します</a:t>
            </a:r>
            <a:endParaRPr lang="en-US" altLang="ja-JP" sz="2400" dirty="0" smtClean="0"/>
          </a:p>
          <a:p>
            <a:pPr marL="517525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メイリオ" panose="020B0604030504040204" pitchFamily="50" charset="-128"/>
              <a:buChar char="◎"/>
            </a:pPr>
            <a:r>
              <a:rPr lang="ja-JP" altLang="en-US" sz="2400" dirty="0" smtClean="0"/>
              <a:t> 浸水対策として，雨水管整備約</a:t>
            </a:r>
            <a:r>
              <a:rPr lang="en-US" altLang="ja-JP" sz="2400" dirty="0" smtClean="0"/>
              <a:t>18.5ha</a:t>
            </a:r>
            <a:r>
              <a:rPr lang="ja-JP" altLang="en-US" sz="2400" dirty="0" smtClean="0"/>
              <a:t>を実施します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marL="517525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メイリオ" panose="020B0604030504040204" pitchFamily="50" charset="-128"/>
              <a:buChar char="◎"/>
            </a:pPr>
            <a:r>
              <a:rPr lang="ja-JP" altLang="en-US" sz="2400" dirty="0" smtClean="0"/>
              <a:t> 総合地震対策として，マンホールトイレを整備します</a:t>
            </a:r>
            <a:endParaRPr lang="en-US" altLang="ja-JP" sz="2400" dirty="0" smtClean="0"/>
          </a:p>
          <a:p>
            <a:pPr marL="517525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メイリオ" panose="020B0604030504040204" pitchFamily="50" charset="-128"/>
              <a:buChar char="◎"/>
            </a:pPr>
            <a:r>
              <a:rPr lang="ja-JP" altLang="en-US" sz="2400" dirty="0" smtClean="0"/>
              <a:t> 管路の老朽化を調査し，更新を進めます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29550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コンテンツ プレースホルダ 2"/>
          <p:cNvSpPr>
            <a:spLocks noGrp="1" noChangeArrowheads="1"/>
          </p:cNvSpPr>
          <p:nvPr>
            <p:ph idx="4294967295"/>
          </p:nvPr>
        </p:nvSpPr>
        <p:spPr>
          <a:xfrm>
            <a:off x="1459773" y="6168760"/>
            <a:ext cx="4161540" cy="41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消費税及び地方消費税抜き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19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53488"/>
              </p:ext>
            </p:extLst>
          </p:nvPr>
        </p:nvGraphicFramePr>
        <p:xfrm>
          <a:off x="1289153" y="1443840"/>
          <a:ext cx="9548734" cy="4608516"/>
        </p:xfrm>
        <a:graphic>
          <a:graphicData uri="http://schemas.openxmlformats.org/drawingml/2006/table">
            <a:tbl>
              <a:tblPr/>
              <a:tblGrid>
                <a:gridCol w="234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7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項目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単位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Ｈ２９決算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Ｈ３０決算見込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  <a:sym typeface="ＭＳ Ｐゴシック" pitchFamily="50" charset="-128"/>
                        </a:rPr>
                        <a:t>Ｈ３１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 予定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メイリオ" pitchFamily="50" charset="-128"/>
                        <a:cs typeface="メイリオ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水洗化人口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42,428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067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年間汚水量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万㎥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88.5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,904.4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,9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2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9.3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年間有収水量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万㎥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6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8.5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,742.4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,7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6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汚水処理費用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万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5億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8,620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56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億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6,685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59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億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6,848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使用料収入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万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4億8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,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23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55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億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2,137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55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億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6,543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有収率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79.7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76.3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76.3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使用料単価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円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／ｍ</a:t>
                      </a:r>
                      <a:r>
                        <a:rPr kumimoji="0" lang="ja-JP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３</a:t>
                      </a:r>
                      <a:endParaRPr kumimoji="0" lang="zh-CN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14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9.9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47.5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48.0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処理原価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円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+mn-ea"/>
                          <a:cs typeface="メイリオ" pitchFamily="50" charset="-128"/>
                          <a:sym typeface="ＭＳ Ｐゴシック" pitchFamily="50" charset="-128"/>
                        </a:rPr>
                        <a:t>／ｍ</a:t>
                      </a:r>
                      <a:r>
                        <a:rPr kumimoji="0" lang="ja-JP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+mn-ea"/>
                          <a:cs typeface="メイリオ" pitchFamily="50" charset="-128"/>
                          <a:sym typeface="ＭＳ Ｐゴシック" pitchFamily="50" charset="-128"/>
                        </a:rPr>
                        <a:t>３</a:t>
                      </a:r>
                      <a:endParaRPr kumimoji="0" lang="zh-CN" altLang="ja-JP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52.7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58.7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経費回収率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98.1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97.4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9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ＭＳ Ｐゴシック" pitchFamily="50" charset="-128"/>
                        </a:rPr>
                        <a:t>3.2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  <a:sym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　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予算の概要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（２）業務予定量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8192-DFAB-4125-947A-19D7C00C3E31}" type="slidenum">
              <a:rPr lang="ja-JP" altLang="ja-JP" smtClean="0"/>
              <a:pPr>
                <a:defRPr/>
              </a:pPr>
              <a:t>8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3045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季節（002）">
  <a:themeElements>
    <a:clrScheme name="季節（002）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季節（002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季節（002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季節（002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季節（002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季節（002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季節（002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季節（002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季節（002）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デザインの設定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Pages>0</Pages>
  <Words>1064</Words>
  <Characters>0</Characters>
  <Application>Microsoft Office PowerPoint</Application>
  <DocSecurity>0</DocSecurity>
  <PresentationFormat>ワイド画面</PresentationFormat>
  <Lines>0</Lines>
  <Paragraphs>357</Paragraphs>
  <Slides>15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9" baseType="lpstr">
      <vt:lpstr>HGSｺﾞｼｯｸM</vt:lpstr>
      <vt:lpstr>HG丸ｺﾞｼｯｸM-PRO</vt:lpstr>
      <vt:lpstr>ＭＳ Ｐゴシック</vt:lpstr>
      <vt:lpstr>ＭＳ ゴシック</vt:lpstr>
      <vt:lpstr>SimSun</vt:lpstr>
      <vt:lpstr>メイリオ</vt:lpstr>
      <vt:lpstr>游ゴシック</vt:lpstr>
      <vt:lpstr>Arial</vt:lpstr>
      <vt:lpstr>Calibri</vt:lpstr>
      <vt:lpstr>標準デザイン</vt:lpstr>
      <vt:lpstr>季節（002）</vt:lpstr>
      <vt:lpstr>Office テーマ</vt:lpstr>
      <vt:lpstr>2_デザインの設定</vt:lpstr>
      <vt:lpstr>ワークシート</vt:lpstr>
      <vt:lpstr>柏市下水道事業 ～平成３０年度実施事業と平成３１年度予算の概要～</vt:lpstr>
      <vt:lpstr>目　次</vt:lpstr>
      <vt:lpstr>１　平成30年度実施事業の概要（1）支出見込</vt:lpstr>
      <vt:lpstr>１　平成30年度実施事業の概要（2）主要事業　　　　　　　主な工事　</vt:lpstr>
      <vt:lpstr>内水ハザードマップ作成</vt:lpstr>
      <vt:lpstr>PowerPoint プレゼンテーション</vt:lpstr>
      <vt:lpstr>広報活動</vt:lpstr>
      <vt:lpstr>２　平成31年度予算の概要（１）ポイント</vt:lpstr>
      <vt:lpstr>PowerPoint プレゼンテーション</vt:lpstr>
      <vt:lpstr>２　平成31年度予算の概要（３）支出予算</vt:lpstr>
      <vt:lpstr>２　平成31年度予算の概要（４）収益的収入・支出</vt:lpstr>
      <vt:lpstr>２　平成31年度予算の概要（５）資本的収入・支出</vt:lpstr>
      <vt:lpstr>２　平成31年度予算の概要（６）主要事業　　　　　　　主な工事</vt:lpstr>
      <vt:lpstr>PowerPoint プレゼンテーション</vt:lpstr>
      <vt:lpstr>PowerPoint プレゼンテーション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平成30年度実施事業　 平成31年度下水道事業予算・実施事業</dc:title>
  <dc:subject/>
  <dc:creator>gesuikeiei10</dc:creator>
  <cp:keywords/>
  <dc:description/>
  <cp:lastModifiedBy>下水道経営課10</cp:lastModifiedBy>
  <cp:revision>273</cp:revision>
  <cp:lastPrinted>2019-05-10T04:34:55Z</cp:lastPrinted>
  <dcterms:created xsi:type="dcterms:W3CDTF">2013-11-15T06:12:06Z</dcterms:created>
  <dcterms:modified xsi:type="dcterms:W3CDTF">2019-05-14T05:09:37Z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1041-9.1.0.4917</vt:lpwstr>
  </property>
</Properties>
</file>