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handoutMasterIdLst>
    <p:handoutMasterId r:id="rId24"/>
  </p:handoutMasterIdLst>
  <p:sldIdLst>
    <p:sldId id="301" r:id="rId2"/>
    <p:sldId id="257" r:id="rId3"/>
    <p:sldId id="259" r:id="rId4"/>
    <p:sldId id="274" r:id="rId5"/>
    <p:sldId id="288" r:id="rId6"/>
    <p:sldId id="261" r:id="rId7"/>
    <p:sldId id="305" r:id="rId8"/>
    <p:sldId id="262" r:id="rId9"/>
    <p:sldId id="285" r:id="rId10"/>
    <p:sldId id="258" r:id="rId11"/>
    <p:sldId id="302" r:id="rId12"/>
    <p:sldId id="303" r:id="rId13"/>
    <p:sldId id="264" r:id="rId14"/>
    <p:sldId id="270" r:id="rId15"/>
    <p:sldId id="304" r:id="rId16"/>
    <p:sldId id="273" r:id="rId17"/>
    <p:sldId id="289" r:id="rId18"/>
    <p:sldId id="275" r:id="rId19"/>
    <p:sldId id="272" r:id="rId20"/>
    <p:sldId id="295" r:id="rId21"/>
    <p:sldId id="306" r:id="rId22"/>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A2FC"/>
    <a:srgbClr val="97CA64"/>
    <a:srgbClr val="FFE5FA"/>
    <a:srgbClr val="A7FF31"/>
    <a:srgbClr val="FFFFB9"/>
    <a:srgbClr val="FFFF85"/>
    <a:srgbClr val="DDF983"/>
    <a:srgbClr val="C8F537"/>
    <a:srgbClr val="BDDF5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66" autoAdjust="0"/>
    <p:restoredTop sz="95885" autoAdjust="0"/>
  </p:normalViewPr>
  <p:slideViewPr>
    <p:cSldViewPr snapToGrid="0">
      <p:cViewPr varScale="1">
        <p:scale>
          <a:sx n="71" d="100"/>
          <a:sy n="71" d="100"/>
        </p:scale>
        <p:origin x="-1158"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sz="1000" b="1" dirty="0">
                <a:solidFill>
                  <a:schemeClr val="tx1"/>
                </a:solidFill>
                <a:latin typeface="HGS創英角ｺﾞｼｯｸUB" panose="020B0900000000000000" pitchFamily="50" charset="-128"/>
                <a:ea typeface="HGS創英角ｺﾞｼｯｸUB" panose="020B0900000000000000" pitchFamily="50" charset="-128"/>
              </a:rPr>
              <a:t>温室効果ガス排出量の部門別構成比</a:t>
            </a:r>
          </a:p>
        </c:rich>
      </c:tx>
      <c:overlay val="0"/>
      <c:spPr>
        <a:noFill/>
        <a:ln>
          <a:noFill/>
        </a:ln>
        <a:effectLst/>
      </c:spPr>
    </c:title>
    <c:autoTitleDeleted val="0"/>
    <c:plotArea>
      <c:layout/>
      <c:doughnutChart>
        <c:varyColors val="1"/>
        <c:ser>
          <c:idx val="0"/>
          <c:order val="0"/>
          <c:tx>
            <c:strRef>
              <c:f>Sheet1!$B$4:$B$5</c:f>
              <c:strCache>
                <c:ptCount val="2"/>
                <c:pt idx="0">
                  <c:v>H17</c:v>
                </c:pt>
                <c:pt idx="1">
                  <c:v>2005</c:v>
                </c:pt>
              </c:strCache>
            </c:strRef>
          </c:tx>
          <c:dPt>
            <c:idx val="0"/>
            <c:bubble3D val="0"/>
            <c:spPr>
              <a:solidFill>
                <a:srgbClr val="00B0F0"/>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rgbClr val="7030A0">
                  <a:alpha val="70000"/>
                </a:srgbClr>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bg1">
                  <a:lumMod val="65000"/>
                </a:schemeClr>
              </a:solidFill>
              <a:ln w="19050">
                <a:solidFill>
                  <a:schemeClr val="lt1"/>
                </a:solidFill>
              </a:ln>
              <a:effectLst/>
            </c:spPr>
          </c:dPt>
          <c:dLbls>
            <c:spPr>
              <a:solidFill>
                <a:sysClr val="window" lastClr="FFFFFF">
                  <a:alpha val="0"/>
                </a:sysClr>
              </a:solidFill>
              <a:ln>
                <a:solidFill>
                  <a:sysClr val="windowText" lastClr="000000">
                    <a:lumMod val="25000"/>
                    <a:lumOff val="75000"/>
                    <a:alpha val="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tx1"/>
                    </a:solidFill>
                    <a:latin typeface="HGS創英角ｺﾞｼｯｸUB" panose="020B0900000000000000" pitchFamily="50" charset="-128"/>
                    <a:ea typeface="HGS創英角ｺﾞｼｯｸUB" panose="020B0900000000000000" pitchFamily="50" charset="-128"/>
                    <a:cs typeface="+mn-cs"/>
                  </a:defRPr>
                </a:pPr>
                <a:endParaRPr lang="ja-JP"/>
              </a:p>
            </c:txPr>
            <c:showLegendKey val="0"/>
            <c:showVal val="0"/>
            <c:showCatName val="0"/>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Sheet1!$A$6:$A$10</c:f>
              <c:strCache>
                <c:ptCount val="5"/>
                <c:pt idx="0">
                  <c:v>産業部門</c:v>
                </c:pt>
                <c:pt idx="1">
                  <c:v>民生家庭部門</c:v>
                </c:pt>
                <c:pt idx="2">
                  <c:v>民生業務部門</c:v>
                </c:pt>
                <c:pt idx="3">
                  <c:v>運輸部門</c:v>
                </c:pt>
                <c:pt idx="4">
                  <c:v>廃棄物部門</c:v>
                </c:pt>
              </c:strCache>
            </c:strRef>
          </c:cat>
          <c:val>
            <c:numRef>
              <c:f>Sheet1!$B$6:$B$10</c:f>
              <c:numCache>
                <c:formatCode>General</c:formatCode>
                <c:ptCount val="5"/>
                <c:pt idx="0">
                  <c:v>811.7</c:v>
                </c:pt>
                <c:pt idx="1">
                  <c:v>405.6</c:v>
                </c:pt>
                <c:pt idx="2">
                  <c:v>362.9</c:v>
                </c:pt>
                <c:pt idx="3">
                  <c:v>560.20000000000005</c:v>
                </c:pt>
                <c:pt idx="4">
                  <c:v>45.4</c:v>
                </c:pt>
              </c:numCache>
            </c:numRef>
          </c:val>
        </c:ser>
        <c:ser>
          <c:idx val="1"/>
          <c:order val="1"/>
          <c:tx>
            <c:strRef>
              <c:f>Sheet1!$C$4:$C$5</c:f>
              <c:strCache>
                <c:ptCount val="2"/>
                <c:pt idx="0">
                  <c:v>H27</c:v>
                </c:pt>
                <c:pt idx="1">
                  <c:v>2015</c:v>
                </c:pt>
              </c:strCache>
            </c:strRef>
          </c:tx>
          <c:explosion val="1"/>
          <c:dPt>
            <c:idx val="0"/>
            <c:bubble3D val="0"/>
            <c:spPr>
              <a:solidFill>
                <a:srgbClr val="00B0F0"/>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rgbClr val="7030A0">
                  <a:alpha val="70000"/>
                </a:srgbClr>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bg1">
                  <a:lumMod val="65000"/>
                </a:schemeClr>
              </a:solidFill>
              <a:ln w="19050">
                <a:solidFill>
                  <a:schemeClr val="lt1"/>
                </a:solidFill>
              </a:ln>
              <a:effectLst/>
            </c:spPr>
          </c:dPt>
          <c:dLbls>
            <c:spPr>
              <a:solidFill>
                <a:sysClr val="window" lastClr="FFFFFF">
                  <a:alpha val="0"/>
                </a:sysClr>
              </a:solidFill>
              <a:ln>
                <a:solidFill>
                  <a:sysClr val="windowText" lastClr="000000">
                    <a:lumMod val="25000"/>
                    <a:lumOff val="75000"/>
                    <a:alpha val="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tx1"/>
                    </a:solidFill>
                    <a:latin typeface="HGS創英角ｺﾞｼｯｸUB" panose="020B0900000000000000" pitchFamily="50" charset="-128"/>
                    <a:ea typeface="HGS創英角ｺﾞｼｯｸUB" panose="020B0900000000000000" pitchFamily="50" charset="-128"/>
                    <a:cs typeface="+mn-cs"/>
                  </a:defRPr>
                </a:pPr>
                <a:endParaRPr lang="ja-JP"/>
              </a:p>
            </c:txPr>
            <c:showLegendKey val="0"/>
            <c:showVal val="0"/>
            <c:showCatName val="0"/>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Sheet1!$A$6:$A$10</c:f>
              <c:strCache>
                <c:ptCount val="5"/>
                <c:pt idx="0">
                  <c:v>産業部門</c:v>
                </c:pt>
                <c:pt idx="1">
                  <c:v>民生家庭部門</c:v>
                </c:pt>
                <c:pt idx="2">
                  <c:v>民生業務部門</c:v>
                </c:pt>
                <c:pt idx="3">
                  <c:v>運輸部門</c:v>
                </c:pt>
                <c:pt idx="4">
                  <c:v>廃棄物部門</c:v>
                </c:pt>
              </c:strCache>
            </c:strRef>
          </c:cat>
          <c:val>
            <c:numRef>
              <c:f>Sheet1!$C$6:$C$10</c:f>
              <c:numCache>
                <c:formatCode>General</c:formatCode>
                <c:ptCount val="5"/>
                <c:pt idx="0">
                  <c:v>536.29999999999995</c:v>
                </c:pt>
                <c:pt idx="1">
                  <c:v>506.4</c:v>
                </c:pt>
                <c:pt idx="2">
                  <c:v>552.1</c:v>
                </c:pt>
                <c:pt idx="3">
                  <c:v>520.6</c:v>
                </c:pt>
                <c:pt idx="4">
                  <c:v>67.3</c:v>
                </c:pt>
              </c:numCache>
            </c:numRef>
          </c:val>
        </c:ser>
        <c:dLbls>
          <c:showLegendKey val="0"/>
          <c:showVal val="0"/>
          <c:showCatName val="0"/>
          <c:showSerName val="0"/>
          <c:showPercent val="0"/>
          <c:showBubbleSize val="0"/>
          <c:showLeaderLines val="0"/>
        </c:dLbls>
        <c:firstSliceAng val="0"/>
        <c:holeSize val="50"/>
      </c:doughnutChart>
      <c:spPr>
        <a:noFill/>
        <a:ln>
          <a:noFill/>
        </a:ln>
        <a:effectLst/>
      </c:spPr>
    </c:plotArea>
    <c:plotVisOnly val="1"/>
    <c:dispBlanksAs val="gap"/>
    <c:showDLblsOverMax val="0"/>
  </c:chart>
  <c:spPr>
    <a:noFill/>
    <a:ln>
      <a:noFill/>
    </a:ln>
    <a:effectLst/>
  </c:spPr>
  <c:txPr>
    <a:bodyPr/>
    <a:lstStyle/>
    <a:p>
      <a:pPr>
        <a:defRPr/>
      </a:pPr>
      <a:endParaRPr lang="ja-JP"/>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5" y="3"/>
            <a:ext cx="2919413" cy="495302"/>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4763" y="3"/>
            <a:ext cx="2919412" cy="495302"/>
          </a:xfrm>
          <a:prstGeom prst="rect">
            <a:avLst/>
          </a:prstGeom>
        </p:spPr>
        <p:txBody>
          <a:bodyPr vert="horz" lIns="91440" tIns="45720" rIns="91440" bIns="45720" rtlCol="0"/>
          <a:lstStyle>
            <a:lvl1pPr algn="r">
              <a:defRPr sz="1200"/>
            </a:lvl1pPr>
          </a:lstStyle>
          <a:p>
            <a:endParaRPr kumimoji="1" lang="ja-JP" altLang="en-US"/>
          </a:p>
        </p:txBody>
      </p:sp>
      <p:sp>
        <p:nvSpPr>
          <p:cNvPr id="4" name="フッター プレースホルダー 3"/>
          <p:cNvSpPr>
            <a:spLocks noGrp="1"/>
          </p:cNvSpPr>
          <p:nvPr>
            <p:ph type="ftr" sz="quarter" idx="2"/>
          </p:nvPr>
        </p:nvSpPr>
        <p:spPr>
          <a:xfrm>
            <a:off x="5" y="9371017"/>
            <a:ext cx="2919413" cy="495302"/>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4763" y="9371017"/>
            <a:ext cx="2919412" cy="495302"/>
          </a:xfrm>
          <a:prstGeom prst="rect">
            <a:avLst/>
          </a:prstGeom>
        </p:spPr>
        <p:txBody>
          <a:bodyPr vert="horz" lIns="91440" tIns="45720" rIns="91440" bIns="45720" rtlCol="0" anchor="b"/>
          <a:lstStyle>
            <a:lvl1pPr algn="r">
              <a:defRPr sz="1200"/>
            </a:lvl1pPr>
          </a:lstStyle>
          <a:p>
            <a:fld id="{5D2FEDFD-8777-4A48-86C2-B7147232E57D}" type="slidenum">
              <a:rPr kumimoji="1" lang="ja-JP" altLang="en-US" smtClean="0"/>
              <a:t>‹#›</a:t>
            </a:fld>
            <a:endParaRPr kumimoji="1" lang="ja-JP" altLang="en-US"/>
          </a:p>
        </p:txBody>
      </p:sp>
    </p:spTree>
    <p:extLst>
      <p:ext uri="{BB962C8B-B14F-4D97-AF65-F5344CB8AC3E}">
        <p14:creationId xmlns:p14="http://schemas.microsoft.com/office/powerpoint/2010/main" val="2724181665"/>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7" y="2"/>
            <a:ext cx="2918831" cy="495031"/>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9" y="2"/>
            <a:ext cx="2918831" cy="495031"/>
          </a:xfrm>
          <a:prstGeom prst="rect">
            <a:avLst/>
          </a:prstGeom>
        </p:spPr>
        <p:txBody>
          <a:bodyPr vert="horz" lIns="91440" tIns="45720" rIns="91440" bIns="45720" rtlCol="0"/>
          <a:lstStyle>
            <a:lvl1pPr algn="r">
              <a:defRPr sz="1200"/>
            </a:lvl1pPr>
          </a:lstStyle>
          <a:p>
            <a:endParaRPr kumimoji="1" lang="ja-JP" altLang="en-US"/>
          </a:p>
        </p:txBody>
      </p:sp>
      <p:sp>
        <p:nvSpPr>
          <p:cNvPr id="4" name="スライド イメージ プレースホルダー 3"/>
          <p:cNvSpPr>
            <a:spLocks noGrp="1" noRot="1" noChangeAspect="1"/>
          </p:cNvSpPr>
          <p:nvPr>
            <p:ph type="sldImg" idx="2"/>
          </p:nvPr>
        </p:nvSpPr>
        <p:spPr>
          <a:xfrm>
            <a:off x="1147763" y="1231900"/>
            <a:ext cx="4440237" cy="333057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8173"/>
            <a:ext cx="5388610" cy="3884861"/>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7" y="9371293"/>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9" y="9371293"/>
            <a:ext cx="2918831" cy="495028"/>
          </a:xfrm>
          <a:prstGeom prst="rect">
            <a:avLst/>
          </a:prstGeom>
        </p:spPr>
        <p:txBody>
          <a:bodyPr vert="horz" lIns="91440" tIns="45720" rIns="91440" bIns="45720" rtlCol="0" anchor="b"/>
          <a:lstStyle>
            <a:lvl1pPr algn="r">
              <a:defRPr sz="1200"/>
            </a:lvl1pPr>
          </a:lstStyle>
          <a:p>
            <a:fld id="{045042D5-A8C5-4497-857E-F488402B6812}" type="slidenum">
              <a:rPr kumimoji="1" lang="ja-JP" altLang="en-US" smtClean="0"/>
              <a:t>‹#›</a:t>
            </a:fld>
            <a:endParaRPr kumimoji="1" lang="ja-JP" altLang="en-US"/>
          </a:p>
        </p:txBody>
      </p:sp>
    </p:spTree>
    <p:extLst>
      <p:ext uri="{BB962C8B-B14F-4D97-AF65-F5344CB8AC3E}">
        <p14:creationId xmlns:p14="http://schemas.microsoft.com/office/powerpoint/2010/main" val="2575477296"/>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45042D5-A8C5-4497-857E-F488402B6812}" type="slidenum">
              <a:rPr kumimoji="1" lang="ja-JP" altLang="en-US" smtClean="0"/>
              <a:t>2</a:t>
            </a:fld>
            <a:endParaRPr kumimoji="1" lang="ja-JP" altLang="en-US" dirty="0"/>
          </a:p>
        </p:txBody>
      </p:sp>
      <p:sp>
        <p:nvSpPr>
          <p:cNvPr id="5" name="日付プレースホルダー 4"/>
          <p:cNvSpPr>
            <a:spLocks noGrp="1"/>
          </p:cNvSpPr>
          <p:nvPr>
            <p:ph type="dt" idx="11"/>
          </p:nvPr>
        </p:nvSpPr>
        <p:spPr/>
        <p:txBody>
          <a:bodyPr/>
          <a:lstStyle/>
          <a:p>
            <a:endParaRPr kumimoji="1" lang="ja-JP" altLang="en-US"/>
          </a:p>
        </p:txBody>
      </p:sp>
    </p:spTree>
    <p:extLst>
      <p:ext uri="{BB962C8B-B14F-4D97-AF65-F5344CB8AC3E}">
        <p14:creationId xmlns:p14="http://schemas.microsoft.com/office/powerpoint/2010/main" val="33699580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45042D5-A8C5-4497-857E-F488402B6812}" type="slidenum">
              <a:rPr kumimoji="1" lang="ja-JP" altLang="en-US" smtClean="0"/>
              <a:t>3</a:t>
            </a:fld>
            <a:endParaRPr kumimoji="1" lang="ja-JP" altLang="en-US"/>
          </a:p>
        </p:txBody>
      </p:sp>
      <p:sp>
        <p:nvSpPr>
          <p:cNvPr id="5" name="日付プレースホルダー 4"/>
          <p:cNvSpPr>
            <a:spLocks noGrp="1"/>
          </p:cNvSpPr>
          <p:nvPr>
            <p:ph type="dt" idx="11"/>
          </p:nvPr>
        </p:nvSpPr>
        <p:spPr/>
        <p:txBody>
          <a:bodyPr/>
          <a:lstStyle/>
          <a:p>
            <a:endParaRPr kumimoji="1" lang="ja-JP" altLang="en-US"/>
          </a:p>
        </p:txBody>
      </p:sp>
    </p:spTree>
    <p:extLst>
      <p:ext uri="{BB962C8B-B14F-4D97-AF65-F5344CB8AC3E}">
        <p14:creationId xmlns:p14="http://schemas.microsoft.com/office/powerpoint/2010/main" val="34731820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45042D5-A8C5-4497-857E-F488402B6812}" type="slidenum">
              <a:rPr kumimoji="1" lang="ja-JP" altLang="en-US" smtClean="0"/>
              <a:t>5</a:t>
            </a:fld>
            <a:endParaRPr kumimoji="1" lang="ja-JP" altLang="en-US"/>
          </a:p>
        </p:txBody>
      </p:sp>
      <p:sp>
        <p:nvSpPr>
          <p:cNvPr id="5" name="日付プレースホルダー 4"/>
          <p:cNvSpPr>
            <a:spLocks noGrp="1"/>
          </p:cNvSpPr>
          <p:nvPr>
            <p:ph type="dt" idx="11"/>
          </p:nvPr>
        </p:nvSpPr>
        <p:spPr/>
        <p:txBody>
          <a:bodyPr/>
          <a:lstStyle/>
          <a:p>
            <a:endParaRPr kumimoji="1" lang="ja-JP" altLang="en-US"/>
          </a:p>
        </p:txBody>
      </p:sp>
    </p:spTree>
    <p:extLst>
      <p:ext uri="{BB962C8B-B14F-4D97-AF65-F5344CB8AC3E}">
        <p14:creationId xmlns:p14="http://schemas.microsoft.com/office/powerpoint/2010/main" val="37653206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045042D5-A8C5-4497-857E-F488402B6812}" type="slidenum">
              <a:rPr kumimoji="1" lang="ja-JP" altLang="en-US" smtClean="0"/>
              <a:t>6</a:t>
            </a:fld>
            <a:endParaRPr kumimoji="1" lang="ja-JP" altLang="en-US"/>
          </a:p>
        </p:txBody>
      </p:sp>
      <p:sp>
        <p:nvSpPr>
          <p:cNvPr id="5" name="日付プレースホルダー 4"/>
          <p:cNvSpPr>
            <a:spLocks noGrp="1"/>
          </p:cNvSpPr>
          <p:nvPr>
            <p:ph type="dt" idx="11"/>
          </p:nvPr>
        </p:nvSpPr>
        <p:spPr/>
        <p:txBody>
          <a:bodyPr/>
          <a:lstStyle/>
          <a:p>
            <a:endParaRPr kumimoji="1" lang="ja-JP" altLang="en-US"/>
          </a:p>
        </p:txBody>
      </p:sp>
    </p:spTree>
    <p:extLst>
      <p:ext uri="{BB962C8B-B14F-4D97-AF65-F5344CB8AC3E}">
        <p14:creationId xmlns:p14="http://schemas.microsoft.com/office/powerpoint/2010/main" val="22999102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45042D5-A8C5-4497-857E-F488402B6812}" type="slidenum">
              <a:rPr kumimoji="1" lang="ja-JP" altLang="en-US" smtClean="0"/>
              <a:t>17</a:t>
            </a:fld>
            <a:endParaRPr kumimoji="1" lang="ja-JP" altLang="en-US"/>
          </a:p>
        </p:txBody>
      </p:sp>
      <p:sp>
        <p:nvSpPr>
          <p:cNvPr id="5" name="日付プレースホルダー 4"/>
          <p:cNvSpPr>
            <a:spLocks noGrp="1"/>
          </p:cNvSpPr>
          <p:nvPr>
            <p:ph type="dt" idx="11"/>
          </p:nvPr>
        </p:nvSpPr>
        <p:spPr/>
        <p:txBody>
          <a:bodyPr/>
          <a:lstStyle/>
          <a:p>
            <a:endParaRPr kumimoji="1" lang="ja-JP" altLang="en-US"/>
          </a:p>
        </p:txBody>
      </p:sp>
    </p:spTree>
    <p:extLst>
      <p:ext uri="{BB962C8B-B14F-4D97-AF65-F5344CB8AC3E}">
        <p14:creationId xmlns:p14="http://schemas.microsoft.com/office/powerpoint/2010/main" val="16713237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45042D5-A8C5-4497-857E-F488402B6812}" type="slidenum">
              <a:rPr kumimoji="1" lang="ja-JP" altLang="en-US" smtClean="0"/>
              <a:t>20</a:t>
            </a:fld>
            <a:endParaRPr kumimoji="1" lang="ja-JP" altLang="en-US"/>
          </a:p>
        </p:txBody>
      </p:sp>
      <p:sp>
        <p:nvSpPr>
          <p:cNvPr id="5" name="日付プレースホルダー 4"/>
          <p:cNvSpPr>
            <a:spLocks noGrp="1"/>
          </p:cNvSpPr>
          <p:nvPr>
            <p:ph type="dt" idx="11"/>
          </p:nvPr>
        </p:nvSpPr>
        <p:spPr/>
        <p:txBody>
          <a:bodyPr/>
          <a:lstStyle/>
          <a:p>
            <a:endParaRPr kumimoji="1" lang="ja-JP" altLang="en-US"/>
          </a:p>
        </p:txBody>
      </p:sp>
    </p:spTree>
    <p:extLst>
      <p:ext uri="{BB962C8B-B14F-4D97-AF65-F5344CB8AC3E}">
        <p14:creationId xmlns:p14="http://schemas.microsoft.com/office/powerpoint/2010/main" val="14747359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045042D5-A8C5-4497-857E-F488402B6812}" type="slidenum">
              <a:rPr kumimoji="1" lang="ja-JP" altLang="en-US" smtClean="0"/>
              <a:t>21</a:t>
            </a:fld>
            <a:endParaRPr kumimoji="1" lang="ja-JP" altLang="en-US"/>
          </a:p>
        </p:txBody>
      </p:sp>
      <p:sp>
        <p:nvSpPr>
          <p:cNvPr id="5" name="日付プレースホルダー 4"/>
          <p:cNvSpPr>
            <a:spLocks noGrp="1"/>
          </p:cNvSpPr>
          <p:nvPr>
            <p:ph type="dt" idx="11"/>
          </p:nvPr>
        </p:nvSpPr>
        <p:spPr/>
        <p:txBody>
          <a:bodyPr/>
          <a:lstStyle/>
          <a:p>
            <a:endParaRPr kumimoji="1" lang="ja-JP" altLang="en-US"/>
          </a:p>
        </p:txBody>
      </p:sp>
    </p:spTree>
    <p:extLst>
      <p:ext uri="{BB962C8B-B14F-4D97-AF65-F5344CB8AC3E}">
        <p14:creationId xmlns:p14="http://schemas.microsoft.com/office/powerpoint/2010/main" val="6700665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1FBDFB96-E529-43CB-B9B6-7EC816C83E18}" type="datetimeFigureOut">
              <a:rPr kumimoji="1" lang="ja-JP" altLang="en-US" smtClean="0"/>
              <a:t>2018/6/21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9CE6F57-D3CE-42EF-8422-FF76C80C0756}" type="slidenum">
              <a:rPr kumimoji="1" lang="ja-JP" altLang="en-US" smtClean="0"/>
              <a:t>‹#›</a:t>
            </a:fld>
            <a:endParaRPr kumimoji="1" lang="ja-JP" altLang="en-US"/>
          </a:p>
        </p:txBody>
      </p:sp>
    </p:spTree>
    <p:extLst>
      <p:ext uri="{BB962C8B-B14F-4D97-AF65-F5344CB8AC3E}">
        <p14:creationId xmlns:p14="http://schemas.microsoft.com/office/powerpoint/2010/main" val="3148264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1FBDFB96-E529-43CB-B9B6-7EC816C83E18}" type="datetimeFigureOut">
              <a:rPr kumimoji="1" lang="ja-JP" altLang="en-US" smtClean="0"/>
              <a:t>2018/6/21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9CE6F57-D3CE-42EF-8422-FF76C80C0756}" type="slidenum">
              <a:rPr kumimoji="1" lang="ja-JP" altLang="en-US" smtClean="0"/>
              <a:t>‹#›</a:t>
            </a:fld>
            <a:endParaRPr kumimoji="1" lang="ja-JP" altLang="en-US"/>
          </a:p>
        </p:txBody>
      </p:sp>
    </p:spTree>
    <p:extLst>
      <p:ext uri="{BB962C8B-B14F-4D97-AF65-F5344CB8AC3E}">
        <p14:creationId xmlns:p14="http://schemas.microsoft.com/office/powerpoint/2010/main" val="22700625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1FBDFB96-E529-43CB-B9B6-7EC816C83E18}" type="datetimeFigureOut">
              <a:rPr kumimoji="1" lang="ja-JP" altLang="en-US" smtClean="0"/>
              <a:t>2018/6/21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9CE6F57-D3CE-42EF-8422-FF76C80C0756}" type="slidenum">
              <a:rPr kumimoji="1" lang="ja-JP" altLang="en-US" smtClean="0"/>
              <a:t>‹#›</a:t>
            </a:fld>
            <a:endParaRPr kumimoji="1" lang="ja-JP" altLang="en-US"/>
          </a:p>
        </p:txBody>
      </p:sp>
    </p:spTree>
    <p:extLst>
      <p:ext uri="{BB962C8B-B14F-4D97-AF65-F5344CB8AC3E}">
        <p14:creationId xmlns:p14="http://schemas.microsoft.com/office/powerpoint/2010/main" val="2612399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1FBDFB96-E529-43CB-B9B6-7EC816C83E18}" type="datetimeFigureOut">
              <a:rPr kumimoji="1" lang="ja-JP" altLang="en-US" smtClean="0"/>
              <a:t>2018/6/21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9CE6F57-D3CE-42EF-8422-FF76C80C0756}" type="slidenum">
              <a:rPr kumimoji="1" lang="ja-JP" altLang="en-US" smtClean="0"/>
              <a:t>‹#›</a:t>
            </a:fld>
            <a:endParaRPr kumimoji="1" lang="ja-JP" altLang="en-US"/>
          </a:p>
        </p:txBody>
      </p:sp>
    </p:spTree>
    <p:extLst>
      <p:ext uri="{BB962C8B-B14F-4D97-AF65-F5344CB8AC3E}">
        <p14:creationId xmlns:p14="http://schemas.microsoft.com/office/powerpoint/2010/main" val="2017511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1FBDFB96-E529-43CB-B9B6-7EC816C83E18}" type="datetimeFigureOut">
              <a:rPr kumimoji="1" lang="ja-JP" altLang="en-US" smtClean="0"/>
              <a:t>2018/6/21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9CE6F57-D3CE-42EF-8422-FF76C80C0756}" type="slidenum">
              <a:rPr kumimoji="1" lang="ja-JP" altLang="en-US" smtClean="0"/>
              <a:t>‹#›</a:t>
            </a:fld>
            <a:endParaRPr kumimoji="1" lang="ja-JP" altLang="en-US"/>
          </a:p>
        </p:txBody>
      </p:sp>
    </p:spTree>
    <p:extLst>
      <p:ext uri="{BB962C8B-B14F-4D97-AF65-F5344CB8AC3E}">
        <p14:creationId xmlns:p14="http://schemas.microsoft.com/office/powerpoint/2010/main" val="344062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1FBDFB96-E529-43CB-B9B6-7EC816C83E18}" type="datetimeFigureOut">
              <a:rPr kumimoji="1" lang="ja-JP" altLang="en-US" smtClean="0"/>
              <a:t>2018/6/21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9CE6F57-D3CE-42EF-8422-FF76C80C0756}" type="slidenum">
              <a:rPr kumimoji="1" lang="ja-JP" altLang="en-US" smtClean="0"/>
              <a:t>‹#›</a:t>
            </a:fld>
            <a:endParaRPr kumimoji="1" lang="ja-JP" altLang="en-US"/>
          </a:p>
        </p:txBody>
      </p:sp>
    </p:spTree>
    <p:extLst>
      <p:ext uri="{BB962C8B-B14F-4D97-AF65-F5344CB8AC3E}">
        <p14:creationId xmlns:p14="http://schemas.microsoft.com/office/powerpoint/2010/main" val="31619234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1FBDFB96-E529-43CB-B9B6-7EC816C83E18}" type="datetimeFigureOut">
              <a:rPr kumimoji="1" lang="ja-JP" altLang="en-US" smtClean="0"/>
              <a:t>2018/6/21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59CE6F57-D3CE-42EF-8422-FF76C80C0756}" type="slidenum">
              <a:rPr kumimoji="1" lang="ja-JP" altLang="en-US" smtClean="0"/>
              <a:t>‹#›</a:t>
            </a:fld>
            <a:endParaRPr kumimoji="1" lang="ja-JP" altLang="en-US"/>
          </a:p>
        </p:txBody>
      </p:sp>
    </p:spTree>
    <p:extLst>
      <p:ext uri="{BB962C8B-B14F-4D97-AF65-F5344CB8AC3E}">
        <p14:creationId xmlns:p14="http://schemas.microsoft.com/office/powerpoint/2010/main" val="558612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1FBDFB96-E529-43CB-B9B6-7EC816C83E18}" type="datetimeFigureOut">
              <a:rPr kumimoji="1" lang="ja-JP" altLang="en-US" smtClean="0"/>
              <a:t>2018/6/21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59CE6F57-D3CE-42EF-8422-FF76C80C0756}" type="slidenum">
              <a:rPr kumimoji="1" lang="ja-JP" altLang="en-US" smtClean="0"/>
              <a:t>‹#›</a:t>
            </a:fld>
            <a:endParaRPr kumimoji="1" lang="ja-JP" altLang="en-US"/>
          </a:p>
        </p:txBody>
      </p:sp>
    </p:spTree>
    <p:extLst>
      <p:ext uri="{BB962C8B-B14F-4D97-AF65-F5344CB8AC3E}">
        <p14:creationId xmlns:p14="http://schemas.microsoft.com/office/powerpoint/2010/main" val="42303905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BDFB96-E529-43CB-B9B6-7EC816C83E18}" type="datetimeFigureOut">
              <a:rPr kumimoji="1" lang="ja-JP" altLang="en-US" smtClean="0"/>
              <a:t>2018/6/21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59CE6F57-D3CE-42EF-8422-FF76C80C0756}" type="slidenum">
              <a:rPr kumimoji="1" lang="ja-JP" altLang="en-US" smtClean="0"/>
              <a:t>‹#›</a:t>
            </a:fld>
            <a:endParaRPr kumimoji="1" lang="ja-JP" altLang="en-US"/>
          </a:p>
        </p:txBody>
      </p:sp>
    </p:spTree>
    <p:extLst>
      <p:ext uri="{BB962C8B-B14F-4D97-AF65-F5344CB8AC3E}">
        <p14:creationId xmlns:p14="http://schemas.microsoft.com/office/powerpoint/2010/main" val="1911977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1FBDFB96-E529-43CB-B9B6-7EC816C83E18}" type="datetimeFigureOut">
              <a:rPr kumimoji="1" lang="ja-JP" altLang="en-US" smtClean="0"/>
              <a:t>2018/6/21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9CE6F57-D3CE-42EF-8422-FF76C80C0756}" type="slidenum">
              <a:rPr kumimoji="1" lang="ja-JP" altLang="en-US" smtClean="0"/>
              <a:t>‹#›</a:t>
            </a:fld>
            <a:endParaRPr kumimoji="1" lang="ja-JP" altLang="en-US"/>
          </a:p>
        </p:txBody>
      </p:sp>
    </p:spTree>
    <p:extLst>
      <p:ext uri="{BB962C8B-B14F-4D97-AF65-F5344CB8AC3E}">
        <p14:creationId xmlns:p14="http://schemas.microsoft.com/office/powerpoint/2010/main" val="37658564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1FBDFB96-E529-43CB-B9B6-7EC816C83E18}" type="datetimeFigureOut">
              <a:rPr kumimoji="1" lang="ja-JP" altLang="en-US" smtClean="0"/>
              <a:t>2018/6/21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9CE6F57-D3CE-42EF-8422-FF76C80C0756}" type="slidenum">
              <a:rPr kumimoji="1" lang="ja-JP" altLang="en-US" smtClean="0"/>
              <a:t>‹#›</a:t>
            </a:fld>
            <a:endParaRPr kumimoji="1" lang="ja-JP" altLang="en-US"/>
          </a:p>
        </p:txBody>
      </p:sp>
    </p:spTree>
    <p:extLst>
      <p:ext uri="{BB962C8B-B14F-4D97-AF65-F5344CB8AC3E}">
        <p14:creationId xmlns:p14="http://schemas.microsoft.com/office/powerpoint/2010/main" val="26266723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BDFB96-E529-43CB-B9B6-7EC816C83E18}" type="datetimeFigureOut">
              <a:rPr kumimoji="1" lang="ja-JP" altLang="en-US" smtClean="0"/>
              <a:t>2018/6/21</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CE6F57-D3CE-42EF-8422-FF76C80C0756}" type="slidenum">
              <a:rPr kumimoji="1" lang="ja-JP" altLang="en-US" smtClean="0"/>
              <a:t>‹#›</a:t>
            </a:fld>
            <a:endParaRPr kumimoji="1" lang="ja-JP" altLang="en-US"/>
          </a:p>
        </p:txBody>
      </p:sp>
    </p:spTree>
    <p:extLst>
      <p:ext uri="{BB962C8B-B14F-4D97-AF65-F5344CB8AC3E}">
        <p14:creationId xmlns:p14="http://schemas.microsoft.com/office/powerpoint/2010/main" val="21049908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grpSp>
        <p:nvGrpSpPr>
          <p:cNvPr id="4" name="グループ化 3"/>
          <p:cNvGrpSpPr/>
          <p:nvPr/>
        </p:nvGrpSpPr>
        <p:grpSpPr>
          <a:xfrm>
            <a:off x="0" y="0"/>
            <a:ext cx="9144000" cy="6858000"/>
            <a:chOff x="0" y="0"/>
            <a:chExt cx="9144000" cy="6858000"/>
          </a:xfrm>
        </p:grpSpPr>
        <p:sp>
          <p:nvSpPr>
            <p:cNvPr id="5" name="正方形/長方形 4"/>
            <p:cNvSpPr/>
            <p:nvPr/>
          </p:nvSpPr>
          <p:spPr>
            <a:xfrm>
              <a:off x="0" y="0"/>
              <a:ext cx="9144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角丸四角形 5"/>
            <p:cNvSpPr/>
            <p:nvPr/>
          </p:nvSpPr>
          <p:spPr>
            <a:xfrm>
              <a:off x="200945" y="255478"/>
              <a:ext cx="8714455" cy="731924"/>
            </a:xfrm>
            <a:prstGeom prst="roundRect">
              <a:avLst>
                <a:gd name="adj" fmla="val 2971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00" dirty="0">
                <a:solidFill>
                  <a:sysClr val="windowText" lastClr="000000"/>
                </a:solidFill>
                <a:latin typeface="HGP創英角ｺﾞｼｯｸUB" panose="020B0900000000000000" pitchFamily="50" charset="-128"/>
                <a:ea typeface="HGP創英角ｺﾞｼｯｸUB" panose="020B0900000000000000" pitchFamily="50" charset="-128"/>
              </a:endParaRPr>
            </a:p>
          </p:txBody>
        </p:sp>
        <p:sp>
          <p:nvSpPr>
            <p:cNvPr id="7" name="角丸四角形 6"/>
            <p:cNvSpPr/>
            <p:nvPr/>
          </p:nvSpPr>
          <p:spPr>
            <a:xfrm>
              <a:off x="200945" y="1158656"/>
              <a:ext cx="8714455" cy="5279742"/>
            </a:xfrm>
            <a:prstGeom prst="roundRect">
              <a:avLst>
                <a:gd name="adj" fmla="val 687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8" name="Rectangle 6"/>
          <p:cNvSpPr>
            <a:spLocks noChangeArrowheads="1"/>
          </p:cNvSpPr>
          <p:nvPr/>
        </p:nvSpPr>
        <p:spPr bwMode="auto">
          <a:xfrm>
            <a:off x="523876" y="332706"/>
            <a:ext cx="809783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3200" dirty="0" smtClean="0">
                <a:ea typeface="HGS創英角ｺﾞｼｯｸUB" panose="020B0900000000000000" pitchFamily="50" charset="-128"/>
              </a:rPr>
              <a:t>第１回 柏市環境審</a:t>
            </a:r>
            <a:r>
              <a:rPr lang="ja-JP" altLang="en-US" sz="3200" dirty="0">
                <a:ea typeface="HGS創英角ｺﾞｼｯｸUB" panose="020B0900000000000000" pitchFamily="50" charset="-128"/>
              </a:rPr>
              <a:t>議会</a:t>
            </a:r>
          </a:p>
        </p:txBody>
      </p:sp>
      <p:sp>
        <p:nvSpPr>
          <p:cNvPr id="9" name="Rectangle 3"/>
          <p:cNvSpPr txBox="1">
            <a:spLocks noChangeArrowheads="1"/>
          </p:cNvSpPr>
          <p:nvPr/>
        </p:nvSpPr>
        <p:spPr>
          <a:xfrm>
            <a:off x="1566446" y="5803900"/>
            <a:ext cx="6432550" cy="50482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FontTx/>
              <a:buNone/>
            </a:pPr>
            <a:r>
              <a:rPr lang="ja-JP" altLang="en-US" sz="2600" smtClean="0">
                <a:ea typeface="HGS創英角ｺﾞｼｯｸUB" panose="020B0900000000000000" pitchFamily="50" charset="-128"/>
              </a:rPr>
              <a:t>環境政策課　環境政策担当</a:t>
            </a:r>
            <a:endParaRPr lang="en-US" altLang="ja-JP" sz="2600" dirty="0">
              <a:ea typeface="HGS創英角ｺﾞｼｯｸUB" panose="020B0900000000000000" pitchFamily="50" charset="-128"/>
            </a:endParaRPr>
          </a:p>
        </p:txBody>
      </p:sp>
      <p:sp>
        <p:nvSpPr>
          <p:cNvPr id="10" name="Rectangle 3"/>
          <p:cNvSpPr txBox="1">
            <a:spLocks noChangeArrowheads="1"/>
          </p:cNvSpPr>
          <p:nvPr/>
        </p:nvSpPr>
        <p:spPr>
          <a:xfrm>
            <a:off x="96250" y="6522622"/>
            <a:ext cx="3104147" cy="202036"/>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Tx/>
              <a:buNone/>
            </a:pPr>
            <a:r>
              <a:rPr lang="ja-JP" altLang="en-US" sz="1200" smtClean="0">
                <a:latin typeface="HG丸ｺﾞｼｯｸM-PRO" panose="020F0600000000000000" pitchFamily="50" charset="-128"/>
                <a:ea typeface="HG丸ｺﾞｼｯｸM-PRO" panose="020F0600000000000000" pitchFamily="50" charset="-128"/>
              </a:rPr>
              <a:t>平成３０年６月２６日</a:t>
            </a:r>
            <a:endParaRPr lang="en-US" altLang="ja-JP" sz="1200" dirty="0">
              <a:latin typeface="HG丸ｺﾞｼｯｸM-PRO" panose="020F0600000000000000" pitchFamily="50" charset="-128"/>
              <a:ea typeface="HG丸ｺﾞｼｯｸM-PRO" panose="020F0600000000000000" pitchFamily="50" charset="-128"/>
            </a:endParaRPr>
          </a:p>
        </p:txBody>
      </p:sp>
      <p:sp>
        <p:nvSpPr>
          <p:cNvPr id="11" name="Rectangle 3"/>
          <p:cNvSpPr>
            <a:spLocks noChangeArrowheads="1"/>
          </p:cNvSpPr>
          <p:nvPr/>
        </p:nvSpPr>
        <p:spPr bwMode="auto">
          <a:xfrm>
            <a:off x="858003" y="2259847"/>
            <a:ext cx="7400337" cy="678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90000"/>
              </a:lnSpc>
              <a:spcBef>
                <a:spcPct val="20000"/>
              </a:spcBef>
              <a:buClr>
                <a:srgbClr val="DDDDDD"/>
              </a:buClr>
            </a:pPr>
            <a:r>
              <a:rPr lang="ja-JP" altLang="en-US" sz="3000" dirty="0" smtClean="0">
                <a:ea typeface="HGS創英角ｺﾞｼｯｸUB" panose="020B0900000000000000" pitchFamily="50" charset="-128"/>
              </a:rPr>
              <a:t>柏市地球温暖化対策計画の改定について</a:t>
            </a:r>
            <a:endParaRPr lang="en-US" altLang="ja-JP" sz="3000" dirty="0" smtClean="0">
              <a:ea typeface="HGS創英角ｺﾞｼｯｸUB" panose="020B0900000000000000" pitchFamily="50" charset="-128"/>
            </a:endParaRPr>
          </a:p>
        </p:txBody>
      </p:sp>
      <p:sp>
        <p:nvSpPr>
          <p:cNvPr id="14" name="Rectangle 3"/>
          <p:cNvSpPr txBox="1">
            <a:spLocks noChangeArrowheads="1"/>
          </p:cNvSpPr>
          <p:nvPr/>
        </p:nvSpPr>
        <p:spPr>
          <a:xfrm>
            <a:off x="5517566" y="6522622"/>
            <a:ext cx="3104147" cy="202036"/>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r">
              <a:buFontTx/>
              <a:buNone/>
            </a:pPr>
            <a:r>
              <a:rPr lang="en-US" altLang="ja-JP" sz="1200" dirty="0" smtClean="0">
                <a:latin typeface="HG丸ｺﾞｼｯｸM-PRO" panose="020F0600000000000000" pitchFamily="50" charset="-128"/>
                <a:ea typeface="HG丸ｺﾞｼｯｸM-PRO" panose="020F0600000000000000" pitchFamily="50" charset="-128"/>
              </a:rPr>
              <a:t>No.1</a:t>
            </a:r>
            <a:endParaRPr lang="en-US" altLang="ja-JP" sz="1200" dirty="0">
              <a:latin typeface="HG丸ｺﾞｼｯｸM-PRO" panose="020F0600000000000000" pitchFamily="50" charset="-128"/>
              <a:ea typeface="HG丸ｺﾞｼｯｸM-PRO" panose="020F0600000000000000" pitchFamily="50" charset="-128"/>
            </a:endParaRPr>
          </a:p>
        </p:txBody>
      </p:sp>
      <p:pic>
        <p:nvPicPr>
          <p:cNvPr id="17" name="図 16"/>
          <p:cNvPicPr>
            <a:picLocks noChangeAspect="1"/>
          </p:cNvPicPr>
          <p:nvPr/>
        </p:nvPicPr>
        <p:blipFill rotWithShape="1">
          <a:blip r:embed="rId2" cstate="print">
            <a:extLst>
              <a:ext uri="{28A0092B-C50C-407E-A947-70E740481C1C}">
                <a14:useLocalDpi xmlns:a14="http://schemas.microsoft.com/office/drawing/2010/main" val="0"/>
              </a:ext>
            </a:extLst>
          </a:blip>
          <a:srcRect t="34009" b="36967"/>
          <a:stretch/>
        </p:blipFill>
        <p:spPr>
          <a:xfrm>
            <a:off x="1648323" y="4788695"/>
            <a:ext cx="1618752" cy="742951"/>
          </a:xfrm>
          <a:prstGeom prst="rect">
            <a:avLst/>
          </a:prstGeom>
        </p:spPr>
      </p:pic>
      <p:pic>
        <p:nvPicPr>
          <p:cNvPr id="18" name="図 17"/>
          <p:cNvPicPr>
            <a:picLocks noChangeAspect="1"/>
          </p:cNvPicPr>
          <p:nvPr/>
        </p:nvPicPr>
        <p:blipFill rotWithShape="1">
          <a:blip r:embed="rId3" cstate="print">
            <a:extLst>
              <a:ext uri="{28A0092B-C50C-407E-A947-70E740481C1C}">
                <a14:useLocalDpi xmlns:a14="http://schemas.microsoft.com/office/drawing/2010/main" val="0"/>
              </a:ext>
            </a:extLst>
          </a:blip>
          <a:srcRect l="4478" t="35139" r="6440" b="36805"/>
          <a:stretch/>
        </p:blipFill>
        <p:spPr>
          <a:xfrm>
            <a:off x="6298366" y="4844439"/>
            <a:ext cx="1419224" cy="631462"/>
          </a:xfrm>
          <a:prstGeom prst="rect">
            <a:avLst/>
          </a:prstGeom>
        </p:spPr>
      </p:pic>
      <p:pic>
        <p:nvPicPr>
          <p:cNvPr id="19" name="図 18"/>
          <p:cNvPicPr>
            <a:picLocks noChangeAspect="1"/>
          </p:cNvPicPr>
          <p:nvPr/>
        </p:nvPicPr>
        <p:blipFill rotWithShape="1">
          <a:blip r:embed="rId4" cstate="print">
            <a:extLst>
              <a:ext uri="{28A0092B-C50C-407E-A947-70E740481C1C}">
                <a14:useLocalDpi xmlns:a14="http://schemas.microsoft.com/office/drawing/2010/main" val="0"/>
              </a:ext>
            </a:extLst>
          </a:blip>
          <a:srcRect l="22500" t="34519" r="21875" b="33643"/>
          <a:stretch/>
        </p:blipFill>
        <p:spPr>
          <a:xfrm>
            <a:off x="3692108" y="4039740"/>
            <a:ext cx="2181225" cy="1063029"/>
          </a:xfrm>
          <a:prstGeom prst="rect">
            <a:avLst/>
          </a:prstGeom>
        </p:spPr>
      </p:pic>
      <p:pic>
        <p:nvPicPr>
          <p:cNvPr id="20" name="Picture 4" descr="市章"/>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48150" y="3079752"/>
            <a:ext cx="653256" cy="704189"/>
          </a:xfrm>
          <a:prstGeom prst="rect">
            <a:avLst/>
          </a:prstGeom>
          <a:blipFill dpi="0" rotWithShape="1">
            <a:blip r:embed="rId6"/>
            <a:srcRect/>
            <a:tile tx="0" ty="0" sx="100000" sy="100000" flip="none" algn="tl"/>
          </a:blipFill>
          <a:ln>
            <a:noFill/>
          </a:ln>
          <a:extLst/>
        </p:spPr>
      </p:pic>
      <p:pic>
        <p:nvPicPr>
          <p:cNvPr id="13" name="コンテンツ プレースホルダー 12"/>
          <p:cNvPicPr>
            <a:picLocks noGrp="1" noChangeAspect="1"/>
          </p:cNvPicPr>
          <p:nvPr>
            <p:ph idx="1"/>
          </p:nvPr>
        </p:nvPicPr>
        <p:blipFill>
          <a:blip r:embed="rId7" cstate="print">
            <a:extLst>
              <a:ext uri="{28A0092B-C50C-407E-A947-70E740481C1C}">
                <a14:useLocalDpi xmlns:a14="http://schemas.microsoft.com/office/drawing/2010/main" val="0"/>
              </a:ext>
            </a:extLst>
          </a:blip>
          <a:stretch>
            <a:fillRect/>
          </a:stretch>
        </p:blipFill>
        <p:spPr>
          <a:xfrm>
            <a:off x="1795989" y="2873778"/>
            <a:ext cx="1323419" cy="1872805"/>
          </a:xfrm>
        </p:spPr>
      </p:pic>
      <p:pic>
        <p:nvPicPr>
          <p:cNvPr id="21" name="図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408215" y="2874583"/>
            <a:ext cx="1322847" cy="1872000"/>
          </a:xfrm>
          <a:prstGeom prst="rect">
            <a:avLst/>
          </a:prstGeom>
        </p:spPr>
      </p:pic>
    </p:spTree>
    <p:extLst>
      <p:ext uri="{BB962C8B-B14F-4D97-AF65-F5344CB8AC3E}">
        <p14:creationId xmlns:p14="http://schemas.microsoft.com/office/powerpoint/2010/main" val="27990192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グループ化 20"/>
          <p:cNvGrpSpPr/>
          <p:nvPr/>
        </p:nvGrpSpPr>
        <p:grpSpPr>
          <a:xfrm>
            <a:off x="3456" y="0"/>
            <a:ext cx="9144000" cy="6858000"/>
            <a:chOff x="0" y="0"/>
            <a:chExt cx="9144000" cy="6858000"/>
          </a:xfrm>
        </p:grpSpPr>
        <p:grpSp>
          <p:nvGrpSpPr>
            <p:cNvPr id="16" name="グループ化 15"/>
            <p:cNvGrpSpPr/>
            <p:nvPr/>
          </p:nvGrpSpPr>
          <p:grpSpPr>
            <a:xfrm>
              <a:off x="0" y="0"/>
              <a:ext cx="9144000" cy="6858000"/>
              <a:chOff x="0" y="0"/>
              <a:chExt cx="9144000" cy="6858000"/>
            </a:xfrm>
          </p:grpSpPr>
          <p:sp>
            <p:nvSpPr>
              <p:cNvPr id="17" name="正方形/長方形 16"/>
              <p:cNvSpPr/>
              <p:nvPr/>
            </p:nvSpPr>
            <p:spPr>
              <a:xfrm>
                <a:off x="0" y="0"/>
                <a:ext cx="9144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角丸四角形 18"/>
              <p:cNvSpPr/>
              <p:nvPr/>
            </p:nvSpPr>
            <p:spPr>
              <a:xfrm>
                <a:off x="200945" y="1158656"/>
                <a:ext cx="8714455" cy="5279742"/>
              </a:xfrm>
              <a:prstGeom prst="roundRect">
                <a:avLst>
                  <a:gd name="adj" fmla="val 687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22" name="角丸四角形 21"/>
            <p:cNvSpPr/>
            <p:nvPr/>
          </p:nvSpPr>
          <p:spPr>
            <a:xfrm>
              <a:off x="200945" y="255478"/>
              <a:ext cx="8714455" cy="731924"/>
            </a:xfrm>
            <a:prstGeom prst="roundRect">
              <a:avLst>
                <a:gd name="adj" fmla="val 2971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smtClean="0">
                  <a:solidFill>
                    <a:sysClr val="windowText" lastClr="000000"/>
                  </a:solidFill>
                  <a:latin typeface="HGP創英角ｺﾞｼｯｸUB" panose="020B0900000000000000" pitchFamily="50" charset="-128"/>
                  <a:ea typeface="HGP創英角ｺﾞｼｯｸUB" panose="020B0900000000000000" pitchFamily="50" charset="-128"/>
                </a:rPr>
                <a:t>1.</a:t>
              </a:r>
              <a:r>
                <a:rPr kumimoji="1" lang="ja-JP" altLang="en-US" sz="2800" dirty="0" smtClean="0">
                  <a:solidFill>
                    <a:sysClr val="windowText" lastClr="000000"/>
                  </a:solidFill>
                  <a:latin typeface="HGP創英角ｺﾞｼｯｸUB" panose="020B0900000000000000" pitchFamily="50" charset="-128"/>
                  <a:ea typeface="HGP創英角ｺﾞｼｯｸUB" panose="020B0900000000000000" pitchFamily="50" charset="-128"/>
                </a:rPr>
                <a:t>計画改定の背景</a:t>
              </a:r>
              <a:r>
                <a:rPr kumimoji="1" lang="ja-JP" altLang="en-US" sz="3200" dirty="0" smtClean="0">
                  <a:solidFill>
                    <a:sysClr val="windowText" lastClr="000000"/>
                  </a:solidFill>
                  <a:latin typeface="HGP創英角ｺﾞｼｯｸUB" panose="020B0900000000000000" pitchFamily="50" charset="-128"/>
                  <a:ea typeface="HGP創英角ｺﾞｼｯｸUB" panose="020B0900000000000000" pitchFamily="50" charset="-128"/>
                </a:rPr>
                <a:t>　</a:t>
              </a:r>
              <a:r>
                <a:rPr lang="ja-JP" altLang="en-US" sz="2400" dirty="0" smtClean="0">
                  <a:solidFill>
                    <a:schemeClr val="tx1"/>
                  </a:solidFill>
                  <a:ea typeface="HGS創英角ｺﾞｼｯｸUB" panose="020B0900000000000000" pitchFamily="50" charset="-128"/>
                  <a:cs typeface="Arial" panose="020B0604020202020204" pitchFamily="34" charset="0"/>
                </a:rPr>
                <a:t>（</a:t>
              </a:r>
              <a:r>
                <a:rPr lang="en-US" altLang="ja-JP" sz="2400" dirty="0">
                  <a:solidFill>
                    <a:schemeClr val="tx1"/>
                  </a:solidFill>
                  <a:ea typeface="HGS創英角ｺﾞｼｯｸUB" panose="020B0900000000000000" pitchFamily="50" charset="-128"/>
                  <a:cs typeface="Arial" panose="020B0604020202020204" pitchFamily="34" charset="0"/>
                </a:rPr>
                <a:t>3</a:t>
              </a:r>
              <a:r>
                <a:rPr lang="ja-JP" altLang="en-US" sz="2400" dirty="0" smtClean="0">
                  <a:solidFill>
                    <a:schemeClr val="tx1"/>
                  </a:solidFill>
                  <a:ea typeface="HGS創英角ｺﾞｼｯｸUB" panose="020B0900000000000000" pitchFamily="50" charset="-128"/>
                  <a:cs typeface="Arial" panose="020B0604020202020204" pitchFamily="34" charset="0"/>
                </a:rPr>
                <a:t>）</a:t>
              </a:r>
              <a:r>
                <a:rPr lang="ja-JP" altLang="en-US" sz="2400" dirty="0" smtClean="0">
                  <a:solidFill>
                    <a:schemeClr val="tx1"/>
                  </a:solidFill>
                  <a:ea typeface="HGS創英角ｺﾞｼｯｸUB" panose="020B0900000000000000" pitchFamily="50" charset="-128"/>
                </a:rPr>
                <a:t>柏市の温室効果ガス排出量の現状</a:t>
              </a:r>
              <a:endParaRPr lang="en-US" altLang="ja-JP" sz="2400" dirty="0" smtClean="0">
                <a:solidFill>
                  <a:schemeClr val="tx1"/>
                </a:solidFill>
                <a:ea typeface="HGS創英角ｺﾞｼｯｸUB" panose="020B0900000000000000" pitchFamily="50" charset="-128"/>
              </a:endParaRPr>
            </a:p>
          </p:txBody>
        </p:sp>
      </p:grpSp>
      <p:pic>
        <p:nvPicPr>
          <p:cNvPr id="3" name="図 2"/>
          <p:cNvPicPr>
            <a:picLocks noChangeAspect="1"/>
          </p:cNvPicPr>
          <p:nvPr/>
        </p:nvPicPr>
        <p:blipFill rotWithShape="1">
          <a:blip r:embed="rId2"/>
          <a:srcRect t="1" b="2883"/>
          <a:stretch/>
        </p:blipFill>
        <p:spPr>
          <a:xfrm>
            <a:off x="1174737" y="2753721"/>
            <a:ext cx="6773781" cy="3594489"/>
          </a:xfrm>
          <a:prstGeom prst="rect">
            <a:avLst/>
          </a:prstGeom>
        </p:spPr>
      </p:pic>
      <p:sp>
        <p:nvSpPr>
          <p:cNvPr id="4" name="AutoShape 76"/>
          <p:cNvSpPr>
            <a:spLocks noChangeArrowheads="1"/>
          </p:cNvSpPr>
          <p:nvPr/>
        </p:nvSpPr>
        <p:spPr bwMode="auto">
          <a:xfrm>
            <a:off x="799301" y="1329113"/>
            <a:ext cx="7277099" cy="814387"/>
          </a:xfrm>
          <a:prstGeom prst="roundRect">
            <a:avLst>
              <a:gd name="adj" fmla="val 16598"/>
            </a:avLst>
          </a:prstGeom>
          <a:solidFill>
            <a:schemeClr val="accent4">
              <a:lumMod val="20000"/>
              <a:lumOff val="80000"/>
            </a:schemeClr>
          </a:solidFill>
          <a:ln>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26670" tIns="0" rIns="26670" bIns="6096" numCol="1" anchor="t" anchorCtr="0" compatLnSpc="1">
            <a:prstTxWarp prst="textNoShape">
              <a:avLst/>
            </a:prstTxWarp>
          </a:bodyPr>
          <a:lstStyle/>
          <a:p>
            <a:pPr marL="0" marR="0" lvl="0" indent="0" algn="l" defTabSz="914400" rtl="0" eaLnBrk="0" fontAlgn="base" latinLnBrk="0" hangingPunct="0">
              <a:lnSpc>
                <a:spcPct val="144000"/>
              </a:lnSpc>
              <a:spcBef>
                <a:spcPct val="0"/>
              </a:spcBef>
              <a:spcAft>
                <a:spcPct val="0"/>
              </a:spcAft>
              <a:buClrTx/>
              <a:buSzTx/>
              <a:buFontTx/>
              <a:buNone/>
              <a:tabLst/>
            </a:pPr>
            <a:r>
              <a:rPr kumimoji="0" lang="ja-JP" altLang="en-US" b="1" dirty="0">
                <a:solidFill>
                  <a:schemeClr val="tx1"/>
                </a:solidFill>
                <a:latin typeface="HG丸ｺﾞｼｯｸM-PRO" panose="020F0600000000000000" pitchFamily="50" charset="-128"/>
                <a:ea typeface="HG丸ｺﾞｼｯｸM-PRO" panose="020F0600000000000000" pitchFamily="50" charset="-128"/>
              </a:rPr>
              <a:t>　</a:t>
            </a:r>
            <a:r>
              <a:rPr kumimoji="0" lang="ja-JP" altLang="en-US" b="1" i="0" u="none" strike="noStrike" cap="none" normalizeH="0" baseline="0" dirty="0" smtClean="0">
                <a:ln>
                  <a:noFill/>
                </a:ln>
                <a:solidFill>
                  <a:schemeClr val="tx1"/>
                </a:solidFill>
                <a:effectLst/>
                <a:latin typeface="HGP創英角ｺﾞｼｯｸUB" panose="020B0900000000000000" pitchFamily="50" charset="-128"/>
                <a:ea typeface="HGP創英角ｺﾞｼｯｸUB" panose="020B0900000000000000" pitchFamily="50" charset="-128"/>
              </a:rPr>
              <a:t>第二期計画の目標</a:t>
            </a:r>
          </a:p>
          <a:p>
            <a:pPr marL="0" marR="0" lvl="0" indent="0" algn="l" defTabSz="914400" rtl="0" eaLnBrk="0" fontAlgn="base" latinLnBrk="0" hangingPunct="0">
              <a:lnSpc>
                <a:spcPct val="112000"/>
              </a:lnSpc>
              <a:spcBef>
                <a:spcPct val="0"/>
              </a:spcBef>
              <a:spcAft>
                <a:spcPct val="0"/>
              </a:spcAft>
              <a:buClrTx/>
              <a:buSzTx/>
              <a:buFontTx/>
              <a:buNone/>
              <a:tabLst/>
            </a:pPr>
            <a:r>
              <a:rPr kumimoji="0" lang="ja-JP" altLang="en-US" b="0" i="0" u="none" strike="noStrike" cap="none" normalizeH="0" baseline="0" dirty="0" smtClean="0">
                <a:ln>
                  <a:noFill/>
                </a:ln>
                <a:solidFill>
                  <a:schemeClr val="tx1"/>
                </a:solidFill>
                <a:effectLst/>
                <a:latin typeface="HGP創英角ｺﾞｼｯｸUB" panose="020B0900000000000000" pitchFamily="50" charset="-128"/>
                <a:ea typeface="HGP創英角ｺﾞｼｯｸUB" panose="020B0900000000000000" pitchFamily="50" charset="-128"/>
              </a:rPr>
              <a:t>　</a:t>
            </a:r>
            <a:r>
              <a:rPr kumimoji="0" lang="en-US" altLang="ja-JP" b="0" i="0" u="none" strike="noStrike" cap="none" normalizeH="0" baseline="0" dirty="0" smtClean="0">
                <a:ln>
                  <a:noFill/>
                </a:ln>
                <a:solidFill>
                  <a:schemeClr val="tx1"/>
                </a:solidFill>
                <a:effectLst/>
                <a:latin typeface="HGP創英角ｺﾞｼｯｸUB" panose="020B0900000000000000" pitchFamily="50" charset="-128"/>
                <a:ea typeface="HGP創英角ｺﾞｼｯｸUB" panose="020B0900000000000000" pitchFamily="50" charset="-128"/>
              </a:rPr>
              <a:t>2020</a:t>
            </a:r>
            <a:r>
              <a:rPr kumimoji="0" lang="ja-JP" altLang="en-US" b="0" i="0" u="none" strike="noStrike" cap="none" normalizeH="0" baseline="0" dirty="0" smtClean="0">
                <a:ln>
                  <a:noFill/>
                </a:ln>
                <a:solidFill>
                  <a:schemeClr val="tx1"/>
                </a:solidFill>
                <a:effectLst/>
                <a:latin typeface="HGP創英角ｺﾞｼｯｸUB" panose="020B0900000000000000" pitchFamily="50" charset="-128"/>
                <a:ea typeface="HGP創英角ｺﾞｼｯｸUB" panose="020B0900000000000000" pitchFamily="50" charset="-128"/>
              </a:rPr>
              <a:t>（平成</a:t>
            </a:r>
            <a:r>
              <a:rPr kumimoji="0" lang="en-US" altLang="ja-JP" b="0" i="0" u="none" strike="noStrike" cap="none" normalizeH="0" baseline="0" dirty="0" smtClean="0">
                <a:ln>
                  <a:noFill/>
                </a:ln>
                <a:solidFill>
                  <a:schemeClr val="tx1"/>
                </a:solidFill>
                <a:effectLst/>
                <a:latin typeface="HGP創英角ｺﾞｼｯｸUB" panose="020B0900000000000000" pitchFamily="50" charset="-128"/>
                <a:ea typeface="HGP創英角ｺﾞｼｯｸUB" panose="020B0900000000000000" pitchFamily="50" charset="-128"/>
              </a:rPr>
              <a:t>32</a:t>
            </a:r>
            <a:r>
              <a:rPr kumimoji="0" lang="ja-JP" altLang="en-US" b="0" i="0" u="none" strike="noStrike" cap="none" normalizeH="0" baseline="0" dirty="0" smtClean="0">
                <a:ln>
                  <a:noFill/>
                </a:ln>
                <a:solidFill>
                  <a:schemeClr val="tx1"/>
                </a:solidFill>
                <a:effectLst/>
                <a:latin typeface="HGP創英角ｺﾞｼｯｸUB" panose="020B0900000000000000" pitchFamily="50" charset="-128"/>
                <a:ea typeface="HGP創英角ｺﾞｼｯｸUB" panose="020B0900000000000000" pitchFamily="50" charset="-128"/>
              </a:rPr>
              <a:t>）年度までに</a:t>
            </a:r>
            <a:r>
              <a:rPr kumimoji="0" lang="en-US" altLang="ja-JP" b="0" i="0" u="none" strike="noStrike" cap="none" normalizeH="0" baseline="0" dirty="0" smtClean="0">
                <a:ln>
                  <a:noFill/>
                </a:ln>
                <a:solidFill>
                  <a:schemeClr val="tx1"/>
                </a:solidFill>
                <a:effectLst/>
                <a:latin typeface="HGP創英角ｺﾞｼｯｸUB" panose="020B0900000000000000" pitchFamily="50" charset="-128"/>
                <a:ea typeface="HGP創英角ｺﾞｼｯｸUB" panose="020B0900000000000000" pitchFamily="50" charset="-128"/>
              </a:rPr>
              <a:t>2005</a:t>
            </a:r>
            <a:r>
              <a:rPr kumimoji="0" lang="ja-JP" altLang="en-US" b="0" i="0" u="none" strike="noStrike" cap="none" normalizeH="0" baseline="0" dirty="0" smtClean="0">
                <a:ln>
                  <a:noFill/>
                </a:ln>
                <a:solidFill>
                  <a:schemeClr val="tx1"/>
                </a:solidFill>
                <a:effectLst/>
                <a:latin typeface="HGP創英角ｺﾞｼｯｸUB" panose="020B0900000000000000" pitchFamily="50" charset="-128"/>
                <a:ea typeface="HGP創英角ｺﾞｼｯｸUB" panose="020B0900000000000000" pitchFamily="50" charset="-128"/>
              </a:rPr>
              <a:t>（平成</a:t>
            </a:r>
            <a:r>
              <a:rPr kumimoji="0" lang="en-US" altLang="ja-JP" b="0" i="0" u="none" strike="noStrike" cap="none" normalizeH="0" baseline="0" dirty="0" smtClean="0">
                <a:ln>
                  <a:noFill/>
                </a:ln>
                <a:solidFill>
                  <a:schemeClr val="tx1"/>
                </a:solidFill>
                <a:effectLst/>
                <a:latin typeface="HGP創英角ｺﾞｼｯｸUB" panose="020B0900000000000000" pitchFamily="50" charset="-128"/>
                <a:ea typeface="HGP創英角ｺﾞｼｯｸUB" panose="020B0900000000000000" pitchFamily="50" charset="-128"/>
              </a:rPr>
              <a:t>17</a:t>
            </a:r>
            <a:r>
              <a:rPr kumimoji="0" lang="ja-JP" altLang="en-US" b="0" i="0" u="none" strike="noStrike" cap="none" normalizeH="0" baseline="0" dirty="0" smtClean="0">
                <a:ln>
                  <a:noFill/>
                </a:ln>
                <a:solidFill>
                  <a:schemeClr val="tx1"/>
                </a:solidFill>
                <a:effectLst/>
                <a:latin typeface="HGP創英角ｺﾞｼｯｸUB" panose="020B0900000000000000" pitchFamily="50" charset="-128"/>
                <a:ea typeface="HGP創英角ｺﾞｼｯｸUB" panose="020B0900000000000000" pitchFamily="50" charset="-128"/>
              </a:rPr>
              <a:t>）年度比</a:t>
            </a:r>
            <a:r>
              <a:rPr kumimoji="0" lang="en-US" altLang="ja-JP" b="0" i="0" u="none" strike="noStrike" cap="none" normalizeH="0" baseline="0" dirty="0" smtClean="0">
                <a:ln>
                  <a:noFill/>
                </a:ln>
                <a:solidFill>
                  <a:schemeClr val="tx1"/>
                </a:solidFill>
                <a:effectLst/>
                <a:latin typeface="HGP創英角ｺﾞｼｯｸUB" panose="020B0900000000000000" pitchFamily="50" charset="-128"/>
                <a:ea typeface="HGP創英角ｺﾞｼｯｸUB" panose="020B0900000000000000" pitchFamily="50" charset="-128"/>
              </a:rPr>
              <a:t>3.8</a:t>
            </a:r>
            <a:r>
              <a:rPr kumimoji="0" lang="ja-JP" altLang="en-US" b="0" i="0" u="none" strike="noStrike" cap="none" normalizeH="0" baseline="0" dirty="0" smtClean="0">
                <a:ln>
                  <a:noFill/>
                </a:ln>
                <a:solidFill>
                  <a:schemeClr val="tx1"/>
                </a:solidFill>
                <a:effectLst/>
                <a:latin typeface="HGP創英角ｺﾞｼｯｸUB" panose="020B0900000000000000" pitchFamily="50" charset="-128"/>
                <a:ea typeface="HGP創英角ｺﾞｼｯｸUB" panose="020B0900000000000000" pitchFamily="50" charset="-128"/>
              </a:rPr>
              <a:t>％削減</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smtClean="0">
              <a:ln>
                <a:noFill/>
              </a:ln>
              <a:solidFill>
                <a:schemeClr val="tx1"/>
              </a:solidFill>
              <a:effectLst/>
              <a:latin typeface="Arial" panose="020B0604020202020204" pitchFamily="34" charset="0"/>
            </a:endParaRPr>
          </a:p>
        </p:txBody>
      </p:sp>
      <p:sp>
        <p:nvSpPr>
          <p:cNvPr id="5" name="Rectangle 3"/>
          <p:cNvSpPr>
            <a:spLocks noChangeArrowheads="1"/>
          </p:cNvSpPr>
          <p:nvPr/>
        </p:nvSpPr>
        <p:spPr bwMode="auto">
          <a:xfrm>
            <a:off x="3416696" y="2208795"/>
            <a:ext cx="3649213" cy="432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eaLnBrk="1" hangingPunct="1">
              <a:lnSpc>
                <a:spcPct val="90000"/>
              </a:lnSpc>
              <a:spcBef>
                <a:spcPct val="20000"/>
              </a:spcBef>
              <a:buClr>
                <a:srgbClr val="DDDDDD"/>
              </a:buClr>
            </a:pPr>
            <a:r>
              <a:rPr lang="ja-JP" altLang="en-US" sz="2400" dirty="0" smtClean="0">
                <a:ea typeface="HGS創英角ｺﾞｼｯｸUB" panose="020B0900000000000000" pitchFamily="50" charset="-128"/>
              </a:rPr>
              <a:t>未だ到達していない</a:t>
            </a:r>
            <a:r>
              <a:rPr lang="en-US" altLang="ja-JP" sz="2400" dirty="0" smtClean="0">
                <a:ea typeface="HGS創英角ｺﾞｼｯｸUB" panose="020B0900000000000000" pitchFamily="50" charset="-128"/>
              </a:rPr>
              <a:t>…</a:t>
            </a:r>
            <a:r>
              <a:rPr lang="ja-JP" altLang="en-US" sz="2400" dirty="0">
                <a:ea typeface="HGS創英角ｺﾞｼｯｸUB" panose="020B0900000000000000" pitchFamily="50" charset="-128"/>
              </a:rPr>
              <a:t>　</a:t>
            </a:r>
            <a:endParaRPr lang="en-US" altLang="ja-JP" sz="2400" dirty="0" smtClean="0">
              <a:ea typeface="HGS創英角ｺﾞｼｯｸUB" panose="020B0900000000000000" pitchFamily="50" charset="-128"/>
            </a:endParaRPr>
          </a:p>
          <a:p>
            <a:pPr eaLnBrk="1" hangingPunct="1">
              <a:lnSpc>
                <a:spcPct val="90000"/>
              </a:lnSpc>
              <a:spcBef>
                <a:spcPct val="20000"/>
              </a:spcBef>
              <a:buClr>
                <a:srgbClr val="DDDDDD"/>
              </a:buClr>
            </a:pPr>
            <a:r>
              <a:rPr lang="ja-JP" altLang="en-US" sz="2400" dirty="0" smtClean="0">
                <a:ea typeface="HGS創英角ｺﾞｼｯｸUB" panose="020B0900000000000000" pitchFamily="50" charset="-128"/>
              </a:rPr>
              <a:t>　</a:t>
            </a:r>
            <a:endParaRPr lang="en-US" altLang="ja-JP" sz="2400" dirty="0">
              <a:ea typeface="HGS創英角ｺﾞｼｯｸUB" panose="020B0900000000000000" pitchFamily="50" charset="-128"/>
            </a:endParaRPr>
          </a:p>
        </p:txBody>
      </p:sp>
      <p:sp>
        <p:nvSpPr>
          <p:cNvPr id="6" name="下矢印 5"/>
          <p:cNvSpPr/>
          <p:nvPr/>
        </p:nvSpPr>
        <p:spPr>
          <a:xfrm rot="16200000">
            <a:off x="2745696" y="1872919"/>
            <a:ext cx="300934" cy="1041067"/>
          </a:xfrm>
          <a:prstGeom prst="downArrow">
            <a:avLst/>
          </a:prstGeom>
          <a:solidFill>
            <a:schemeClr val="accent4">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角丸四角形 12"/>
          <p:cNvSpPr/>
          <p:nvPr/>
        </p:nvSpPr>
        <p:spPr>
          <a:xfrm>
            <a:off x="4873659" y="2770912"/>
            <a:ext cx="1749666" cy="397337"/>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ysClr val="windowText" lastClr="000000"/>
                </a:solidFill>
                <a:latin typeface="HGP創英角ｺﾞｼｯｸUB" panose="020B0900000000000000" pitchFamily="50" charset="-128"/>
                <a:ea typeface="HGP創英角ｺﾞｼｯｸUB" panose="020B0900000000000000" pitchFamily="50" charset="-128"/>
              </a:rPr>
              <a:t>目標値 </a:t>
            </a:r>
            <a:r>
              <a:rPr kumimoji="1" lang="en-US" altLang="ja-JP" dirty="0" smtClean="0">
                <a:solidFill>
                  <a:sysClr val="windowText" lastClr="000000"/>
                </a:solidFill>
                <a:latin typeface="HGP創英角ｺﾞｼｯｸUB" panose="020B0900000000000000" pitchFamily="50" charset="-128"/>
                <a:ea typeface="HGP創英角ｺﾞｼｯｸUB" panose="020B0900000000000000" pitchFamily="50" charset="-128"/>
              </a:rPr>
              <a:t>2,106</a:t>
            </a:r>
            <a:endParaRPr kumimoji="1" lang="ja-JP" altLang="en-US" dirty="0">
              <a:solidFill>
                <a:sysClr val="windowText" lastClr="000000"/>
              </a:solidFill>
              <a:latin typeface="HGP創英角ｺﾞｼｯｸUB" panose="020B0900000000000000" pitchFamily="50" charset="-128"/>
              <a:ea typeface="HGP創英角ｺﾞｼｯｸUB" panose="020B0900000000000000" pitchFamily="50" charset="-128"/>
            </a:endParaRPr>
          </a:p>
        </p:txBody>
      </p:sp>
      <p:sp>
        <p:nvSpPr>
          <p:cNvPr id="20" name="Rectangle 6"/>
          <p:cNvSpPr>
            <a:spLocks noChangeArrowheads="1"/>
          </p:cNvSpPr>
          <p:nvPr/>
        </p:nvSpPr>
        <p:spPr bwMode="auto">
          <a:xfrm>
            <a:off x="627063" y="282774"/>
            <a:ext cx="809783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ctr" eaLnBrk="1" hangingPunct="1"/>
            <a:endParaRPr lang="ja-JP" altLang="en-US" sz="3200" dirty="0">
              <a:solidFill>
                <a:schemeClr val="tx2"/>
              </a:solidFill>
              <a:ea typeface="HGS創英角ｺﾞｼｯｸUB" panose="020B0900000000000000" pitchFamily="50" charset="-128"/>
            </a:endParaRPr>
          </a:p>
        </p:txBody>
      </p:sp>
      <p:sp>
        <p:nvSpPr>
          <p:cNvPr id="24" name="Rectangle 3"/>
          <p:cNvSpPr txBox="1">
            <a:spLocks noChangeArrowheads="1"/>
          </p:cNvSpPr>
          <p:nvPr/>
        </p:nvSpPr>
        <p:spPr>
          <a:xfrm>
            <a:off x="5517566" y="6522622"/>
            <a:ext cx="3104147" cy="202036"/>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r">
              <a:buFontTx/>
              <a:buNone/>
            </a:pPr>
            <a:r>
              <a:rPr lang="en-US" altLang="ja-JP" sz="1200" dirty="0" smtClean="0">
                <a:latin typeface="HG丸ｺﾞｼｯｸM-PRO" panose="020F0600000000000000" pitchFamily="50" charset="-128"/>
                <a:ea typeface="HG丸ｺﾞｼｯｸM-PRO" panose="020F0600000000000000" pitchFamily="50" charset="-128"/>
              </a:rPr>
              <a:t>No.10</a:t>
            </a:r>
            <a:endParaRPr lang="en-US" altLang="ja-JP" sz="1200" dirty="0">
              <a:latin typeface="HG丸ｺﾞｼｯｸM-PRO" panose="020F0600000000000000" pitchFamily="50" charset="-128"/>
              <a:ea typeface="HG丸ｺﾞｼｯｸM-PRO" panose="020F0600000000000000" pitchFamily="50" charset="-128"/>
            </a:endParaRPr>
          </a:p>
        </p:txBody>
      </p:sp>
      <p:sp>
        <p:nvSpPr>
          <p:cNvPr id="14" name="Rectangle 3"/>
          <p:cNvSpPr>
            <a:spLocks noChangeArrowheads="1"/>
          </p:cNvSpPr>
          <p:nvPr/>
        </p:nvSpPr>
        <p:spPr bwMode="auto">
          <a:xfrm>
            <a:off x="627063" y="2537489"/>
            <a:ext cx="3370413" cy="432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eaLnBrk="1" hangingPunct="1">
              <a:lnSpc>
                <a:spcPct val="90000"/>
              </a:lnSpc>
              <a:spcBef>
                <a:spcPct val="20000"/>
              </a:spcBef>
              <a:buClr>
                <a:srgbClr val="DDDDDD"/>
              </a:buClr>
            </a:pPr>
            <a:r>
              <a:rPr lang="ja-JP" altLang="en-US" dirty="0" smtClean="0">
                <a:ea typeface="HGS創英角ｺﾞｼｯｸUB" panose="020B0900000000000000" pitchFamily="50" charset="-128"/>
              </a:rPr>
              <a:t>温室効果ガス排出量の推移</a:t>
            </a:r>
            <a:r>
              <a:rPr lang="ja-JP" altLang="en-US" dirty="0">
                <a:ea typeface="HGS創英角ｺﾞｼｯｸUB" panose="020B0900000000000000" pitchFamily="50" charset="-128"/>
              </a:rPr>
              <a:t>　</a:t>
            </a:r>
            <a:endParaRPr lang="en-US" altLang="ja-JP" dirty="0" smtClean="0">
              <a:ea typeface="HGS創英角ｺﾞｼｯｸUB" panose="020B0900000000000000" pitchFamily="50" charset="-128"/>
            </a:endParaRPr>
          </a:p>
          <a:p>
            <a:pPr eaLnBrk="1" hangingPunct="1">
              <a:lnSpc>
                <a:spcPct val="90000"/>
              </a:lnSpc>
              <a:spcBef>
                <a:spcPct val="20000"/>
              </a:spcBef>
              <a:buClr>
                <a:srgbClr val="DDDDDD"/>
              </a:buClr>
            </a:pPr>
            <a:r>
              <a:rPr lang="ja-JP" altLang="en-US" dirty="0" smtClean="0">
                <a:ea typeface="HGS創英角ｺﾞｼｯｸUB" panose="020B0900000000000000" pitchFamily="50" charset="-128"/>
              </a:rPr>
              <a:t>　</a:t>
            </a:r>
            <a:endParaRPr lang="en-US" altLang="ja-JP" dirty="0">
              <a:ea typeface="HGS創英角ｺﾞｼｯｸUB" panose="020B0900000000000000" pitchFamily="50" charset="-128"/>
            </a:endParaRPr>
          </a:p>
        </p:txBody>
      </p:sp>
    </p:spTree>
    <p:extLst>
      <p:ext uri="{BB962C8B-B14F-4D97-AF65-F5344CB8AC3E}">
        <p14:creationId xmlns:p14="http://schemas.microsoft.com/office/powerpoint/2010/main" val="11816057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grpSp>
        <p:nvGrpSpPr>
          <p:cNvPr id="4" name="グループ化 3"/>
          <p:cNvGrpSpPr/>
          <p:nvPr/>
        </p:nvGrpSpPr>
        <p:grpSpPr>
          <a:xfrm>
            <a:off x="0" y="0"/>
            <a:ext cx="9144000" cy="6858000"/>
            <a:chOff x="0" y="0"/>
            <a:chExt cx="9144000" cy="6858000"/>
          </a:xfrm>
        </p:grpSpPr>
        <p:grpSp>
          <p:nvGrpSpPr>
            <p:cNvPr id="5" name="グループ化 4"/>
            <p:cNvGrpSpPr/>
            <p:nvPr/>
          </p:nvGrpSpPr>
          <p:grpSpPr>
            <a:xfrm>
              <a:off x="0" y="0"/>
              <a:ext cx="9144000" cy="6858000"/>
              <a:chOff x="0" y="0"/>
              <a:chExt cx="9144000" cy="6858000"/>
            </a:xfrm>
          </p:grpSpPr>
          <p:sp>
            <p:nvSpPr>
              <p:cNvPr id="7" name="正方形/長方形 6"/>
              <p:cNvSpPr/>
              <p:nvPr/>
            </p:nvSpPr>
            <p:spPr>
              <a:xfrm>
                <a:off x="0" y="0"/>
                <a:ext cx="9144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角丸四角形 7"/>
              <p:cNvSpPr/>
              <p:nvPr/>
            </p:nvSpPr>
            <p:spPr>
              <a:xfrm>
                <a:off x="200945" y="1158656"/>
                <a:ext cx="8714455" cy="5279742"/>
              </a:xfrm>
              <a:prstGeom prst="roundRect">
                <a:avLst>
                  <a:gd name="adj" fmla="val 687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6" name="角丸四角形 5"/>
            <p:cNvSpPr/>
            <p:nvPr/>
          </p:nvSpPr>
          <p:spPr>
            <a:xfrm>
              <a:off x="200945" y="255478"/>
              <a:ext cx="8714455" cy="731924"/>
            </a:xfrm>
            <a:prstGeom prst="roundRect">
              <a:avLst>
                <a:gd name="adj" fmla="val 2971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800" dirty="0">
                  <a:solidFill>
                    <a:sysClr val="windowText" lastClr="000000"/>
                  </a:solidFill>
                  <a:latin typeface="HGP創英角ｺﾞｼｯｸUB" panose="020B0900000000000000" pitchFamily="50" charset="-128"/>
                  <a:ea typeface="HGP創英角ｺﾞｼｯｸUB" panose="020B0900000000000000" pitchFamily="50" charset="-128"/>
                </a:rPr>
                <a:t>1.</a:t>
              </a:r>
              <a:r>
                <a:rPr lang="ja-JP" altLang="en-US" sz="2800" dirty="0">
                  <a:solidFill>
                    <a:sysClr val="windowText" lastClr="000000"/>
                  </a:solidFill>
                  <a:latin typeface="HGP創英角ｺﾞｼｯｸUB" panose="020B0900000000000000" pitchFamily="50" charset="-128"/>
                  <a:ea typeface="HGP創英角ｺﾞｼｯｸUB" panose="020B0900000000000000" pitchFamily="50" charset="-128"/>
                </a:rPr>
                <a:t>計画改定の背景</a:t>
              </a:r>
              <a:r>
                <a:rPr kumimoji="1" lang="ja-JP" altLang="en-US" sz="3200" dirty="0" smtClean="0">
                  <a:solidFill>
                    <a:sysClr val="windowText" lastClr="000000"/>
                  </a:solidFill>
                  <a:latin typeface="HGP創英角ｺﾞｼｯｸUB" panose="020B0900000000000000" pitchFamily="50" charset="-128"/>
                  <a:ea typeface="HGP創英角ｺﾞｼｯｸUB" panose="020B0900000000000000" pitchFamily="50" charset="-128"/>
                </a:rPr>
                <a:t>　</a:t>
              </a:r>
              <a:r>
                <a:rPr lang="ja-JP" altLang="en-US" sz="2400" dirty="0" smtClean="0">
                  <a:solidFill>
                    <a:schemeClr val="tx1"/>
                  </a:solidFill>
                  <a:ea typeface="HGS創英角ｺﾞｼｯｸUB" panose="020B0900000000000000" pitchFamily="50" charset="-128"/>
                  <a:cs typeface="Arial" panose="020B0604020202020204" pitchFamily="34" charset="0"/>
                </a:rPr>
                <a:t>（</a:t>
              </a:r>
              <a:r>
                <a:rPr lang="en-US" altLang="ja-JP" sz="2400" dirty="0">
                  <a:solidFill>
                    <a:schemeClr val="tx1"/>
                  </a:solidFill>
                  <a:ea typeface="HGS創英角ｺﾞｼｯｸUB" panose="020B0900000000000000" pitchFamily="50" charset="-128"/>
                  <a:cs typeface="Arial" panose="020B0604020202020204" pitchFamily="34" charset="0"/>
                </a:rPr>
                <a:t>3</a:t>
              </a:r>
              <a:r>
                <a:rPr lang="ja-JP" altLang="en-US" sz="2400" dirty="0" smtClean="0">
                  <a:solidFill>
                    <a:schemeClr val="tx1"/>
                  </a:solidFill>
                  <a:ea typeface="HGS創英角ｺﾞｼｯｸUB" panose="020B0900000000000000" pitchFamily="50" charset="-128"/>
                  <a:cs typeface="Arial" panose="020B0604020202020204" pitchFamily="34" charset="0"/>
                </a:rPr>
                <a:t>）</a:t>
              </a:r>
              <a:r>
                <a:rPr lang="ja-JP" altLang="en-US" sz="2400" dirty="0" smtClean="0">
                  <a:solidFill>
                    <a:schemeClr val="tx1"/>
                  </a:solidFill>
                  <a:ea typeface="HGS創英角ｺﾞｼｯｸUB" panose="020B0900000000000000" pitchFamily="50" charset="-128"/>
                </a:rPr>
                <a:t>柏市の温室効果ガス排出量の現状</a:t>
              </a:r>
              <a:endParaRPr lang="en-US" altLang="ja-JP" sz="2400" dirty="0" smtClean="0">
                <a:solidFill>
                  <a:schemeClr val="tx1"/>
                </a:solidFill>
                <a:ea typeface="HGS創英角ｺﾞｼｯｸUB" panose="020B0900000000000000" pitchFamily="50" charset="-128"/>
              </a:endParaRPr>
            </a:p>
          </p:txBody>
        </p:sp>
      </p:grpSp>
      <p:sp>
        <p:nvSpPr>
          <p:cNvPr id="9" name="Rectangle 3"/>
          <p:cNvSpPr>
            <a:spLocks noChangeArrowheads="1"/>
          </p:cNvSpPr>
          <p:nvPr/>
        </p:nvSpPr>
        <p:spPr bwMode="auto">
          <a:xfrm>
            <a:off x="938557" y="5585705"/>
            <a:ext cx="7579529" cy="777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eaLnBrk="1" hangingPunct="1">
              <a:lnSpc>
                <a:spcPct val="90000"/>
              </a:lnSpc>
              <a:spcBef>
                <a:spcPct val="20000"/>
              </a:spcBef>
              <a:buClr>
                <a:srgbClr val="DDDDDD"/>
              </a:buClr>
            </a:pPr>
            <a:r>
              <a:rPr lang="ja-JP" altLang="en-US" sz="2000" dirty="0" smtClean="0">
                <a:ea typeface="HGS創英角ｺﾞｼｯｸUB" panose="020B0900000000000000" pitchFamily="50" charset="-128"/>
              </a:rPr>
              <a:t>産業部門で顕著な減少が見られる一方で、民生（家庭・業務）</a:t>
            </a:r>
            <a:endParaRPr lang="en-US" altLang="ja-JP" sz="2000" dirty="0" smtClean="0">
              <a:ea typeface="HGS創英角ｺﾞｼｯｸUB" panose="020B0900000000000000" pitchFamily="50" charset="-128"/>
            </a:endParaRPr>
          </a:p>
          <a:p>
            <a:pPr eaLnBrk="1" hangingPunct="1">
              <a:lnSpc>
                <a:spcPct val="90000"/>
              </a:lnSpc>
              <a:spcBef>
                <a:spcPct val="20000"/>
              </a:spcBef>
              <a:buClr>
                <a:srgbClr val="DDDDDD"/>
              </a:buClr>
            </a:pPr>
            <a:r>
              <a:rPr lang="ja-JP" altLang="en-US" sz="2000" dirty="0" smtClean="0">
                <a:ea typeface="HGS創英角ｺﾞｼｯｸUB" panose="020B0900000000000000" pitchFamily="50" charset="-128"/>
              </a:rPr>
              <a:t>部門において、減少分と同程度の増加が見られま</a:t>
            </a:r>
            <a:r>
              <a:rPr lang="ja-JP" altLang="en-US" sz="2000" dirty="0">
                <a:ea typeface="HGS創英角ｺﾞｼｯｸUB" panose="020B0900000000000000" pitchFamily="50" charset="-128"/>
              </a:rPr>
              <a:t>す</a:t>
            </a:r>
            <a:r>
              <a:rPr lang="ja-JP" altLang="en-US" sz="2000" dirty="0" smtClean="0">
                <a:ea typeface="HGS創英角ｺﾞｼｯｸUB" panose="020B0900000000000000" pitchFamily="50" charset="-128"/>
              </a:rPr>
              <a:t>。</a:t>
            </a:r>
            <a:r>
              <a:rPr lang="ja-JP" altLang="en-US" sz="2400" dirty="0">
                <a:ea typeface="HGS創英角ｺﾞｼｯｸUB" panose="020B0900000000000000" pitchFamily="50" charset="-128"/>
              </a:rPr>
              <a:t>　</a:t>
            </a:r>
            <a:endParaRPr lang="en-US" altLang="ja-JP" sz="2400" dirty="0" smtClean="0">
              <a:ea typeface="HGS創英角ｺﾞｼｯｸUB" panose="020B0900000000000000" pitchFamily="50" charset="-128"/>
            </a:endParaRPr>
          </a:p>
          <a:p>
            <a:pPr eaLnBrk="1" hangingPunct="1">
              <a:lnSpc>
                <a:spcPct val="90000"/>
              </a:lnSpc>
              <a:spcBef>
                <a:spcPct val="20000"/>
              </a:spcBef>
              <a:buClr>
                <a:srgbClr val="DDDDDD"/>
              </a:buClr>
            </a:pPr>
            <a:r>
              <a:rPr lang="ja-JP" altLang="en-US" sz="2400" dirty="0" smtClean="0">
                <a:ea typeface="HGS創英角ｺﾞｼｯｸUB" panose="020B0900000000000000" pitchFamily="50" charset="-128"/>
              </a:rPr>
              <a:t>　</a:t>
            </a:r>
            <a:endParaRPr lang="en-US" altLang="ja-JP" sz="2400" dirty="0">
              <a:ea typeface="HGS創英角ｺﾞｼｯｸUB" panose="020B0900000000000000" pitchFamily="50" charset="-128"/>
            </a:endParaRPr>
          </a:p>
        </p:txBody>
      </p:sp>
      <p:sp>
        <p:nvSpPr>
          <p:cNvPr id="10" name="Rectangle 3"/>
          <p:cNvSpPr txBox="1">
            <a:spLocks noChangeArrowheads="1"/>
          </p:cNvSpPr>
          <p:nvPr/>
        </p:nvSpPr>
        <p:spPr>
          <a:xfrm>
            <a:off x="5517566" y="6522622"/>
            <a:ext cx="3104147" cy="202036"/>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r">
              <a:buFontTx/>
              <a:buNone/>
            </a:pPr>
            <a:r>
              <a:rPr lang="en-US" altLang="ja-JP" sz="1200" dirty="0" smtClean="0">
                <a:latin typeface="HG丸ｺﾞｼｯｸM-PRO" panose="020F0600000000000000" pitchFamily="50" charset="-128"/>
                <a:ea typeface="HG丸ｺﾞｼｯｸM-PRO" panose="020F0600000000000000" pitchFamily="50" charset="-128"/>
              </a:rPr>
              <a:t>No.11</a:t>
            </a:r>
            <a:endParaRPr lang="en-US" altLang="ja-JP" sz="1200" dirty="0">
              <a:latin typeface="HG丸ｺﾞｼｯｸM-PRO" panose="020F0600000000000000" pitchFamily="50" charset="-128"/>
              <a:ea typeface="HG丸ｺﾞｼｯｸM-PRO" panose="020F0600000000000000" pitchFamily="50" charset="-128"/>
            </a:endParaRPr>
          </a:p>
        </p:txBody>
      </p:sp>
      <p:sp>
        <p:nvSpPr>
          <p:cNvPr id="11" name="Rectangle 3"/>
          <p:cNvSpPr>
            <a:spLocks noChangeArrowheads="1"/>
          </p:cNvSpPr>
          <p:nvPr/>
        </p:nvSpPr>
        <p:spPr bwMode="auto">
          <a:xfrm>
            <a:off x="1083234" y="1385200"/>
            <a:ext cx="4903729" cy="432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eaLnBrk="1" hangingPunct="1">
              <a:lnSpc>
                <a:spcPct val="90000"/>
              </a:lnSpc>
              <a:spcBef>
                <a:spcPct val="20000"/>
              </a:spcBef>
              <a:buClr>
                <a:srgbClr val="DDDDDD"/>
              </a:buClr>
            </a:pPr>
            <a:r>
              <a:rPr lang="ja-JP" altLang="en-US" dirty="0" smtClean="0">
                <a:ea typeface="HGS創英角ｺﾞｼｯｸUB" panose="020B0900000000000000" pitchFamily="50" charset="-128"/>
              </a:rPr>
              <a:t>温室効果ガス排出量の部門別推移</a:t>
            </a:r>
            <a:r>
              <a:rPr lang="ja-JP" altLang="en-US" dirty="0">
                <a:ea typeface="HGS創英角ｺﾞｼｯｸUB" panose="020B0900000000000000" pitchFamily="50" charset="-128"/>
              </a:rPr>
              <a:t>　</a:t>
            </a:r>
            <a:endParaRPr lang="en-US" altLang="ja-JP" dirty="0" smtClean="0">
              <a:ea typeface="HGS創英角ｺﾞｼｯｸUB" panose="020B0900000000000000" pitchFamily="50" charset="-128"/>
            </a:endParaRPr>
          </a:p>
          <a:p>
            <a:pPr eaLnBrk="1" hangingPunct="1">
              <a:lnSpc>
                <a:spcPct val="90000"/>
              </a:lnSpc>
              <a:spcBef>
                <a:spcPct val="20000"/>
              </a:spcBef>
              <a:buClr>
                <a:srgbClr val="DDDDDD"/>
              </a:buClr>
            </a:pPr>
            <a:r>
              <a:rPr lang="ja-JP" altLang="en-US" dirty="0" smtClean="0">
                <a:ea typeface="HGS創英角ｺﾞｼｯｸUB" panose="020B0900000000000000" pitchFamily="50" charset="-128"/>
              </a:rPr>
              <a:t>　</a:t>
            </a:r>
            <a:endParaRPr lang="en-US" altLang="ja-JP" dirty="0">
              <a:ea typeface="HGS創英角ｺﾞｼｯｸUB" panose="020B0900000000000000" pitchFamily="50" charset="-128"/>
            </a:endParaRPr>
          </a:p>
        </p:txBody>
      </p:sp>
      <p:pic>
        <p:nvPicPr>
          <p:cNvPr id="12" name="図 11"/>
          <p:cNvPicPr>
            <a:picLocks noChangeAspect="1"/>
          </p:cNvPicPr>
          <p:nvPr/>
        </p:nvPicPr>
        <p:blipFill>
          <a:blip r:embed="rId2"/>
          <a:stretch>
            <a:fillRect/>
          </a:stretch>
        </p:blipFill>
        <p:spPr>
          <a:xfrm>
            <a:off x="1083234" y="2028323"/>
            <a:ext cx="5351764" cy="3137780"/>
          </a:xfrm>
          <a:prstGeom prst="rect">
            <a:avLst/>
          </a:prstGeom>
        </p:spPr>
      </p:pic>
      <p:grpSp>
        <p:nvGrpSpPr>
          <p:cNvPr id="13" name="グループ化 12"/>
          <p:cNvGrpSpPr/>
          <p:nvPr/>
        </p:nvGrpSpPr>
        <p:grpSpPr>
          <a:xfrm>
            <a:off x="5872162" y="2175315"/>
            <a:ext cx="3386138" cy="2245519"/>
            <a:chOff x="4613126" y="-1080530"/>
            <a:chExt cx="4619625" cy="2662238"/>
          </a:xfrm>
        </p:grpSpPr>
        <p:graphicFrame>
          <p:nvGraphicFramePr>
            <p:cNvPr id="14" name="グラフ 13"/>
            <p:cNvGraphicFramePr/>
            <p:nvPr>
              <p:extLst>
                <p:ext uri="{D42A27DB-BD31-4B8C-83A1-F6EECF244321}">
                  <p14:modId xmlns:p14="http://schemas.microsoft.com/office/powerpoint/2010/main" val="380911591"/>
                </p:ext>
              </p:extLst>
            </p:nvPr>
          </p:nvGraphicFramePr>
          <p:xfrm>
            <a:off x="4613126" y="-1080530"/>
            <a:ext cx="4619625" cy="2662238"/>
          </p:xfrm>
          <a:graphic>
            <a:graphicData uri="http://schemas.openxmlformats.org/drawingml/2006/chart">
              <c:chart xmlns:c="http://schemas.openxmlformats.org/drawingml/2006/chart" xmlns:r="http://schemas.openxmlformats.org/officeDocument/2006/relationships" r:id="rId3"/>
            </a:graphicData>
          </a:graphic>
        </p:graphicFrame>
        <p:sp>
          <p:nvSpPr>
            <p:cNvPr id="15" name="正方形/長方形 14"/>
            <p:cNvSpPr/>
            <p:nvPr/>
          </p:nvSpPr>
          <p:spPr>
            <a:xfrm>
              <a:off x="6508537" y="-23019"/>
              <a:ext cx="876300" cy="828676"/>
            </a:xfrm>
            <a:prstGeom prst="rect">
              <a:avLst/>
            </a:prstGeom>
            <a:no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1"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800" dirty="0">
                  <a:solidFill>
                    <a:schemeClr val="tx1"/>
                  </a:solidFill>
                  <a:latin typeface="HGS創英角ｺﾞｼｯｸUB" panose="020B0900000000000000" pitchFamily="50" charset="-128"/>
                  <a:ea typeface="HGS創英角ｺﾞｼｯｸUB" panose="020B0900000000000000" pitchFamily="50" charset="-128"/>
                </a:rPr>
                <a:t>内円</a:t>
              </a:r>
              <a:endParaRPr kumimoji="1" lang="en-US" altLang="ja-JP" sz="800" dirty="0">
                <a:solidFill>
                  <a:schemeClr val="tx1"/>
                </a:solidFill>
                <a:latin typeface="HGS創英角ｺﾞｼｯｸUB" panose="020B0900000000000000" pitchFamily="50" charset="-128"/>
                <a:ea typeface="HGS創英角ｺﾞｼｯｸUB" panose="020B0900000000000000" pitchFamily="50" charset="-128"/>
              </a:endParaRPr>
            </a:p>
            <a:p>
              <a:pPr algn="ctr"/>
              <a:r>
                <a:rPr kumimoji="1" lang="en-US" altLang="ja-JP" sz="800" dirty="0">
                  <a:solidFill>
                    <a:schemeClr val="tx1"/>
                  </a:solidFill>
                  <a:latin typeface="HGS創英角ｺﾞｼｯｸUB" panose="020B0900000000000000" pitchFamily="50" charset="-128"/>
                  <a:ea typeface="HGS創英角ｺﾞｼｯｸUB" panose="020B0900000000000000" pitchFamily="50" charset="-128"/>
                </a:rPr>
                <a:t>2005</a:t>
              </a:r>
              <a:r>
                <a:rPr kumimoji="1" lang="ja-JP" altLang="en-US" sz="800" dirty="0">
                  <a:solidFill>
                    <a:schemeClr val="tx1"/>
                  </a:solidFill>
                  <a:latin typeface="HGS創英角ｺﾞｼｯｸUB" panose="020B0900000000000000" pitchFamily="50" charset="-128"/>
                  <a:ea typeface="HGS創英角ｺﾞｼｯｸUB" panose="020B0900000000000000" pitchFamily="50" charset="-128"/>
                </a:rPr>
                <a:t>年度</a:t>
              </a:r>
              <a:endParaRPr kumimoji="1" lang="en-US" altLang="ja-JP" sz="800" dirty="0">
                <a:solidFill>
                  <a:schemeClr val="tx1"/>
                </a:solidFill>
                <a:latin typeface="HGS創英角ｺﾞｼｯｸUB" panose="020B0900000000000000" pitchFamily="50" charset="-128"/>
                <a:ea typeface="HGS創英角ｺﾞｼｯｸUB" panose="020B0900000000000000" pitchFamily="50" charset="-128"/>
              </a:endParaRPr>
            </a:p>
            <a:p>
              <a:pPr algn="ctr"/>
              <a:r>
                <a:rPr kumimoji="1" lang="ja-JP" altLang="en-US" sz="800" dirty="0">
                  <a:solidFill>
                    <a:schemeClr val="tx1"/>
                  </a:solidFill>
                  <a:latin typeface="HGS創英角ｺﾞｼｯｸUB" panose="020B0900000000000000" pitchFamily="50" charset="-128"/>
                  <a:ea typeface="HGS創英角ｺﾞｼｯｸUB" panose="020B0900000000000000" pitchFamily="50" charset="-128"/>
                </a:rPr>
                <a:t>外円</a:t>
              </a:r>
              <a:endParaRPr kumimoji="1" lang="en-US" altLang="ja-JP" sz="800" dirty="0">
                <a:solidFill>
                  <a:schemeClr val="tx1"/>
                </a:solidFill>
                <a:latin typeface="HGS創英角ｺﾞｼｯｸUB" panose="020B0900000000000000" pitchFamily="50" charset="-128"/>
                <a:ea typeface="HGS創英角ｺﾞｼｯｸUB" panose="020B0900000000000000" pitchFamily="50" charset="-128"/>
              </a:endParaRPr>
            </a:p>
            <a:p>
              <a:pPr algn="ctr"/>
              <a:r>
                <a:rPr kumimoji="1" lang="en-US" altLang="ja-JP" sz="800" dirty="0">
                  <a:solidFill>
                    <a:schemeClr val="tx1"/>
                  </a:solidFill>
                  <a:latin typeface="HGS創英角ｺﾞｼｯｸUB" panose="020B0900000000000000" pitchFamily="50" charset="-128"/>
                  <a:ea typeface="HGS創英角ｺﾞｼｯｸUB" panose="020B0900000000000000" pitchFamily="50" charset="-128"/>
                </a:rPr>
                <a:t>2015</a:t>
              </a:r>
              <a:r>
                <a:rPr kumimoji="1" lang="ja-JP" altLang="en-US" sz="800" dirty="0">
                  <a:solidFill>
                    <a:schemeClr val="tx1"/>
                  </a:solidFill>
                  <a:latin typeface="HGS創英角ｺﾞｼｯｸUB" panose="020B0900000000000000" pitchFamily="50" charset="-128"/>
                  <a:ea typeface="HGS創英角ｺﾞｼｯｸUB" panose="020B0900000000000000" pitchFamily="50" charset="-128"/>
                </a:rPr>
                <a:t>年度</a:t>
              </a:r>
            </a:p>
          </p:txBody>
        </p:sp>
      </p:grpSp>
    </p:spTree>
    <p:extLst>
      <p:ext uri="{BB962C8B-B14F-4D97-AF65-F5344CB8AC3E}">
        <p14:creationId xmlns:p14="http://schemas.microsoft.com/office/powerpoint/2010/main" val="38436507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dirty="0"/>
          </a:p>
        </p:txBody>
      </p:sp>
      <p:grpSp>
        <p:nvGrpSpPr>
          <p:cNvPr id="4" name="グループ化 3"/>
          <p:cNvGrpSpPr/>
          <p:nvPr/>
        </p:nvGrpSpPr>
        <p:grpSpPr>
          <a:xfrm>
            <a:off x="0" y="-5089"/>
            <a:ext cx="9144000" cy="6858000"/>
            <a:chOff x="0" y="0"/>
            <a:chExt cx="9144000" cy="6858000"/>
          </a:xfrm>
        </p:grpSpPr>
        <p:grpSp>
          <p:nvGrpSpPr>
            <p:cNvPr id="5" name="グループ化 4"/>
            <p:cNvGrpSpPr/>
            <p:nvPr/>
          </p:nvGrpSpPr>
          <p:grpSpPr>
            <a:xfrm>
              <a:off x="0" y="0"/>
              <a:ext cx="9144000" cy="6858000"/>
              <a:chOff x="0" y="0"/>
              <a:chExt cx="9144000" cy="6858000"/>
            </a:xfrm>
          </p:grpSpPr>
          <p:sp>
            <p:nvSpPr>
              <p:cNvPr id="7" name="正方形/長方形 6"/>
              <p:cNvSpPr/>
              <p:nvPr/>
            </p:nvSpPr>
            <p:spPr>
              <a:xfrm>
                <a:off x="0" y="0"/>
                <a:ext cx="9144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bg2">
                      <a:lumMod val="25000"/>
                    </a:schemeClr>
                  </a:solidFill>
                </a:endParaRPr>
              </a:p>
            </p:txBody>
          </p:sp>
          <p:sp>
            <p:nvSpPr>
              <p:cNvPr id="8" name="角丸四角形 7"/>
              <p:cNvSpPr/>
              <p:nvPr/>
            </p:nvSpPr>
            <p:spPr>
              <a:xfrm>
                <a:off x="181095" y="1207311"/>
                <a:ext cx="8714455" cy="5279742"/>
              </a:xfrm>
              <a:prstGeom prst="roundRect">
                <a:avLst>
                  <a:gd name="adj" fmla="val 687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bg2">
                      <a:lumMod val="25000"/>
                    </a:schemeClr>
                  </a:solidFill>
                </a:endParaRPr>
              </a:p>
            </p:txBody>
          </p:sp>
        </p:grpSp>
        <p:sp>
          <p:nvSpPr>
            <p:cNvPr id="6" name="角丸四角形 5"/>
            <p:cNvSpPr/>
            <p:nvPr/>
          </p:nvSpPr>
          <p:spPr>
            <a:xfrm>
              <a:off x="200945" y="255478"/>
              <a:ext cx="8714455" cy="731924"/>
            </a:xfrm>
            <a:prstGeom prst="roundRect">
              <a:avLst>
                <a:gd name="adj" fmla="val 2971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200" dirty="0" smtClean="0">
                  <a:solidFill>
                    <a:schemeClr val="tx1"/>
                  </a:solidFill>
                  <a:latin typeface="HGP創英角ｺﾞｼｯｸUB" panose="020B0900000000000000" pitchFamily="50" charset="-128"/>
                  <a:ea typeface="HGP創英角ｺﾞｼｯｸUB" panose="020B0900000000000000" pitchFamily="50" charset="-128"/>
                </a:rPr>
                <a:t>2.</a:t>
              </a:r>
              <a:r>
                <a:rPr kumimoji="1" lang="ja-JP" altLang="en-US" sz="3200" dirty="0" smtClean="0">
                  <a:solidFill>
                    <a:schemeClr val="tx1"/>
                  </a:solidFill>
                  <a:latin typeface="HGP創英角ｺﾞｼｯｸUB" panose="020B0900000000000000" pitchFamily="50" charset="-128"/>
                  <a:ea typeface="HGP創英角ｺﾞｼｯｸUB" panose="020B0900000000000000" pitchFamily="50" charset="-128"/>
                </a:rPr>
                <a:t>計画改定の目的</a:t>
              </a:r>
              <a:r>
                <a:rPr kumimoji="1" lang="ja-JP" altLang="en-US" sz="3200" dirty="0" smtClean="0">
                  <a:solidFill>
                    <a:schemeClr val="bg2">
                      <a:lumMod val="25000"/>
                    </a:schemeClr>
                  </a:solidFill>
                  <a:latin typeface="HGP創英角ｺﾞｼｯｸUB" panose="020B0900000000000000" pitchFamily="50" charset="-128"/>
                  <a:ea typeface="HGP創英角ｺﾞｼｯｸUB" panose="020B0900000000000000" pitchFamily="50" charset="-128"/>
                </a:rPr>
                <a:t>　</a:t>
              </a:r>
              <a:endParaRPr lang="en-US" altLang="ja-JP" sz="2400" dirty="0" smtClean="0">
                <a:solidFill>
                  <a:schemeClr val="bg2">
                    <a:lumMod val="25000"/>
                  </a:schemeClr>
                </a:solidFill>
                <a:ea typeface="HGS創英角ｺﾞｼｯｸUB" panose="020B0900000000000000" pitchFamily="50" charset="-128"/>
              </a:endParaRPr>
            </a:p>
          </p:txBody>
        </p:sp>
      </p:grpSp>
      <p:sp>
        <p:nvSpPr>
          <p:cNvPr id="9" name="テキスト ボックス 8"/>
          <p:cNvSpPr txBox="1"/>
          <p:nvPr/>
        </p:nvSpPr>
        <p:spPr>
          <a:xfrm>
            <a:off x="584950" y="1672225"/>
            <a:ext cx="7906750" cy="1785104"/>
          </a:xfrm>
          <a:prstGeom prst="rect">
            <a:avLst/>
          </a:prstGeom>
          <a:noFill/>
        </p:spPr>
        <p:txBody>
          <a:bodyPr wrap="square" rtlCol="0">
            <a:spAutoFit/>
          </a:bodyPr>
          <a:lstStyle/>
          <a:p>
            <a:r>
              <a:rPr kumimoji="1" lang="ja-JP" altLang="en-US" sz="2200" dirty="0" smtClean="0">
                <a:latin typeface="HGP創英角ｺﾞｼｯｸUB" panose="020B0900000000000000" pitchFamily="50" charset="-128"/>
                <a:ea typeface="HGP創英角ｺﾞｼｯｸUB" panose="020B0900000000000000" pitchFamily="50" charset="-128"/>
              </a:rPr>
              <a:t>本計画改定では、これまでの数値的な結果と自然環境や情勢の変化を前提に、市域における事業者活動や市民生活と温暖化対策の視点を連動させることで意識</a:t>
            </a:r>
            <a:r>
              <a:rPr lang="ja-JP" altLang="en-US" sz="2200" dirty="0">
                <a:latin typeface="HGP創英角ｺﾞｼｯｸUB" panose="020B0900000000000000" pitchFamily="50" charset="-128"/>
                <a:ea typeface="HGP創英角ｺﾞｼｯｸUB" panose="020B0900000000000000" pitchFamily="50" charset="-128"/>
              </a:rPr>
              <a:t>醸成</a:t>
            </a:r>
            <a:r>
              <a:rPr kumimoji="1" lang="ja-JP" altLang="en-US" sz="2200" dirty="0" smtClean="0">
                <a:latin typeface="HGP創英角ｺﾞｼｯｸUB" panose="020B0900000000000000" pitchFamily="50" charset="-128"/>
                <a:ea typeface="HGP創英角ｺﾞｼｯｸUB" panose="020B0900000000000000" pitchFamily="50" charset="-128"/>
              </a:rPr>
              <a:t>と行動</a:t>
            </a:r>
            <a:r>
              <a:rPr lang="ja-JP" altLang="en-US" sz="2200" dirty="0">
                <a:latin typeface="HGP創英角ｺﾞｼｯｸUB" panose="020B0900000000000000" pitchFamily="50" charset="-128"/>
                <a:ea typeface="HGP創英角ｺﾞｼｯｸUB" panose="020B0900000000000000" pitchFamily="50" charset="-128"/>
              </a:rPr>
              <a:t>変移</a:t>
            </a:r>
            <a:r>
              <a:rPr kumimoji="1" lang="ja-JP" altLang="en-US" sz="2200" dirty="0" smtClean="0">
                <a:latin typeface="HGP創英角ｺﾞｼｯｸUB" panose="020B0900000000000000" pitchFamily="50" charset="-128"/>
                <a:ea typeface="HGP創英角ｺﾞｼｯｸUB" panose="020B0900000000000000" pitchFamily="50" charset="-128"/>
              </a:rPr>
              <a:t>を促し、各主体が</a:t>
            </a:r>
            <a:r>
              <a:rPr lang="ja-JP" altLang="en-US" sz="2200" dirty="0" smtClean="0">
                <a:latin typeface="HGP創英角ｺﾞｼｯｸUB" panose="020B0900000000000000" pitchFamily="50" charset="-128"/>
                <a:ea typeface="HGP創英角ｺﾞｼｯｸUB" panose="020B0900000000000000" pitchFamily="50" charset="-128"/>
              </a:rPr>
              <a:t>自立的に温暖化対策を実行して持続可能な地域社会の形成を目指す。</a:t>
            </a:r>
            <a:endParaRPr kumimoji="1" lang="ja-JP" altLang="en-US" sz="2200" dirty="0">
              <a:latin typeface="HGP創英角ｺﾞｼｯｸUB" panose="020B0900000000000000" pitchFamily="50" charset="-128"/>
              <a:ea typeface="HGP創英角ｺﾞｼｯｸUB" panose="020B0900000000000000" pitchFamily="50" charset="-128"/>
            </a:endParaRPr>
          </a:p>
        </p:txBody>
      </p:sp>
      <p:grpSp>
        <p:nvGrpSpPr>
          <p:cNvPr id="10" name="グループ化 9"/>
          <p:cNvGrpSpPr/>
          <p:nvPr/>
        </p:nvGrpSpPr>
        <p:grpSpPr>
          <a:xfrm>
            <a:off x="1506957" y="3165911"/>
            <a:ext cx="6251264" cy="932866"/>
            <a:chOff x="1494927" y="3165911"/>
            <a:chExt cx="6251264" cy="932866"/>
          </a:xfrm>
        </p:grpSpPr>
        <p:sp>
          <p:nvSpPr>
            <p:cNvPr id="11" name="角丸四角形 10"/>
            <p:cNvSpPr/>
            <p:nvPr/>
          </p:nvSpPr>
          <p:spPr>
            <a:xfrm>
              <a:off x="1494927" y="3290029"/>
              <a:ext cx="1722938" cy="586519"/>
            </a:xfrm>
            <a:prstGeom prst="roundRect">
              <a:avLst/>
            </a:prstGeom>
            <a:solidFill>
              <a:schemeClr val="bg1"/>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solidFill>
                    <a:schemeClr val="tx1"/>
                  </a:solidFill>
                  <a:latin typeface="HGP創英角ｺﾞｼｯｸUB" panose="020B0900000000000000" pitchFamily="50" charset="-128"/>
                  <a:ea typeface="HGP創英角ｺﾞｼｯｸUB" panose="020B0900000000000000" pitchFamily="50" charset="-128"/>
                </a:rPr>
                <a:t>事業者活動</a:t>
              </a:r>
              <a:endParaRPr kumimoji="1" lang="ja-JP" altLang="en-US" sz="200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12" name="角丸四角形 11"/>
            <p:cNvSpPr/>
            <p:nvPr/>
          </p:nvSpPr>
          <p:spPr>
            <a:xfrm>
              <a:off x="5893328" y="3287611"/>
              <a:ext cx="1852863" cy="586520"/>
            </a:xfrm>
            <a:prstGeom prst="roundRect">
              <a:avLst/>
            </a:prstGeom>
            <a:solidFill>
              <a:schemeClr val="bg1"/>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smtClean="0">
                  <a:solidFill>
                    <a:schemeClr val="tx1"/>
                  </a:solidFill>
                  <a:latin typeface="HGP創英角ｺﾞｼｯｸUB" panose="020B0900000000000000" pitchFamily="50" charset="-128"/>
                  <a:ea typeface="HGP創英角ｺﾞｼｯｸUB" panose="020B0900000000000000" pitchFamily="50" charset="-128"/>
                </a:rPr>
                <a:t>市民</a:t>
              </a:r>
              <a:r>
                <a:rPr lang="ja-JP" altLang="en-US" sz="2000" dirty="0">
                  <a:solidFill>
                    <a:schemeClr val="tx1"/>
                  </a:solidFill>
                  <a:latin typeface="HGP創英角ｺﾞｼｯｸUB" panose="020B0900000000000000" pitchFamily="50" charset="-128"/>
                  <a:ea typeface="HGP創英角ｺﾞｼｯｸUB" panose="020B0900000000000000" pitchFamily="50" charset="-128"/>
                </a:rPr>
                <a:t>生活</a:t>
              </a:r>
              <a:endParaRPr kumimoji="1" lang="ja-JP" altLang="en-US" sz="200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13" name="左右矢印吹き出し 12"/>
            <p:cNvSpPr/>
            <p:nvPr/>
          </p:nvSpPr>
          <p:spPr>
            <a:xfrm>
              <a:off x="3446465" y="3165911"/>
              <a:ext cx="2218263" cy="932866"/>
            </a:xfrm>
            <a:prstGeom prst="leftRightArrowCallout">
              <a:avLst>
                <a:gd name="adj1" fmla="val 17157"/>
                <a:gd name="adj2" fmla="val 25000"/>
                <a:gd name="adj3" fmla="val 25000"/>
                <a:gd name="adj4" fmla="val 49083"/>
              </a:avLst>
            </a:prstGeom>
            <a:solidFill>
              <a:schemeClr val="bg1"/>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latin typeface="HGP創英角ｺﾞｼｯｸUB" panose="020B0900000000000000" pitchFamily="50" charset="-128"/>
                  <a:ea typeface="HGP創英角ｺﾞｼｯｸUB" panose="020B0900000000000000" pitchFamily="50" charset="-128"/>
                </a:rPr>
                <a:t>温暖化対策の視点</a:t>
              </a:r>
              <a:r>
                <a:rPr lang="ja-JP" altLang="en-US" dirty="0">
                  <a:solidFill>
                    <a:schemeClr val="tx1"/>
                  </a:solidFill>
                  <a:latin typeface="HGP創英角ｺﾞｼｯｸUB" panose="020B0900000000000000" pitchFamily="50" charset="-128"/>
                  <a:ea typeface="HGP創英角ｺﾞｼｯｸUB" panose="020B0900000000000000" pitchFamily="50" charset="-128"/>
                </a:rPr>
                <a:t>と</a:t>
              </a:r>
              <a:r>
                <a:rPr lang="ja-JP" altLang="en-US" dirty="0" smtClean="0">
                  <a:solidFill>
                    <a:schemeClr val="tx1"/>
                  </a:solidFill>
                  <a:latin typeface="HGP創英角ｺﾞｼｯｸUB" panose="020B0900000000000000" pitchFamily="50" charset="-128"/>
                  <a:ea typeface="HGP創英角ｺﾞｼｯｸUB" panose="020B0900000000000000" pitchFamily="50" charset="-128"/>
                </a:rPr>
                <a:t>連動</a:t>
              </a:r>
              <a:endParaRPr kumimoji="1" lang="ja-JP" altLang="en-US" dirty="0">
                <a:solidFill>
                  <a:schemeClr val="tx1"/>
                </a:solidFill>
                <a:latin typeface="HGP創英角ｺﾞｼｯｸUB" panose="020B0900000000000000" pitchFamily="50" charset="-128"/>
                <a:ea typeface="HGP創英角ｺﾞｼｯｸUB" panose="020B0900000000000000" pitchFamily="50" charset="-128"/>
              </a:endParaRPr>
            </a:p>
          </p:txBody>
        </p:sp>
      </p:grpSp>
      <p:sp>
        <p:nvSpPr>
          <p:cNvPr id="14" name="角丸四角形 13"/>
          <p:cNvSpPr/>
          <p:nvPr/>
        </p:nvSpPr>
        <p:spPr>
          <a:xfrm>
            <a:off x="1453443" y="4380872"/>
            <a:ext cx="6228365" cy="544116"/>
          </a:xfrm>
          <a:prstGeom prst="roundRect">
            <a:avLst/>
          </a:prstGeom>
          <a:solidFill>
            <a:schemeClr val="bg1"/>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solidFill>
                  <a:schemeClr val="tx1"/>
                </a:solidFill>
                <a:latin typeface="HGP創英角ｺﾞｼｯｸUB" panose="020B0900000000000000" pitchFamily="50" charset="-128"/>
                <a:ea typeface="HGP創英角ｺﾞｼｯｸUB" panose="020B0900000000000000" pitchFamily="50" charset="-128"/>
              </a:rPr>
              <a:t>各主体が自立的に温暖化対策を実行</a:t>
            </a:r>
            <a:endParaRPr kumimoji="1" lang="ja-JP" altLang="en-US" sz="240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15" name="二等辺三角形 14"/>
          <p:cNvSpPr/>
          <p:nvPr/>
        </p:nvSpPr>
        <p:spPr>
          <a:xfrm rot="10800000">
            <a:off x="2130446" y="4031779"/>
            <a:ext cx="475959" cy="264870"/>
          </a:xfrm>
          <a:prstGeom prst="triangl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二等辺三角形 15"/>
          <p:cNvSpPr/>
          <p:nvPr/>
        </p:nvSpPr>
        <p:spPr>
          <a:xfrm rot="10800000">
            <a:off x="6705598" y="4031778"/>
            <a:ext cx="414947" cy="264870"/>
          </a:xfrm>
          <a:prstGeom prst="triangl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Rectangle 3"/>
          <p:cNvSpPr txBox="1">
            <a:spLocks noChangeArrowheads="1"/>
          </p:cNvSpPr>
          <p:nvPr/>
        </p:nvSpPr>
        <p:spPr>
          <a:xfrm>
            <a:off x="5517566" y="6522622"/>
            <a:ext cx="3104147" cy="202036"/>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r">
              <a:buFontTx/>
              <a:buNone/>
            </a:pPr>
            <a:r>
              <a:rPr lang="en-US" altLang="ja-JP" sz="1200" dirty="0" smtClean="0">
                <a:latin typeface="HG丸ｺﾞｼｯｸM-PRO" panose="020F0600000000000000" pitchFamily="50" charset="-128"/>
                <a:ea typeface="HG丸ｺﾞｼｯｸM-PRO" panose="020F0600000000000000" pitchFamily="50" charset="-128"/>
              </a:rPr>
              <a:t>No.12</a:t>
            </a:r>
            <a:endParaRPr lang="en-US" altLang="ja-JP" sz="1200" dirty="0">
              <a:latin typeface="HG丸ｺﾞｼｯｸM-PRO" panose="020F0600000000000000" pitchFamily="50" charset="-128"/>
              <a:ea typeface="HG丸ｺﾞｼｯｸM-PRO" panose="020F0600000000000000" pitchFamily="50" charset="-128"/>
            </a:endParaRPr>
          </a:p>
        </p:txBody>
      </p:sp>
      <p:sp>
        <p:nvSpPr>
          <p:cNvPr id="18" name="二等辺三角形 17"/>
          <p:cNvSpPr/>
          <p:nvPr/>
        </p:nvSpPr>
        <p:spPr>
          <a:xfrm rot="10800000">
            <a:off x="4330851" y="5024584"/>
            <a:ext cx="414947" cy="264870"/>
          </a:xfrm>
          <a:prstGeom prst="triangle">
            <a:avLst/>
          </a:prstGeom>
          <a:gradFill>
            <a:gsLst>
              <a:gs pos="0">
                <a:schemeClr val="accent1"/>
              </a:gs>
              <a:gs pos="24000">
                <a:schemeClr val="accent1">
                  <a:lumMod val="45000"/>
                  <a:lumOff val="55000"/>
                </a:schemeClr>
              </a:gs>
              <a:gs pos="53000">
                <a:schemeClr val="accent1">
                  <a:lumMod val="45000"/>
                  <a:lumOff val="55000"/>
                </a:schemeClr>
              </a:gs>
              <a:gs pos="100000">
                <a:schemeClr val="accent1">
                  <a:lumMod val="30000"/>
                  <a:lumOff val="70000"/>
                </a:schemeClr>
              </a:gs>
            </a:gsLst>
            <a:lin ang="5400000" scaled="1"/>
          </a:gra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角丸四角形 18"/>
          <p:cNvSpPr/>
          <p:nvPr/>
        </p:nvSpPr>
        <p:spPr>
          <a:xfrm>
            <a:off x="1424139" y="5410587"/>
            <a:ext cx="6228365" cy="544116"/>
          </a:xfrm>
          <a:prstGeom prst="roundRect">
            <a:avLst/>
          </a:prstGeom>
          <a:solidFill>
            <a:schemeClr val="accent1">
              <a:lumMod val="75000"/>
              <a:alpha val="20000"/>
            </a:schemeClr>
          </a:solidFill>
          <a:ln w="38100">
            <a:gradFill>
              <a:gsLst>
                <a:gs pos="0">
                  <a:schemeClr val="accent1">
                    <a:lumMod val="10000"/>
                    <a:lumOff val="90000"/>
                  </a:schemeClr>
                </a:gs>
                <a:gs pos="19000">
                  <a:schemeClr val="accent1">
                    <a:lumMod val="20000"/>
                    <a:lumOff val="80000"/>
                  </a:schemeClr>
                </a:gs>
                <a:gs pos="39000">
                  <a:schemeClr val="accent1">
                    <a:lumMod val="30000"/>
                    <a:lumOff val="70000"/>
                  </a:schemeClr>
                </a:gs>
                <a:gs pos="52000">
                  <a:schemeClr val="accent1">
                    <a:lumMod val="40000"/>
                    <a:lumOff val="6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rPr>
              <a:t>持続可能な地域</a:t>
            </a:r>
            <a:r>
              <a:rPr lang="ja-JP" altLang="en-US" sz="2400" dirty="0" smtClean="0">
                <a:solidFill>
                  <a:schemeClr val="tx1">
                    <a:lumMod val="75000"/>
                    <a:lumOff val="25000"/>
                  </a:schemeClr>
                </a:solidFill>
                <a:latin typeface="HGP創英角ｺﾞｼｯｸUB" panose="020B0900000000000000" pitchFamily="50" charset="-128"/>
                <a:ea typeface="HGP創英角ｺﾞｼｯｸUB" panose="020B0900000000000000" pitchFamily="50" charset="-128"/>
              </a:rPr>
              <a:t>社会の形成</a:t>
            </a:r>
            <a:endParaRPr kumimoji="1" lang="ja-JP" altLang="en-US" sz="24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13064029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グループ化 12"/>
          <p:cNvGrpSpPr/>
          <p:nvPr/>
        </p:nvGrpSpPr>
        <p:grpSpPr>
          <a:xfrm>
            <a:off x="36093" y="-8617"/>
            <a:ext cx="9144000" cy="6858000"/>
            <a:chOff x="0" y="0"/>
            <a:chExt cx="9144000" cy="6858000"/>
          </a:xfrm>
        </p:grpSpPr>
        <p:grpSp>
          <p:nvGrpSpPr>
            <p:cNvPr id="14" name="グループ化 13"/>
            <p:cNvGrpSpPr/>
            <p:nvPr/>
          </p:nvGrpSpPr>
          <p:grpSpPr>
            <a:xfrm>
              <a:off x="0" y="0"/>
              <a:ext cx="9144000" cy="6858000"/>
              <a:chOff x="0" y="0"/>
              <a:chExt cx="9144000" cy="6858000"/>
            </a:xfrm>
          </p:grpSpPr>
          <p:sp>
            <p:nvSpPr>
              <p:cNvPr id="16" name="正方形/長方形 15"/>
              <p:cNvSpPr/>
              <p:nvPr/>
            </p:nvSpPr>
            <p:spPr>
              <a:xfrm>
                <a:off x="0" y="0"/>
                <a:ext cx="9144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角丸四角形 16"/>
              <p:cNvSpPr/>
              <p:nvPr/>
            </p:nvSpPr>
            <p:spPr>
              <a:xfrm>
                <a:off x="200945" y="1158656"/>
                <a:ext cx="8714455" cy="5279742"/>
              </a:xfrm>
              <a:prstGeom prst="roundRect">
                <a:avLst>
                  <a:gd name="adj" fmla="val 687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15" name="角丸四角形 14"/>
            <p:cNvSpPr/>
            <p:nvPr/>
          </p:nvSpPr>
          <p:spPr>
            <a:xfrm>
              <a:off x="200945" y="255478"/>
              <a:ext cx="8714455" cy="731924"/>
            </a:xfrm>
            <a:prstGeom prst="roundRect">
              <a:avLst>
                <a:gd name="adj" fmla="val 2971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200" dirty="0" smtClean="0">
                  <a:solidFill>
                    <a:sysClr val="windowText" lastClr="000000"/>
                  </a:solidFill>
                  <a:latin typeface="HGP創英角ｺﾞｼｯｸUB" panose="020B0900000000000000" pitchFamily="50" charset="-128"/>
                  <a:ea typeface="HGP創英角ｺﾞｼｯｸUB" panose="020B0900000000000000" pitchFamily="50" charset="-128"/>
                </a:rPr>
                <a:t>3.</a:t>
              </a:r>
              <a:r>
                <a:rPr lang="ja-JP" altLang="en-US" sz="3200" dirty="0" smtClean="0">
                  <a:solidFill>
                    <a:sysClr val="windowText" lastClr="000000"/>
                  </a:solidFill>
                  <a:latin typeface="HGP創英角ｺﾞｼｯｸUB" panose="020B0900000000000000" pitchFamily="50" charset="-128"/>
                  <a:ea typeface="HGP創英角ｺﾞｼｯｸUB" panose="020B0900000000000000" pitchFamily="50" charset="-128"/>
                </a:rPr>
                <a:t>計画の位置づけ</a:t>
              </a:r>
              <a:r>
                <a:rPr kumimoji="1" lang="ja-JP" altLang="en-US" sz="3200" dirty="0" smtClean="0">
                  <a:solidFill>
                    <a:sysClr val="windowText" lastClr="000000"/>
                  </a:solidFill>
                  <a:latin typeface="HGP創英角ｺﾞｼｯｸUB" panose="020B0900000000000000" pitchFamily="50" charset="-128"/>
                  <a:ea typeface="HGP創英角ｺﾞｼｯｸUB" panose="020B0900000000000000" pitchFamily="50" charset="-128"/>
                </a:rPr>
                <a:t>　</a:t>
              </a:r>
              <a:endParaRPr lang="en-US" altLang="ja-JP" sz="2400" dirty="0" smtClean="0">
                <a:solidFill>
                  <a:schemeClr val="tx1"/>
                </a:solidFill>
                <a:ea typeface="HGS創英角ｺﾞｼｯｸUB" panose="020B0900000000000000" pitchFamily="50" charset="-128"/>
              </a:endParaRPr>
            </a:p>
          </p:txBody>
        </p:sp>
      </p:grpSp>
      <p:sp>
        <p:nvSpPr>
          <p:cNvPr id="3" name="角丸四角形 2"/>
          <p:cNvSpPr/>
          <p:nvPr/>
        </p:nvSpPr>
        <p:spPr>
          <a:xfrm>
            <a:off x="409070" y="2454451"/>
            <a:ext cx="2542238" cy="505326"/>
          </a:xfrm>
          <a:prstGeom prst="roundRect">
            <a:avLst/>
          </a:prstGeom>
          <a:solidFill>
            <a:schemeClr val="bg1"/>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solidFill>
                  <a:schemeClr val="tx1"/>
                </a:solidFill>
                <a:latin typeface="HGP創英角ｺﾞｼｯｸUB" panose="020B0900000000000000" pitchFamily="50" charset="-128"/>
                <a:ea typeface="HGP創英角ｺﾞｼｯｸUB" panose="020B0900000000000000" pitchFamily="50" charset="-128"/>
              </a:rPr>
              <a:t>柏市第</a:t>
            </a:r>
            <a:r>
              <a:rPr lang="ja-JP" altLang="en-US" sz="2000" dirty="0">
                <a:solidFill>
                  <a:schemeClr val="tx1"/>
                </a:solidFill>
                <a:latin typeface="HGP創英角ｺﾞｼｯｸUB" panose="020B0900000000000000" pitchFamily="50" charset="-128"/>
                <a:ea typeface="HGP創英角ｺﾞｼｯｸUB" panose="020B0900000000000000" pitchFamily="50" charset="-128"/>
              </a:rPr>
              <a:t>五</a:t>
            </a:r>
            <a:r>
              <a:rPr kumimoji="1" lang="ja-JP" altLang="en-US" sz="2000" dirty="0" smtClean="0">
                <a:solidFill>
                  <a:schemeClr val="tx1"/>
                </a:solidFill>
                <a:latin typeface="HGP創英角ｺﾞｼｯｸUB" panose="020B0900000000000000" pitchFamily="50" charset="-128"/>
                <a:ea typeface="HGP創英角ｺﾞｼｯｸUB" panose="020B0900000000000000" pitchFamily="50" charset="-128"/>
              </a:rPr>
              <a:t>次総合計画</a:t>
            </a:r>
            <a:endParaRPr kumimoji="1" lang="ja-JP" altLang="en-US" sz="200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10" name="角丸四角形 9"/>
          <p:cNvSpPr/>
          <p:nvPr/>
        </p:nvSpPr>
        <p:spPr>
          <a:xfrm>
            <a:off x="409069" y="4017746"/>
            <a:ext cx="2542240" cy="505326"/>
          </a:xfrm>
          <a:prstGeom prst="roundRect">
            <a:avLst/>
          </a:prstGeom>
          <a:solidFill>
            <a:schemeClr val="bg1"/>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solidFill>
                  <a:schemeClr val="tx1"/>
                </a:solidFill>
                <a:latin typeface="HGP創英角ｺﾞｼｯｸUB" panose="020B0900000000000000" pitchFamily="50" charset="-128"/>
                <a:ea typeface="HGP創英角ｺﾞｼｯｸUB" panose="020B0900000000000000" pitchFamily="50" charset="-128"/>
              </a:rPr>
              <a:t>柏市環境基本計画</a:t>
            </a:r>
            <a:endParaRPr kumimoji="1" lang="ja-JP" altLang="en-US" sz="200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11" name="角丸四角形 10"/>
          <p:cNvSpPr/>
          <p:nvPr/>
        </p:nvSpPr>
        <p:spPr>
          <a:xfrm>
            <a:off x="409068" y="5375673"/>
            <a:ext cx="4006519" cy="505326"/>
          </a:xfrm>
          <a:prstGeom prst="roundRect">
            <a:avLst/>
          </a:prstGeom>
          <a:solidFill>
            <a:schemeClr val="bg1"/>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solidFill>
                  <a:schemeClr val="tx1"/>
                </a:solidFill>
                <a:latin typeface="HGP創英角ｺﾞｼｯｸUB" panose="020B0900000000000000" pitchFamily="50" charset="-128"/>
                <a:ea typeface="HGP創英角ｺﾞｼｯｸUB" panose="020B0900000000000000" pitchFamily="50" charset="-128"/>
              </a:rPr>
              <a:t>柏市地球温暖化対策計画</a:t>
            </a:r>
            <a:endParaRPr kumimoji="1" lang="ja-JP" altLang="en-US" sz="200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5" name="下矢印 4"/>
          <p:cNvSpPr/>
          <p:nvPr/>
        </p:nvSpPr>
        <p:spPr>
          <a:xfrm>
            <a:off x="1690431" y="3140240"/>
            <a:ext cx="372977" cy="737343"/>
          </a:xfrm>
          <a:prstGeom prst="downArrow">
            <a:avLst/>
          </a:prstGeom>
          <a:solidFill>
            <a:schemeClr val="accent4">
              <a:lumMod val="40000"/>
              <a:lumOff val="6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角丸四角形 19"/>
          <p:cNvSpPr/>
          <p:nvPr/>
        </p:nvSpPr>
        <p:spPr>
          <a:xfrm>
            <a:off x="5293895" y="2615306"/>
            <a:ext cx="3284621" cy="3650412"/>
          </a:xfrm>
          <a:prstGeom prst="roundRect">
            <a:avLst>
              <a:gd name="adj" fmla="val 7190"/>
            </a:avLst>
          </a:prstGeom>
          <a:solidFill>
            <a:schemeClr val="bg1"/>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000" dirty="0" smtClean="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21" name="角丸四角形 20"/>
          <p:cNvSpPr/>
          <p:nvPr/>
        </p:nvSpPr>
        <p:spPr>
          <a:xfrm>
            <a:off x="5390147" y="3016568"/>
            <a:ext cx="3101429" cy="366083"/>
          </a:xfrm>
          <a:prstGeom prst="roundRect">
            <a:avLst/>
          </a:prstGeom>
          <a:solidFill>
            <a:schemeClr val="bg1"/>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latin typeface="HGP創英角ｺﾞｼｯｸUB" panose="020B0900000000000000" pitchFamily="50" charset="-128"/>
                <a:ea typeface="HGP創英角ｺﾞｼｯｸUB" panose="020B0900000000000000" pitchFamily="50" charset="-128"/>
              </a:rPr>
              <a:t>柏市都市計画マスタープラン</a:t>
            </a:r>
            <a:endParaRPr kumimoji="1" lang="ja-JP" altLang="en-US" sz="160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22" name="角丸四角形 21"/>
          <p:cNvSpPr/>
          <p:nvPr/>
        </p:nvSpPr>
        <p:spPr>
          <a:xfrm>
            <a:off x="5390147" y="3520139"/>
            <a:ext cx="3101429" cy="366083"/>
          </a:xfrm>
          <a:prstGeom prst="roundRect">
            <a:avLst/>
          </a:prstGeom>
          <a:solidFill>
            <a:schemeClr val="bg1"/>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latin typeface="HGP創英角ｺﾞｼｯｸUB" panose="020B0900000000000000" pitchFamily="50" charset="-128"/>
                <a:ea typeface="HGP創英角ｺﾞｼｯｸUB" panose="020B0900000000000000" pitchFamily="50" charset="-128"/>
              </a:rPr>
              <a:t>柏市緑の基本計画</a:t>
            </a:r>
            <a:endParaRPr kumimoji="1" lang="ja-JP" altLang="en-US" sz="160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23" name="角丸四角形 22"/>
          <p:cNvSpPr/>
          <p:nvPr/>
        </p:nvSpPr>
        <p:spPr>
          <a:xfrm>
            <a:off x="5390147" y="4015303"/>
            <a:ext cx="3101429" cy="366083"/>
          </a:xfrm>
          <a:prstGeom prst="roundRect">
            <a:avLst/>
          </a:prstGeom>
          <a:solidFill>
            <a:schemeClr val="bg1"/>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latin typeface="HGP創英角ｺﾞｼｯｸUB" panose="020B0900000000000000" pitchFamily="50" charset="-128"/>
                <a:ea typeface="HGP創英角ｺﾞｼｯｸUB" panose="020B0900000000000000" pitchFamily="50" charset="-128"/>
              </a:rPr>
              <a:t>柏市低炭素まちづくり計画</a:t>
            </a:r>
            <a:endParaRPr kumimoji="1" lang="ja-JP" altLang="en-US" sz="160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24" name="角丸四角形 23"/>
          <p:cNvSpPr/>
          <p:nvPr/>
        </p:nvSpPr>
        <p:spPr>
          <a:xfrm>
            <a:off x="5390147" y="4504010"/>
            <a:ext cx="3101429" cy="366083"/>
          </a:xfrm>
          <a:prstGeom prst="roundRect">
            <a:avLst/>
          </a:prstGeom>
          <a:solidFill>
            <a:schemeClr val="bg1"/>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latin typeface="HGP創英角ｺﾞｼｯｸUB" panose="020B0900000000000000" pitchFamily="50" charset="-128"/>
                <a:ea typeface="HGP創英角ｺﾞｼｯｸUB" panose="020B0900000000000000" pitchFamily="50" charset="-128"/>
              </a:rPr>
              <a:t>柏市総合交通計画</a:t>
            </a:r>
            <a:endParaRPr kumimoji="1" lang="ja-JP" altLang="en-US" sz="160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25" name="角丸四角形 24"/>
          <p:cNvSpPr/>
          <p:nvPr/>
        </p:nvSpPr>
        <p:spPr>
          <a:xfrm>
            <a:off x="5390147" y="4992717"/>
            <a:ext cx="3101429" cy="366083"/>
          </a:xfrm>
          <a:prstGeom prst="roundRect">
            <a:avLst/>
          </a:prstGeom>
          <a:solidFill>
            <a:schemeClr val="bg1"/>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latin typeface="HGP創英角ｺﾞｼｯｸUB" panose="020B0900000000000000" pitchFamily="50" charset="-128"/>
                <a:ea typeface="HGP創英角ｺﾞｼｯｸUB" panose="020B0900000000000000" pitchFamily="50" charset="-128"/>
              </a:rPr>
              <a:t>柏市都市農業活性化計画</a:t>
            </a:r>
            <a:endParaRPr kumimoji="1" lang="ja-JP" altLang="en-US" sz="160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26" name="角丸四角形 25"/>
          <p:cNvSpPr/>
          <p:nvPr/>
        </p:nvSpPr>
        <p:spPr>
          <a:xfrm>
            <a:off x="5390147" y="5481424"/>
            <a:ext cx="3101429" cy="366083"/>
          </a:xfrm>
          <a:prstGeom prst="roundRect">
            <a:avLst/>
          </a:prstGeom>
          <a:solidFill>
            <a:schemeClr val="bg1"/>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latin typeface="HGP創英角ｺﾞｼｯｸUB" panose="020B0900000000000000" pitchFamily="50" charset="-128"/>
                <a:ea typeface="HGP創英角ｺﾞｼｯｸUB" panose="020B0900000000000000" pitchFamily="50" charset="-128"/>
              </a:rPr>
              <a:t>柏市一般廃棄物処理基本計画</a:t>
            </a:r>
            <a:endParaRPr kumimoji="1" lang="ja-JP" altLang="en-US" sz="160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27" name="角丸四角形 26"/>
          <p:cNvSpPr/>
          <p:nvPr/>
        </p:nvSpPr>
        <p:spPr>
          <a:xfrm>
            <a:off x="3047555" y="2437925"/>
            <a:ext cx="2089927" cy="749078"/>
          </a:xfrm>
          <a:prstGeom prst="roundRect">
            <a:avLst/>
          </a:prstGeom>
          <a:solidFill>
            <a:schemeClr val="bg1"/>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solidFill>
                  <a:schemeClr val="tx1"/>
                </a:solidFill>
                <a:latin typeface="HGP創英角ｺﾞｼｯｸUB" panose="020B0900000000000000" pitchFamily="50" charset="-128"/>
                <a:ea typeface="HGP創英角ｺﾞｼｯｸUB" panose="020B0900000000000000" pitchFamily="50" charset="-128"/>
              </a:rPr>
              <a:t>地球温暖化</a:t>
            </a:r>
            <a:endParaRPr kumimoji="1" lang="en-US" altLang="ja-JP" sz="2000" dirty="0" smtClean="0">
              <a:solidFill>
                <a:schemeClr val="tx1"/>
              </a:solidFill>
              <a:latin typeface="HGP創英角ｺﾞｼｯｸUB" panose="020B0900000000000000" pitchFamily="50" charset="-128"/>
              <a:ea typeface="HGP創英角ｺﾞｼｯｸUB" panose="020B0900000000000000" pitchFamily="50" charset="-128"/>
            </a:endParaRPr>
          </a:p>
          <a:p>
            <a:pPr algn="ctr"/>
            <a:r>
              <a:rPr kumimoji="1" lang="ja-JP" altLang="en-US" sz="2000" dirty="0" smtClean="0">
                <a:solidFill>
                  <a:schemeClr val="tx1"/>
                </a:solidFill>
                <a:latin typeface="HGP創英角ｺﾞｼｯｸUB" panose="020B0900000000000000" pitchFamily="50" charset="-128"/>
                <a:ea typeface="HGP創英角ｺﾞｼｯｸUB" panose="020B0900000000000000" pitchFamily="50" charset="-128"/>
              </a:rPr>
              <a:t>対策計画（国）</a:t>
            </a:r>
            <a:endParaRPr kumimoji="1" lang="en-US" altLang="ja-JP" sz="2000" dirty="0" smtClean="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6" name="左右矢印 5"/>
          <p:cNvSpPr/>
          <p:nvPr/>
        </p:nvSpPr>
        <p:spPr>
          <a:xfrm>
            <a:off x="4608093" y="5531021"/>
            <a:ext cx="529389" cy="283206"/>
          </a:xfrm>
          <a:prstGeom prst="leftRightArrow">
            <a:avLst/>
          </a:prstGeom>
          <a:solidFill>
            <a:schemeClr val="accent4">
              <a:lumMod val="40000"/>
              <a:lumOff val="60000"/>
            </a:schemeClr>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p:cNvSpPr txBox="1"/>
          <p:nvPr/>
        </p:nvSpPr>
        <p:spPr>
          <a:xfrm>
            <a:off x="4572000" y="5192982"/>
            <a:ext cx="643949" cy="338554"/>
          </a:xfrm>
          <a:prstGeom prst="rect">
            <a:avLst/>
          </a:prstGeom>
          <a:noFill/>
        </p:spPr>
        <p:txBody>
          <a:bodyPr wrap="square" rtlCol="0">
            <a:spAutoFit/>
          </a:bodyPr>
          <a:lstStyle/>
          <a:p>
            <a:r>
              <a:rPr kumimoji="1" lang="ja-JP" altLang="en-US" sz="1600" dirty="0" smtClean="0">
                <a:latin typeface="HGP創英角ｺﾞｼｯｸUB" panose="020B0900000000000000" pitchFamily="50" charset="-128"/>
                <a:ea typeface="HGP創英角ｺﾞｼｯｸUB" panose="020B0900000000000000" pitchFamily="50" charset="-128"/>
              </a:rPr>
              <a:t>連携</a:t>
            </a:r>
            <a:endParaRPr kumimoji="1" lang="ja-JP" altLang="en-US" sz="1600" dirty="0">
              <a:latin typeface="HGP創英角ｺﾞｼｯｸUB" panose="020B0900000000000000" pitchFamily="50" charset="-128"/>
              <a:ea typeface="HGP創英角ｺﾞｼｯｸUB" panose="020B0900000000000000" pitchFamily="50" charset="-128"/>
            </a:endParaRPr>
          </a:p>
        </p:txBody>
      </p:sp>
      <p:sp>
        <p:nvSpPr>
          <p:cNvPr id="30" name="テキスト ボックス 29"/>
          <p:cNvSpPr txBox="1"/>
          <p:nvPr/>
        </p:nvSpPr>
        <p:spPr>
          <a:xfrm>
            <a:off x="6326621" y="2615306"/>
            <a:ext cx="1585291" cy="400110"/>
          </a:xfrm>
          <a:prstGeom prst="rect">
            <a:avLst/>
          </a:prstGeom>
          <a:noFill/>
        </p:spPr>
        <p:txBody>
          <a:bodyPr wrap="square" rtlCol="0">
            <a:spAutoFit/>
          </a:bodyPr>
          <a:lstStyle/>
          <a:p>
            <a:r>
              <a:rPr kumimoji="1" lang="ja-JP" altLang="en-US" sz="2000" dirty="0" smtClean="0">
                <a:latin typeface="HGP創英角ｺﾞｼｯｸUB" panose="020B0900000000000000" pitchFamily="50" charset="-128"/>
                <a:ea typeface="HGP創英角ｺﾞｼｯｸUB" panose="020B0900000000000000" pitchFamily="50" charset="-128"/>
              </a:rPr>
              <a:t>関連計画</a:t>
            </a:r>
            <a:endParaRPr kumimoji="1" lang="ja-JP" altLang="en-US" sz="2000" dirty="0">
              <a:latin typeface="HGP創英角ｺﾞｼｯｸUB" panose="020B0900000000000000" pitchFamily="50" charset="-128"/>
              <a:ea typeface="HGP創英角ｺﾞｼｯｸUB" panose="020B0900000000000000" pitchFamily="50" charset="-128"/>
            </a:endParaRPr>
          </a:p>
        </p:txBody>
      </p:sp>
      <p:sp>
        <p:nvSpPr>
          <p:cNvPr id="31" name="テキスト ボックス 30"/>
          <p:cNvSpPr txBox="1"/>
          <p:nvPr/>
        </p:nvSpPr>
        <p:spPr>
          <a:xfrm>
            <a:off x="4092518" y="3629250"/>
            <a:ext cx="832278" cy="584775"/>
          </a:xfrm>
          <a:prstGeom prst="rect">
            <a:avLst/>
          </a:prstGeom>
          <a:noFill/>
        </p:spPr>
        <p:txBody>
          <a:bodyPr wrap="square" rtlCol="0">
            <a:spAutoFit/>
          </a:bodyPr>
          <a:lstStyle/>
          <a:p>
            <a:r>
              <a:rPr lang="ja-JP" altLang="en-US" sz="1600" dirty="0">
                <a:latin typeface="HGP創英角ｺﾞｼｯｸUB" panose="020B0900000000000000" pitchFamily="50" charset="-128"/>
                <a:ea typeface="HGP創英角ｺﾞｼｯｸUB" panose="020B0900000000000000" pitchFamily="50" charset="-128"/>
              </a:rPr>
              <a:t>則</a:t>
            </a:r>
            <a:r>
              <a:rPr kumimoji="1" lang="ja-JP" altLang="en-US" sz="1600" dirty="0" smtClean="0">
                <a:latin typeface="HGP創英角ｺﾞｼｯｸUB" panose="020B0900000000000000" pitchFamily="50" charset="-128"/>
                <a:ea typeface="HGP創英角ｺﾞｼｯｸUB" panose="020B0900000000000000" pitchFamily="50" charset="-128"/>
              </a:rPr>
              <a:t>して策定</a:t>
            </a:r>
            <a:endParaRPr kumimoji="1" lang="ja-JP" altLang="en-US" sz="1600" dirty="0">
              <a:latin typeface="HGP創英角ｺﾞｼｯｸUB" panose="020B0900000000000000" pitchFamily="50" charset="-128"/>
              <a:ea typeface="HGP創英角ｺﾞｼｯｸUB" panose="020B0900000000000000" pitchFamily="50" charset="-128"/>
            </a:endParaRPr>
          </a:p>
        </p:txBody>
      </p:sp>
      <p:sp>
        <p:nvSpPr>
          <p:cNvPr id="32" name="テキスト ボックス 31"/>
          <p:cNvSpPr txBox="1"/>
          <p:nvPr/>
        </p:nvSpPr>
        <p:spPr>
          <a:xfrm>
            <a:off x="541395" y="1292803"/>
            <a:ext cx="7934523" cy="1015663"/>
          </a:xfrm>
          <a:prstGeom prst="rect">
            <a:avLst/>
          </a:prstGeom>
          <a:noFill/>
        </p:spPr>
        <p:txBody>
          <a:bodyPr wrap="square" rtlCol="0">
            <a:spAutoFit/>
          </a:bodyPr>
          <a:lstStyle/>
          <a:p>
            <a:r>
              <a:rPr lang="ja-JP" altLang="en-US" sz="2000" dirty="0" smtClean="0">
                <a:latin typeface="HGP創英角ｺﾞｼｯｸUB" panose="020B0900000000000000" pitchFamily="50" charset="-128"/>
                <a:ea typeface="HGP創英角ｺﾞｼｯｸUB" panose="020B0900000000000000" pitchFamily="50" charset="-128"/>
              </a:rPr>
              <a:t>本計画は市政全体の基本方針である柏市第五次総合計画及び環境行政の方向性を示す柏市環境基本計画を上位計画とします。また、関連計画との連携・整合を図ります。</a:t>
            </a:r>
            <a:endParaRPr lang="en-US" altLang="ja-JP" sz="2000" dirty="0" smtClean="0">
              <a:latin typeface="HGP創英角ｺﾞｼｯｸUB" panose="020B0900000000000000" pitchFamily="50" charset="-128"/>
              <a:ea typeface="HGP創英角ｺﾞｼｯｸUB" panose="020B0900000000000000" pitchFamily="50" charset="-128"/>
            </a:endParaRPr>
          </a:p>
        </p:txBody>
      </p:sp>
      <p:sp>
        <p:nvSpPr>
          <p:cNvPr id="33" name="下矢印 32"/>
          <p:cNvSpPr/>
          <p:nvPr/>
        </p:nvSpPr>
        <p:spPr>
          <a:xfrm>
            <a:off x="1696439" y="4593785"/>
            <a:ext cx="372977" cy="714155"/>
          </a:xfrm>
          <a:prstGeom prst="downArrow">
            <a:avLst/>
          </a:prstGeom>
          <a:solidFill>
            <a:schemeClr val="accent4">
              <a:lumMod val="40000"/>
              <a:lumOff val="6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下矢印 33"/>
          <p:cNvSpPr/>
          <p:nvPr/>
        </p:nvSpPr>
        <p:spPr>
          <a:xfrm>
            <a:off x="3779375" y="3303591"/>
            <a:ext cx="372977" cy="2004349"/>
          </a:xfrm>
          <a:prstGeom prst="downArrow">
            <a:avLst/>
          </a:prstGeom>
          <a:solidFill>
            <a:schemeClr val="accent4">
              <a:lumMod val="40000"/>
              <a:lumOff val="6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Rectangle 3"/>
          <p:cNvSpPr txBox="1">
            <a:spLocks noChangeArrowheads="1"/>
          </p:cNvSpPr>
          <p:nvPr/>
        </p:nvSpPr>
        <p:spPr>
          <a:xfrm>
            <a:off x="5517566" y="6522622"/>
            <a:ext cx="3104147" cy="202036"/>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r">
              <a:buFontTx/>
              <a:buNone/>
            </a:pPr>
            <a:r>
              <a:rPr lang="en-US" altLang="ja-JP" sz="1200" dirty="0" smtClean="0">
                <a:latin typeface="HG丸ｺﾞｼｯｸM-PRO" panose="020F0600000000000000" pitchFamily="50" charset="-128"/>
                <a:ea typeface="HG丸ｺﾞｼｯｸM-PRO" panose="020F0600000000000000" pitchFamily="50" charset="-128"/>
              </a:rPr>
              <a:t>No.13</a:t>
            </a:r>
            <a:endParaRPr lang="en-US" altLang="ja-JP" sz="1200" dirty="0">
              <a:latin typeface="HG丸ｺﾞｼｯｸM-PRO" panose="020F0600000000000000" pitchFamily="50" charset="-128"/>
              <a:ea typeface="HG丸ｺﾞｼｯｸM-PRO" panose="020F0600000000000000" pitchFamily="50" charset="-128"/>
            </a:endParaRPr>
          </a:p>
        </p:txBody>
      </p:sp>
      <p:sp>
        <p:nvSpPr>
          <p:cNvPr id="36" name="テキスト ボックス 35"/>
          <p:cNvSpPr txBox="1"/>
          <p:nvPr/>
        </p:nvSpPr>
        <p:spPr>
          <a:xfrm>
            <a:off x="4571739" y="5804366"/>
            <a:ext cx="643949" cy="338554"/>
          </a:xfrm>
          <a:prstGeom prst="rect">
            <a:avLst/>
          </a:prstGeom>
          <a:noFill/>
        </p:spPr>
        <p:txBody>
          <a:bodyPr wrap="square" rtlCol="0">
            <a:spAutoFit/>
          </a:bodyPr>
          <a:lstStyle/>
          <a:p>
            <a:r>
              <a:rPr lang="ja-JP" altLang="en-US" sz="1600" dirty="0">
                <a:latin typeface="HGP創英角ｺﾞｼｯｸUB" panose="020B0900000000000000" pitchFamily="50" charset="-128"/>
                <a:ea typeface="HGP創英角ｺﾞｼｯｸUB" panose="020B0900000000000000" pitchFamily="50" charset="-128"/>
              </a:rPr>
              <a:t>整合</a:t>
            </a:r>
            <a:endParaRPr kumimoji="1" lang="ja-JP" altLang="en-US" sz="1600" dirty="0">
              <a:latin typeface="HGP創英角ｺﾞｼｯｸUB" panose="020B0900000000000000" pitchFamily="50" charset="-128"/>
              <a:ea typeface="HGP創英角ｺﾞｼｯｸUB" panose="020B0900000000000000" pitchFamily="50" charset="-128"/>
            </a:endParaRPr>
          </a:p>
        </p:txBody>
      </p:sp>
      <p:sp>
        <p:nvSpPr>
          <p:cNvPr id="28" name="テキスト ボックス 27"/>
          <p:cNvSpPr txBox="1"/>
          <p:nvPr/>
        </p:nvSpPr>
        <p:spPr>
          <a:xfrm>
            <a:off x="8005731" y="5894304"/>
            <a:ext cx="643949" cy="338554"/>
          </a:xfrm>
          <a:prstGeom prst="rect">
            <a:avLst/>
          </a:prstGeom>
          <a:noFill/>
        </p:spPr>
        <p:txBody>
          <a:bodyPr wrap="square" rtlCol="0">
            <a:spAutoFit/>
          </a:bodyPr>
          <a:lstStyle/>
          <a:p>
            <a:r>
              <a:rPr kumimoji="1" lang="ja-JP" altLang="en-US" sz="1600" dirty="0" smtClean="0">
                <a:latin typeface="HGP創英角ｺﾞｼｯｸUB" panose="020B0900000000000000" pitchFamily="50" charset="-128"/>
                <a:ea typeface="HGP創英角ｺﾞｼｯｸUB" panose="020B0900000000000000" pitchFamily="50" charset="-128"/>
              </a:rPr>
              <a:t>等</a:t>
            </a:r>
            <a:endParaRPr kumimoji="1" lang="ja-JP" altLang="en-US" sz="1600" dirty="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34088863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グループ化 13"/>
          <p:cNvGrpSpPr/>
          <p:nvPr/>
        </p:nvGrpSpPr>
        <p:grpSpPr>
          <a:xfrm>
            <a:off x="0" y="0"/>
            <a:ext cx="9144000" cy="6858000"/>
            <a:chOff x="0" y="0"/>
            <a:chExt cx="9144000" cy="6858000"/>
          </a:xfrm>
        </p:grpSpPr>
        <p:grpSp>
          <p:nvGrpSpPr>
            <p:cNvPr id="15" name="グループ化 14"/>
            <p:cNvGrpSpPr/>
            <p:nvPr/>
          </p:nvGrpSpPr>
          <p:grpSpPr>
            <a:xfrm>
              <a:off x="0" y="0"/>
              <a:ext cx="9144000" cy="6858000"/>
              <a:chOff x="0" y="0"/>
              <a:chExt cx="9144000" cy="6858000"/>
            </a:xfrm>
          </p:grpSpPr>
          <p:sp>
            <p:nvSpPr>
              <p:cNvPr id="17" name="正方形/長方形 16"/>
              <p:cNvSpPr/>
              <p:nvPr/>
            </p:nvSpPr>
            <p:spPr>
              <a:xfrm>
                <a:off x="0" y="0"/>
                <a:ext cx="9144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角丸四角形 17"/>
              <p:cNvSpPr/>
              <p:nvPr/>
            </p:nvSpPr>
            <p:spPr>
              <a:xfrm>
                <a:off x="200945" y="1158656"/>
                <a:ext cx="8714455" cy="5279742"/>
              </a:xfrm>
              <a:prstGeom prst="roundRect">
                <a:avLst>
                  <a:gd name="adj" fmla="val 687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16" name="角丸四角形 15"/>
            <p:cNvSpPr/>
            <p:nvPr/>
          </p:nvSpPr>
          <p:spPr>
            <a:xfrm>
              <a:off x="200945" y="255478"/>
              <a:ext cx="8714455" cy="731924"/>
            </a:xfrm>
            <a:prstGeom prst="roundRect">
              <a:avLst>
                <a:gd name="adj" fmla="val 2971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200" dirty="0" smtClean="0">
                  <a:solidFill>
                    <a:sysClr val="windowText" lastClr="000000"/>
                  </a:solidFill>
                  <a:latin typeface="HGP創英角ｺﾞｼｯｸUB" panose="020B0900000000000000" pitchFamily="50" charset="-128"/>
                  <a:ea typeface="HGP創英角ｺﾞｼｯｸUB" panose="020B0900000000000000" pitchFamily="50" charset="-128"/>
                </a:rPr>
                <a:t>4.</a:t>
              </a:r>
              <a:r>
                <a:rPr lang="ja-JP" altLang="en-US" sz="3200" dirty="0" smtClean="0">
                  <a:solidFill>
                    <a:sysClr val="windowText" lastClr="000000"/>
                  </a:solidFill>
                  <a:latin typeface="HGP創英角ｺﾞｼｯｸUB" panose="020B0900000000000000" pitchFamily="50" charset="-128"/>
                  <a:ea typeface="HGP創英角ｺﾞｼｯｸUB" panose="020B0900000000000000" pitchFamily="50" charset="-128"/>
                </a:rPr>
                <a:t>計画改定の方向性</a:t>
              </a:r>
              <a:r>
                <a:rPr lang="ja-JP" altLang="en-US" sz="2400" dirty="0">
                  <a:solidFill>
                    <a:sysClr val="windowText" lastClr="000000"/>
                  </a:solidFill>
                  <a:latin typeface="HGP創英角ｺﾞｼｯｸUB" panose="020B0900000000000000" pitchFamily="50" charset="-128"/>
                  <a:ea typeface="HGP創英角ｺﾞｼｯｸUB" panose="020B0900000000000000" pitchFamily="50" charset="-128"/>
                </a:rPr>
                <a:t>　</a:t>
              </a:r>
              <a:r>
                <a:rPr lang="ja-JP" altLang="en-US" sz="2400" dirty="0" smtClean="0">
                  <a:solidFill>
                    <a:schemeClr val="tx1"/>
                  </a:solidFill>
                  <a:ea typeface="HGS創英角ｺﾞｼｯｸUB" panose="020B0900000000000000" pitchFamily="50" charset="-128"/>
                  <a:cs typeface="Arial" panose="020B0604020202020204" pitchFamily="34" charset="0"/>
                </a:rPr>
                <a:t>（</a:t>
              </a:r>
              <a:r>
                <a:rPr lang="en-US" altLang="ja-JP" sz="2400" dirty="0">
                  <a:solidFill>
                    <a:schemeClr val="tx1"/>
                  </a:solidFill>
                  <a:ea typeface="HGS創英角ｺﾞｼｯｸUB" panose="020B0900000000000000" pitchFamily="50" charset="-128"/>
                  <a:cs typeface="Arial" panose="020B0604020202020204" pitchFamily="34" charset="0"/>
                </a:rPr>
                <a:t>1</a:t>
              </a:r>
              <a:r>
                <a:rPr lang="ja-JP" altLang="en-US" sz="2400" dirty="0" smtClean="0">
                  <a:solidFill>
                    <a:schemeClr val="tx1"/>
                  </a:solidFill>
                  <a:ea typeface="HGS創英角ｺﾞｼｯｸUB" panose="020B0900000000000000" pitchFamily="50" charset="-128"/>
                  <a:cs typeface="Arial" panose="020B0604020202020204" pitchFamily="34" charset="0"/>
                </a:rPr>
                <a:t>）将来像の再検討</a:t>
              </a:r>
              <a:r>
                <a:rPr kumimoji="1" lang="ja-JP" altLang="en-US" sz="3200" dirty="0" smtClean="0">
                  <a:solidFill>
                    <a:sysClr val="windowText" lastClr="000000"/>
                  </a:solidFill>
                  <a:latin typeface="HGP創英角ｺﾞｼｯｸUB" panose="020B0900000000000000" pitchFamily="50" charset="-128"/>
                  <a:ea typeface="HGP創英角ｺﾞｼｯｸUB" panose="020B0900000000000000" pitchFamily="50" charset="-128"/>
                </a:rPr>
                <a:t>　</a:t>
              </a:r>
              <a:endParaRPr lang="en-US" altLang="ja-JP" sz="2400" dirty="0" smtClean="0">
                <a:solidFill>
                  <a:schemeClr val="tx1"/>
                </a:solidFill>
                <a:ea typeface="HGS創英角ｺﾞｼｯｸUB" panose="020B0900000000000000" pitchFamily="50" charset="-128"/>
              </a:endParaRPr>
            </a:p>
          </p:txBody>
        </p:sp>
      </p:grpSp>
      <p:sp>
        <p:nvSpPr>
          <p:cNvPr id="3" name="角丸四角形 2"/>
          <p:cNvSpPr/>
          <p:nvPr/>
        </p:nvSpPr>
        <p:spPr>
          <a:xfrm>
            <a:off x="1198261" y="1815566"/>
            <a:ext cx="6605518" cy="3275577"/>
          </a:xfrm>
          <a:prstGeom prst="roundRect">
            <a:avLst>
              <a:gd name="adj" fmla="val 11549"/>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テキスト ボックス 12"/>
          <p:cNvSpPr txBox="1"/>
          <p:nvPr/>
        </p:nvSpPr>
        <p:spPr>
          <a:xfrm>
            <a:off x="511778" y="1231612"/>
            <a:ext cx="7906750" cy="430887"/>
          </a:xfrm>
          <a:prstGeom prst="rect">
            <a:avLst/>
          </a:prstGeom>
          <a:noFill/>
        </p:spPr>
        <p:txBody>
          <a:bodyPr wrap="square" rtlCol="0">
            <a:spAutoFit/>
          </a:bodyPr>
          <a:lstStyle/>
          <a:p>
            <a:r>
              <a:rPr kumimoji="1" lang="ja-JP" altLang="en-US" sz="2200" dirty="0" smtClean="0">
                <a:latin typeface="HGP創英角ｺﾞｼｯｸUB" panose="020B0900000000000000" pitchFamily="50" charset="-128"/>
                <a:ea typeface="HGP創英角ｺﾞｼｯｸUB" panose="020B0900000000000000" pitchFamily="50" charset="-128"/>
              </a:rPr>
              <a:t>現行計画の５つの将来像</a:t>
            </a:r>
            <a:endParaRPr kumimoji="1" lang="ja-JP" altLang="en-US" sz="2200" dirty="0">
              <a:latin typeface="HGP創英角ｺﾞｼｯｸUB" panose="020B0900000000000000" pitchFamily="50" charset="-128"/>
              <a:ea typeface="HGP創英角ｺﾞｼｯｸUB" panose="020B0900000000000000" pitchFamily="50" charset="-128"/>
            </a:endParaRPr>
          </a:p>
        </p:txBody>
      </p:sp>
      <p:sp>
        <p:nvSpPr>
          <p:cNvPr id="2" name="円/楕円 1"/>
          <p:cNvSpPr/>
          <p:nvPr/>
        </p:nvSpPr>
        <p:spPr>
          <a:xfrm>
            <a:off x="871965" y="1833753"/>
            <a:ext cx="2907718" cy="1595029"/>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bg1">
                    <a:lumMod val="50000"/>
                  </a:schemeClr>
                </a:solidFill>
                <a:latin typeface="HGP創英角ｺﾞｼｯｸUB" panose="020B0900000000000000" pitchFamily="50" charset="-128"/>
                <a:ea typeface="HGP創英角ｺﾞｼｯｸUB" panose="020B0900000000000000" pitchFamily="50" charset="-128"/>
              </a:rPr>
              <a:t>エネルギー</a:t>
            </a:r>
            <a:endParaRPr kumimoji="1" lang="en-US" altLang="ja-JP" sz="2400" dirty="0" smtClean="0">
              <a:solidFill>
                <a:schemeClr val="bg1">
                  <a:lumMod val="50000"/>
                </a:schemeClr>
              </a:solidFill>
              <a:latin typeface="HGP創英角ｺﾞｼｯｸUB" panose="020B0900000000000000" pitchFamily="50" charset="-128"/>
              <a:ea typeface="HGP創英角ｺﾞｼｯｸUB" panose="020B0900000000000000" pitchFamily="50" charset="-128"/>
            </a:endParaRPr>
          </a:p>
          <a:p>
            <a:pPr algn="ctr"/>
            <a:r>
              <a:rPr kumimoji="1" lang="ja-JP" altLang="en-US" sz="2400" dirty="0" smtClean="0">
                <a:solidFill>
                  <a:schemeClr val="bg1">
                    <a:lumMod val="50000"/>
                  </a:schemeClr>
                </a:solidFill>
                <a:latin typeface="HGP創英角ｺﾞｼｯｸUB" panose="020B0900000000000000" pitchFamily="50" charset="-128"/>
                <a:ea typeface="HGP創英角ｺﾞｼｯｸUB" panose="020B0900000000000000" pitchFamily="50" charset="-128"/>
              </a:rPr>
              <a:t>を賢く</a:t>
            </a:r>
            <a:r>
              <a:rPr lang="ja-JP" altLang="en-US" sz="2400" dirty="0" smtClean="0">
                <a:solidFill>
                  <a:schemeClr val="bg1">
                    <a:lumMod val="50000"/>
                  </a:schemeClr>
                </a:solidFill>
                <a:latin typeface="HGP創英角ｺﾞｼｯｸUB" panose="020B0900000000000000" pitchFamily="50" charset="-128"/>
                <a:ea typeface="HGP創英角ｺﾞｼｯｸUB" panose="020B0900000000000000" pitchFamily="50" charset="-128"/>
              </a:rPr>
              <a:t>使う街</a:t>
            </a:r>
            <a:endParaRPr kumimoji="1" lang="ja-JP" altLang="en-US" sz="2400" dirty="0">
              <a:solidFill>
                <a:schemeClr val="bg1">
                  <a:lumMod val="50000"/>
                </a:schemeClr>
              </a:solidFill>
              <a:latin typeface="HGP創英角ｺﾞｼｯｸUB" panose="020B0900000000000000" pitchFamily="50" charset="-128"/>
              <a:ea typeface="HGP創英角ｺﾞｼｯｸUB" panose="020B0900000000000000" pitchFamily="50" charset="-128"/>
            </a:endParaRPr>
          </a:p>
        </p:txBody>
      </p:sp>
      <p:sp>
        <p:nvSpPr>
          <p:cNvPr id="6" name="円/楕円 5"/>
          <p:cNvSpPr/>
          <p:nvPr/>
        </p:nvSpPr>
        <p:spPr>
          <a:xfrm>
            <a:off x="5227336" y="1833753"/>
            <a:ext cx="2907718" cy="1595029"/>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bg1">
                    <a:lumMod val="50000"/>
                  </a:schemeClr>
                </a:solidFill>
                <a:latin typeface="HGP創英角ｺﾞｼｯｸUB" panose="020B0900000000000000" pitchFamily="50" charset="-128"/>
                <a:ea typeface="HGP創英角ｺﾞｼｯｸUB" panose="020B0900000000000000" pitchFamily="50" charset="-128"/>
              </a:rPr>
              <a:t>緑と自然を</a:t>
            </a:r>
            <a:endParaRPr kumimoji="1" lang="en-US" altLang="ja-JP" sz="2400" dirty="0" smtClean="0">
              <a:solidFill>
                <a:schemeClr val="bg1">
                  <a:lumMod val="50000"/>
                </a:schemeClr>
              </a:solidFill>
              <a:latin typeface="HGP創英角ｺﾞｼｯｸUB" panose="020B0900000000000000" pitchFamily="50" charset="-128"/>
              <a:ea typeface="HGP創英角ｺﾞｼｯｸUB" panose="020B0900000000000000" pitchFamily="50" charset="-128"/>
            </a:endParaRPr>
          </a:p>
          <a:p>
            <a:pPr algn="ctr"/>
            <a:r>
              <a:rPr kumimoji="1" lang="ja-JP" altLang="en-US" sz="2400" dirty="0" smtClean="0">
                <a:solidFill>
                  <a:schemeClr val="bg1">
                    <a:lumMod val="50000"/>
                  </a:schemeClr>
                </a:solidFill>
                <a:latin typeface="HGP創英角ｺﾞｼｯｸUB" panose="020B0900000000000000" pitchFamily="50" charset="-128"/>
                <a:ea typeface="HGP創英角ｺﾞｼｯｸUB" panose="020B0900000000000000" pitchFamily="50" charset="-128"/>
              </a:rPr>
              <a:t>活かす街</a:t>
            </a:r>
            <a:endParaRPr kumimoji="1" lang="ja-JP" altLang="en-US" sz="2400" dirty="0">
              <a:solidFill>
                <a:schemeClr val="bg1">
                  <a:lumMod val="50000"/>
                </a:schemeClr>
              </a:solidFill>
              <a:latin typeface="HGP創英角ｺﾞｼｯｸUB" panose="020B0900000000000000" pitchFamily="50" charset="-128"/>
              <a:ea typeface="HGP創英角ｺﾞｼｯｸUB" panose="020B0900000000000000" pitchFamily="50" charset="-128"/>
            </a:endParaRPr>
          </a:p>
        </p:txBody>
      </p:sp>
      <p:sp>
        <p:nvSpPr>
          <p:cNvPr id="10" name="円/楕円 9"/>
          <p:cNvSpPr/>
          <p:nvPr/>
        </p:nvSpPr>
        <p:spPr>
          <a:xfrm>
            <a:off x="829432" y="3469485"/>
            <a:ext cx="2907718" cy="1595029"/>
          </a:xfrm>
          <a:prstGeom prst="ellipse">
            <a:avLst/>
          </a:prstGeom>
          <a:solidFill>
            <a:srgbClr val="FFE5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bg1">
                    <a:lumMod val="50000"/>
                  </a:schemeClr>
                </a:solidFill>
                <a:latin typeface="HGP創英角ｺﾞｼｯｸUB" panose="020B0900000000000000" pitchFamily="50" charset="-128"/>
                <a:ea typeface="HGP創英角ｺﾞｼｯｸUB" panose="020B0900000000000000" pitchFamily="50" charset="-128"/>
              </a:rPr>
              <a:t>健康で</a:t>
            </a:r>
            <a:endParaRPr kumimoji="1" lang="en-US" altLang="ja-JP" sz="2400" dirty="0" smtClean="0">
              <a:solidFill>
                <a:schemeClr val="bg1">
                  <a:lumMod val="50000"/>
                </a:schemeClr>
              </a:solidFill>
              <a:latin typeface="HGP創英角ｺﾞｼｯｸUB" panose="020B0900000000000000" pitchFamily="50" charset="-128"/>
              <a:ea typeface="HGP創英角ｺﾞｼｯｸUB" panose="020B0900000000000000" pitchFamily="50" charset="-128"/>
            </a:endParaRPr>
          </a:p>
          <a:p>
            <a:pPr algn="ctr"/>
            <a:r>
              <a:rPr kumimoji="1" lang="ja-JP" altLang="en-US" sz="2400" dirty="0" smtClean="0">
                <a:solidFill>
                  <a:schemeClr val="bg1">
                    <a:lumMod val="50000"/>
                  </a:schemeClr>
                </a:solidFill>
                <a:latin typeface="HGP創英角ｺﾞｼｯｸUB" panose="020B0900000000000000" pitchFamily="50" charset="-128"/>
                <a:ea typeface="HGP創英角ｺﾞｼｯｸUB" panose="020B0900000000000000" pitchFamily="50" charset="-128"/>
              </a:rPr>
              <a:t>生きがいの</a:t>
            </a:r>
            <a:endParaRPr kumimoji="1" lang="en-US" altLang="ja-JP" sz="2400" dirty="0" smtClean="0">
              <a:solidFill>
                <a:schemeClr val="bg1">
                  <a:lumMod val="50000"/>
                </a:schemeClr>
              </a:solidFill>
              <a:latin typeface="HGP創英角ｺﾞｼｯｸUB" panose="020B0900000000000000" pitchFamily="50" charset="-128"/>
              <a:ea typeface="HGP創英角ｺﾞｼｯｸUB" panose="020B0900000000000000" pitchFamily="50" charset="-128"/>
            </a:endParaRPr>
          </a:p>
          <a:p>
            <a:pPr algn="ctr"/>
            <a:r>
              <a:rPr kumimoji="1" lang="ja-JP" altLang="en-US" sz="2400" dirty="0" smtClean="0">
                <a:solidFill>
                  <a:schemeClr val="bg1">
                    <a:lumMod val="50000"/>
                  </a:schemeClr>
                </a:solidFill>
                <a:latin typeface="HGP創英角ｺﾞｼｯｸUB" panose="020B0900000000000000" pitchFamily="50" charset="-128"/>
                <a:ea typeface="HGP創英角ｺﾞｼｯｸUB" panose="020B0900000000000000" pitchFamily="50" charset="-128"/>
              </a:rPr>
              <a:t>ある街</a:t>
            </a:r>
            <a:endParaRPr kumimoji="1" lang="ja-JP" altLang="en-US" sz="2400" dirty="0">
              <a:solidFill>
                <a:schemeClr val="bg1">
                  <a:lumMod val="50000"/>
                </a:schemeClr>
              </a:solidFill>
              <a:latin typeface="HGP創英角ｺﾞｼｯｸUB" panose="020B0900000000000000" pitchFamily="50" charset="-128"/>
              <a:ea typeface="HGP創英角ｺﾞｼｯｸUB" panose="020B0900000000000000" pitchFamily="50" charset="-128"/>
            </a:endParaRPr>
          </a:p>
        </p:txBody>
      </p:sp>
      <p:sp>
        <p:nvSpPr>
          <p:cNvPr id="11" name="円/楕円 10"/>
          <p:cNvSpPr/>
          <p:nvPr/>
        </p:nvSpPr>
        <p:spPr>
          <a:xfrm>
            <a:off x="5188171" y="3469485"/>
            <a:ext cx="2907718" cy="1595029"/>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bg1">
                    <a:lumMod val="50000"/>
                  </a:schemeClr>
                </a:solidFill>
                <a:latin typeface="HGP創英角ｺﾞｼｯｸUB" panose="020B0900000000000000" pitchFamily="50" charset="-128"/>
                <a:ea typeface="HGP創英角ｺﾞｼｯｸUB" panose="020B0900000000000000" pitchFamily="50" charset="-128"/>
              </a:rPr>
              <a:t>世代を超えて学び合う街</a:t>
            </a:r>
            <a:endParaRPr kumimoji="1" lang="ja-JP" altLang="en-US" sz="2400" dirty="0">
              <a:solidFill>
                <a:schemeClr val="bg1">
                  <a:lumMod val="50000"/>
                </a:schemeClr>
              </a:solidFill>
              <a:latin typeface="HGP創英角ｺﾞｼｯｸUB" panose="020B0900000000000000" pitchFamily="50" charset="-128"/>
              <a:ea typeface="HGP創英角ｺﾞｼｯｸUB" panose="020B0900000000000000" pitchFamily="50" charset="-128"/>
            </a:endParaRPr>
          </a:p>
        </p:txBody>
      </p:sp>
      <p:sp>
        <p:nvSpPr>
          <p:cNvPr id="12" name="円/楕円 11"/>
          <p:cNvSpPr/>
          <p:nvPr/>
        </p:nvSpPr>
        <p:spPr>
          <a:xfrm>
            <a:off x="3036237" y="2651613"/>
            <a:ext cx="2907718" cy="1595029"/>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bg1">
                    <a:lumMod val="50000"/>
                  </a:schemeClr>
                </a:solidFill>
                <a:latin typeface="HGP創英角ｺﾞｼｯｸUB" panose="020B0900000000000000" pitchFamily="50" charset="-128"/>
                <a:ea typeface="HGP創英角ｺﾞｼｯｸUB" panose="020B0900000000000000" pitchFamily="50" charset="-128"/>
              </a:rPr>
              <a:t>エコで活性化</a:t>
            </a:r>
            <a:endParaRPr kumimoji="1" lang="en-US" altLang="ja-JP" sz="2400" dirty="0" smtClean="0">
              <a:solidFill>
                <a:schemeClr val="bg1">
                  <a:lumMod val="50000"/>
                </a:schemeClr>
              </a:solidFill>
              <a:latin typeface="HGP創英角ｺﾞｼｯｸUB" panose="020B0900000000000000" pitchFamily="50" charset="-128"/>
              <a:ea typeface="HGP創英角ｺﾞｼｯｸUB" panose="020B0900000000000000" pitchFamily="50" charset="-128"/>
            </a:endParaRPr>
          </a:p>
          <a:p>
            <a:pPr algn="ctr"/>
            <a:r>
              <a:rPr lang="ja-JP" altLang="en-US" sz="2400" dirty="0" smtClean="0">
                <a:solidFill>
                  <a:schemeClr val="bg1">
                    <a:lumMod val="50000"/>
                  </a:schemeClr>
                </a:solidFill>
                <a:latin typeface="HGP創英角ｺﾞｼｯｸUB" panose="020B0900000000000000" pitchFamily="50" charset="-128"/>
                <a:ea typeface="HGP創英角ｺﾞｼｯｸUB" panose="020B0900000000000000" pitchFamily="50" charset="-128"/>
              </a:rPr>
              <a:t>する街</a:t>
            </a:r>
            <a:endParaRPr kumimoji="1" lang="ja-JP" altLang="en-US" sz="2400" dirty="0">
              <a:solidFill>
                <a:schemeClr val="bg1">
                  <a:lumMod val="50000"/>
                </a:schemeClr>
              </a:solidFill>
              <a:latin typeface="HGP創英角ｺﾞｼｯｸUB" panose="020B0900000000000000" pitchFamily="50" charset="-128"/>
              <a:ea typeface="HGP創英角ｺﾞｼｯｸUB" panose="020B0900000000000000" pitchFamily="50" charset="-128"/>
            </a:endParaRPr>
          </a:p>
        </p:txBody>
      </p:sp>
      <p:sp>
        <p:nvSpPr>
          <p:cNvPr id="19" name="二等辺三角形 18"/>
          <p:cNvSpPr/>
          <p:nvPr/>
        </p:nvSpPr>
        <p:spPr>
          <a:xfrm rot="10800000">
            <a:off x="4212262" y="5246882"/>
            <a:ext cx="495270" cy="354516"/>
          </a:xfrm>
          <a:prstGeom prst="triangl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956838" y="5666484"/>
            <a:ext cx="7934523" cy="430887"/>
          </a:xfrm>
          <a:prstGeom prst="rect">
            <a:avLst/>
          </a:prstGeom>
          <a:noFill/>
        </p:spPr>
        <p:txBody>
          <a:bodyPr wrap="square" rtlCol="0">
            <a:spAutoFit/>
          </a:bodyPr>
          <a:lstStyle/>
          <a:p>
            <a:r>
              <a:rPr lang="ja-JP" altLang="en-US" sz="2200" dirty="0" smtClean="0">
                <a:latin typeface="HGP創英角ｺﾞｼｯｸUB" panose="020B0900000000000000" pitchFamily="50" charset="-128"/>
                <a:ea typeface="HGP創英角ｺﾞｼｯｸUB" panose="020B0900000000000000" pitchFamily="50" charset="-128"/>
              </a:rPr>
              <a:t>社会情勢の変化や施策体系の分りやすさなどを踏まえて再検討</a:t>
            </a:r>
            <a:endParaRPr lang="en-US" altLang="ja-JP" sz="2200" dirty="0" smtClean="0">
              <a:latin typeface="HGP創英角ｺﾞｼｯｸUB" panose="020B0900000000000000" pitchFamily="50" charset="-128"/>
              <a:ea typeface="HGP創英角ｺﾞｼｯｸUB" panose="020B0900000000000000" pitchFamily="50" charset="-128"/>
            </a:endParaRPr>
          </a:p>
        </p:txBody>
      </p:sp>
      <p:sp>
        <p:nvSpPr>
          <p:cNvPr id="21" name="Rectangle 3"/>
          <p:cNvSpPr txBox="1">
            <a:spLocks noChangeArrowheads="1"/>
          </p:cNvSpPr>
          <p:nvPr/>
        </p:nvSpPr>
        <p:spPr>
          <a:xfrm>
            <a:off x="5517566" y="6522622"/>
            <a:ext cx="3104147" cy="202036"/>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r">
              <a:buFontTx/>
              <a:buNone/>
            </a:pPr>
            <a:r>
              <a:rPr lang="en-US" altLang="ja-JP" sz="1200" dirty="0" smtClean="0">
                <a:latin typeface="HG丸ｺﾞｼｯｸM-PRO" panose="020F0600000000000000" pitchFamily="50" charset="-128"/>
                <a:ea typeface="HG丸ｺﾞｼｯｸM-PRO" panose="020F0600000000000000" pitchFamily="50" charset="-128"/>
              </a:rPr>
              <a:t>No.14</a:t>
            </a:r>
            <a:endParaRPr lang="en-US" altLang="ja-JP" sz="12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8683654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grpSp>
        <p:nvGrpSpPr>
          <p:cNvPr id="4" name="グループ化 3"/>
          <p:cNvGrpSpPr/>
          <p:nvPr/>
        </p:nvGrpSpPr>
        <p:grpSpPr>
          <a:xfrm>
            <a:off x="0" y="0"/>
            <a:ext cx="9144000" cy="6858000"/>
            <a:chOff x="0" y="0"/>
            <a:chExt cx="9144000" cy="6858000"/>
          </a:xfrm>
        </p:grpSpPr>
        <p:grpSp>
          <p:nvGrpSpPr>
            <p:cNvPr id="5" name="グループ化 4"/>
            <p:cNvGrpSpPr/>
            <p:nvPr/>
          </p:nvGrpSpPr>
          <p:grpSpPr>
            <a:xfrm>
              <a:off x="0" y="0"/>
              <a:ext cx="9144000" cy="6858000"/>
              <a:chOff x="0" y="0"/>
              <a:chExt cx="9144000" cy="6858000"/>
            </a:xfrm>
          </p:grpSpPr>
          <p:sp>
            <p:nvSpPr>
              <p:cNvPr id="7" name="正方形/長方形 6"/>
              <p:cNvSpPr/>
              <p:nvPr/>
            </p:nvSpPr>
            <p:spPr>
              <a:xfrm>
                <a:off x="0" y="0"/>
                <a:ext cx="9144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角丸四角形 7"/>
              <p:cNvSpPr/>
              <p:nvPr/>
            </p:nvSpPr>
            <p:spPr>
              <a:xfrm>
                <a:off x="200945" y="1158656"/>
                <a:ext cx="8714455" cy="5279742"/>
              </a:xfrm>
              <a:prstGeom prst="roundRect">
                <a:avLst>
                  <a:gd name="adj" fmla="val 687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6" name="角丸四角形 5"/>
            <p:cNvSpPr/>
            <p:nvPr/>
          </p:nvSpPr>
          <p:spPr>
            <a:xfrm>
              <a:off x="200945" y="255478"/>
              <a:ext cx="8714455" cy="731924"/>
            </a:xfrm>
            <a:prstGeom prst="roundRect">
              <a:avLst>
                <a:gd name="adj" fmla="val 2971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3200" dirty="0" smtClean="0">
                  <a:solidFill>
                    <a:sysClr val="windowText" lastClr="000000"/>
                  </a:solidFill>
                  <a:latin typeface="HGP創英角ｺﾞｼｯｸUB" panose="020B0900000000000000" pitchFamily="50" charset="-128"/>
                  <a:ea typeface="HGP創英角ｺﾞｼｯｸUB" panose="020B0900000000000000" pitchFamily="50" charset="-128"/>
                </a:rPr>
                <a:t>    4.</a:t>
              </a:r>
              <a:r>
                <a:rPr lang="ja-JP" altLang="en-US" sz="3200" dirty="0" smtClean="0">
                  <a:solidFill>
                    <a:sysClr val="windowText" lastClr="000000"/>
                  </a:solidFill>
                  <a:latin typeface="HGP創英角ｺﾞｼｯｸUB" panose="020B0900000000000000" pitchFamily="50" charset="-128"/>
                  <a:ea typeface="HGP創英角ｺﾞｼｯｸUB" panose="020B0900000000000000" pitchFamily="50" charset="-128"/>
                </a:rPr>
                <a:t>計画改定の方向性</a:t>
              </a:r>
              <a:r>
                <a:rPr lang="ja-JP" altLang="en-US" sz="2400" dirty="0">
                  <a:solidFill>
                    <a:sysClr val="windowText" lastClr="000000"/>
                  </a:solidFill>
                  <a:latin typeface="HGP創英角ｺﾞｼｯｸUB" panose="020B0900000000000000" pitchFamily="50" charset="-128"/>
                  <a:ea typeface="HGP創英角ｺﾞｼｯｸUB" panose="020B0900000000000000" pitchFamily="50" charset="-128"/>
                </a:rPr>
                <a:t>　</a:t>
              </a:r>
              <a:r>
                <a:rPr kumimoji="1" lang="ja-JP" altLang="en-US" sz="3200" dirty="0" smtClean="0">
                  <a:solidFill>
                    <a:sysClr val="windowText" lastClr="000000"/>
                  </a:solidFill>
                  <a:latin typeface="HGP創英角ｺﾞｼｯｸUB" panose="020B0900000000000000" pitchFamily="50" charset="-128"/>
                  <a:ea typeface="HGP創英角ｺﾞｼｯｸUB" panose="020B0900000000000000" pitchFamily="50" charset="-128"/>
                </a:rPr>
                <a:t>　</a:t>
              </a:r>
              <a:endParaRPr lang="en-US" altLang="ja-JP" sz="2400" dirty="0" smtClean="0">
                <a:solidFill>
                  <a:schemeClr val="tx1"/>
                </a:solidFill>
                <a:ea typeface="HGS創英角ｺﾞｼｯｸUB" panose="020B0900000000000000" pitchFamily="50" charset="-128"/>
              </a:endParaRPr>
            </a:p>
          </p:txBody>
        </p:sp>
      </p:grpSp>
      <p:sp>
        <p:nvSpPr>
          <p:cNvPr id="9" name="正方形/長方形 8"/>
          <p:cNvSpPr/>
          <p:nvPr/>
        </p:nvSpPr>
        <p:spPr>
          <a:xfrm>
            <a:off x="4343400" y="341071"/>
            <a:ext cx="4572000" cy="646331"/>
          </a:xfrm>
          <a:prstGeom prst="rect">
            <a:avLst/>
          </a:prstGeom>
        </p:spPr>
        <p:txBody>
          <a:bodyPr wrap="square">
            <a:spAutoFit/>
          </a:bodyPr>
          <a:lstStyle/>
          <a:p>
            <a:pPr algn="ctr"/>
            <a:r>
              <a:rPr lang="ja-JP" altLang="en-US" dirty="0" smtClean="0">
                <a:solidFill>
                  <a:schemeClr val="tx1"/>
                </a:solidFill>
                <a:ea typeface="HGS創英角ｺﾞｼｯｸUB" panose="020B0900000000000000" pitchFamily="50" charset="-128"/>
                <a:cs typeface="Arial" panose="020B0604020202020204" pitchFamily="34" charset="0"/>
              </a:rPr>
              <a:t>（</a:t>
            </a:r>
            <a:r>
              <a:rPr lang="en-US" altLang="ja-JP" dirty="0">
                <a:ea typeface="HGS創英角ｺﾞｼｯｸUB" panose="020B0900000000000000" pitchFamily="50" charset="-128"/>
                <a:cs typeface="Arial" panose="020B0604020202020204" pitchFamily="34" charset="0"/>
              </a:rPr>
              <a:t>2</a:t>
            </a:r>
            <a:r>
              <a:rPr lang="ja-JP" altLang="en-US" dirty="0" smtClean="0">
                <a:solidFill>
                  <a:schemeClr val="tx1"/>
                </a:solidFill>
                <a:ea typeface="HGS創英角ｺﾞｼｯｸUB" panose="020B0900000000000000" pitchFamily="50" charset="-128"/>
                <a:cs typeface="Arial" panose="020B0604020202020204" pitchFamily="34" charset="0"/>
              </a:rPr>
              <a:t>）排出量削減目標値の算出</a:t>
            </a:r>
            <a:endParaRPr lang="en-US" altLang="ja-JP" dirty="0" smtClean="0">
              <a:ea typeface="HGS創英角ｺﾞｼｯｸUB" panose="020B0900000000000000" pitchFamily="50" charset="-128"/>
              <a:cs typeface="Arial" panose="020B0604020202020204" pitchFamily="34" charset="0"/>
            </a:endParaRPr>
          </a:p>
          <a:p>
            <a:r>
              <a:rPr lang="ja-JP" altLang="en-US" dirty="0" smtClean="0">
                <a:solidFill>
                  <a:schemeClr val="tx1"/>
                </a:solidFill>
                <a:ea typeface="HGS創英角ｺﾞｼｯｸUB" panose="020B0900000000000000" pitchFamily="50" charset="-128"/>
                <a:cs typeface="Arial" panose="020B0604020202020204" pitchFamily="34" charset="0"/>
              </a:rPr>
              <a:t>                      及び温暖化防止対策の検討</a:t>
            </a:r>
            <a:endParaRPr lang="ja-JP" altLang="en-US" dirty="0"/>
          </a:p>
        </p:txBody>
      </p:sp>
      <p:sp>
        <p:nvSpPr>
          <p:cNvPr id="10" name="テキスト ボックス 9"/>
          <p:cNvSpPr txBox="1"/>
          <p:nvPr/>
        </p:nvSpPr>
        <p:spPr>
          <a:xfrm>
            <a:off x="589523" y="1268739"/>
            <a:ext cx="7856647" cy="1015663"/>
          </a:xfrm>
          <a:prstGeom prst="rect">
            <a:avLst/>
          </a:prstGeom>
          <a:noFill/>
        </p:spPr>
        <p:txBody>
          <a:bodyPr wrap="square" rtlCol="0">
            <a:spAutoFit/>
          </a:bodyPr>
          <a:lstStyle/>
          <a:p>
            <a:r>
              <a:rPr lang="ja-JP" altLang="en-US" sz="2000" dirty="0" smtClean="0">
                <a:latin typeface="HGP創英角ｺﾞｼｯｸUB" panose="020B0900000000000000" pitchFamily="50" charset="-128"/>
                <a:ea typeface="HGP創英角ｺﾞｼｯｸUB" panose="020B0900000000000000" pitchFamily="50" charset="-128"/>
              </a:rPr>
              <a:t>　柏市域における温室効果ガス排出量の把握を行った上で、現状分析と将来予測を勘案した柏市独自の排出量削減目標値の算出及び温暖化防止対策の検討を行います。</a:t>
            </a:r>
            <a:endParaRPr lang="en-US" altLang="ja-JP" sz="2000" dirty="0" smtClean="0">
              <a:latin typeface="HGP創英角ｺﾞｼｯｸUB" panose="020B0900000000000000" pitchFamily="50" charset="-128"/>
              <a:ea typeface="HGP創英角ｺﾞｼｯｸUB" panose="020B0900000000000000" pitchFamily="50" charset="-128"/>
            </a:endParaRPr>
          </a:p>
        </p:txBody>
      </p:sp>
      <p:sp>
        <p:nvSpPr>
          <p:cNvPr id="11" name="角丸四角形 10"/>
          <p:cNvSpPr/>
          <p:nvPr/>
        </p:nvSpPr>
        <p:spPr>
          <a:xfrm>
            <a:off x="947713" y="2590137"/>
            <a:ext cx="2977814" cy="505326"/>
          </a:xfrm>
          <a:prstGeom prst="roundRect">
            <a:avLst/>
          </a:prstGeom>
          <a:solidFill>
            <a:schemeClr val="bg1"/>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solidFill>
                  <a:schemeClr val="tx1"/>
                </a:solidFill>
                <a:latin typeface="HGP創英角ｺﾞｼｯｸUB" panose="020B0900000000000000" pitchFamily="50" charset="-128"/>
                <a:ea typeface="HGP創英角ｺﾞｼｯｸUB" panose="020B0900000000000000" pitchFamily="50" charset="-128"/>
              </a:rPr>
              <a:t>温室効果ガスの実態把握</a:t>
            </a:r>
            <a:endParaRPr kumimoji="1" lang="ja-JP" altLang="en-US" sz="200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12" name="下矢印 11"/>
          <p:cNvSpPr/>
          <p:nvPr/>
        </p:nvSpPr>
        <p:spPr>
          <a:xfrm>
            <a:off x="2311278" y="4481885"/>
            <a:ext cx="372977" cy="875710"/>
          </a:xfrm>
          <a:prstGeom prst="downArrow">
            <a:avLst/>
          </a:prstGeom>
          <a:solidFill>
            <a:schemeClr val="accent4">
              <a:lumMod val="40000"/>
              <a:lumOff val="6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二等辺三角形 12"/>
          <p:cNvSpPr/>
          <p:nvPr/>
        </p:nvSpPr>
        <p:spPr>
          <a:xfrm rot="10800000">
            <a:off x="2188985" y="3324008"/>
            <a:ext cx="495270" cy="354516"/>
          </a:xfrm>
          <a:prstGeom prst="triangl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角丸四角形 13"/>
          <p:cNvSpPr/>
          <p:nvPr/>
        </p:nvSpPr>
        <p:spPr>
          <a:xfrm>
            <a:off x="947712" y="3893548"/>
            <a:ext cx="2977814" cy="505326"/>
          </a:xfrm>
          <a:prstGeom prst="roundRect">
            <a:avLst/>
          </a:prstGeom>
          <a:solidFill>
            <a:schemeClr val="bg1"/>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tx1"/>
                </a:solidFill>
                <a:latin typeface="HGP創英角ｺﾞｼｯｸUB" panose="020B0900000000000000" pitchFamily="50" charset="-128"/>
                <a:ea typeface="HGP創英角ｺﾞｼｯｸUB" panose="020B0900000000000000" pitchFamily="50" charset="-128"/>
              </a:rPr>
              <a:t>すう</a:t>
            </a:r>
            <a:r>
              <a:rPr lang="ja-JP" altLang="en-US" sz="2000" dirty="0" smtClean="0">
                <a:solidFill>
                  <a:schemeClr val="tx1"/>
                </a:solidFill>
                <a:latin typeface="HGP創英角ｺﾞｼｯｸUB" panose="020B0900000000000000" pitchFamily="50" charset="-128"/>
                <a:ea typeface="HGP創英角ｺﾞｼｯｸUB" panose="020B0900000000000000" pitchFamily="50" charset="-128"/>
              </a:rPr>
              <a:t>勢型の将来予測</a:t>
            </a:r>
            <a:endParaRPr kumimoji="1" lang="ja-JP" altLang="en-US" sz="200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15" name="角丸四角形 14"/>
          <p:cNvSpPr/>
          <p:nvPr/>
        </p:nvSpPr>
        <p:spPr>
          <a:xfrm>
            <a:off x="807330" y="5528849"/>
            <a:ext cx="3380872" cy="505326"/>
          </a:xfrm>
          <a:prstGeom prst="roundRect">
            <a:avLst/>
          </a:prstGeom>
          <a:solidFill>
            <a:schemeClr val="bg1"/>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solidFill>
                  <a:schemeClr val="tx1"/>
                </a:solidFill>
                <a:latin typeface="HGP創英角ｺﾞｼｯｸUB" panose="020B0900000000000000" pitchFamily="50" charset="-128"/>
                <a:ea typeface="HGP創英角ｺﾞｼｯｸUB" panose="020B0900000000000000" pitchFamily="50" charset="-128"/>
              </a:rPr>
              <a:t>目標達成のための対策検討</a:t>
            </a:r>
            <a:endParaRPr kumimoji="1" lang="ja-JP" altLang="en-US" sz="200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16" name="角丸四角形 15"/>
          <p:cNvSpPr/>
          <p:nvPr/>
        </p:nvSpPr>
        <p:spPr>
          <a:xfrm>
            <a:off x="4995533" y="4681845"/>
            <a:ext cx="2367214" cy="505326"/>
          </a:xfrm>
          <a:prstGeom prst="roundRect">
            <a:avLst/>
          </a:prstGeom>
          <a:solidFill>
            <a:schemeClr val="bg1"/>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solidFill>
                  <a:schemeClr val="tx1"/>
                </a:solidFill>
                <a:latin typeface="HGP創英角ｺﾞｼｯｸUB" panose="020B0900000000000000" pitchFamily="50" charset="-128"/>
                <a:ea typeface="HGP創英角ｺﾞｼｯｸUB" panose="020B0900000000000000" pitchFamily="50" charset="-128"/>
              </a:rPr>
              <a:t>削減目標値</a:t>
            </a:r>
            <a:endParaRPr kumimoji="1" lang="ja-JP" altLang="en-US" sz="200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17" name="Rectangle 3"/>
          <p:cNvSpPr txBox="1">
            <a:spLocks noChangeArrowheads="1"/>
          </p:cNvSpPr>
          <p:nvPr/>
        </p:nvSpPr>
        <p:spPr>
          <a:xfrm>
            <a:off x="5517566" y="6522622"/>
            <a:ext cx="3104147" cy="202036"/>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r">
              <a:buFontTx/>
              <a:buNone/>
            </a:pPr>
            <a:r>
              <a:rPr lang="en-US" altLang="ja-JP" sz="1200" dirty="0" smtClean="0">
                <a:latin typeface="HG丸ｺﾞｼｯｸM-PRO" panose="020F0600000000000000" pitchFamily="50" charset="-128"/>
                <a:ea typeface="HG丸ｺﾞｼｯｸM-PRO" panose="020F0600000000000000" pitchFamily="50" charset="-128"/>
              </a:rPr>
              <a:t>No.15</a:t>
            </a:r>
            <a:endParaRPr lang="en-US" altLang="ja-JP" sz="1200" dirty="0">
              <a:latin typeface="HG丸ｺﾞｼｯｸM-PRO" panose="020F0600000000000000" pitchFamily="50" charset="-128"/>
              <a:ea typeface="HG丸ｺﾞｼｯｸM-PRO" panose="020F0600000000000000" pitchFamily="50" charset="-128"/>
            </a:endParaRPr>
          </a:p>
        </p:txBody>
      </p:sp>
      <p:sp>
        <p:nvSpPr>
          <p:cNvPr id="18" name="左矢印 17"/>
          <p:cNvSpPr/>
          <p:nvPr/>
        </p:nvSpPr>
        <p:spPr>
          <a:xfrm>
            <a:off x="4013538" y="4810683"/>
            <a:ext cx="781050" cy="247650"/>
          </a:xfrm>
          <a:prstGeom prst="leftArrow">
            <a:avLst>
              <a:gd name="adj1" fmla="val 50000"/>
              <a:gd name="adj2" fmla="val 84615"/>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角丸四角形 18"/>
          <p:cNvSpPr/>
          <p:nvPr/>
        </p:nvSpPr>
        <p:spPr>
          <a:xfrm>
            <a:off x="4882599" y="2244077"/>
            <a:ext cx="3764516" cy="1554450"/>
          </a:xfrm>
          <a:prstGeom prst="round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Autofit/>
          </a:bodyPr>
          <a:lstStyle/>
          <a:p>
            <a:pPr algn="just"/>
            <a:r>
              <a:rPr lang="ja-JP" altLang="en-US" sz="1400" dirty="0" smtClean="0">
                <a:solidFill>
                  <a:schemeClr val="tx1"/>
                </a:solidFill>
                <a:latin typeface="HGP創英角ｺﾞｼｯｸUB" panose="020B0900000000000000" pitchFamily="50" charset="-128"/>
                <a:ea typeface="HGP創英角ｺﾞｼｯｸUB" panose="020B0900000000000000" pitchFamily="50" charset="-128"/>
              </a:rPr>
              <a:t>・アンケート調査によるデータ収集</a:t>
            </a:r>
            <a:endParaRPr lang="en-US" altLang="ja-JP" sz="1400" dirty="0" smtClean="0">
              <a:solidFill>
                <a:schemeClr val="tx1"/>
              </a:solidFill>
              <a:latin typeface="HGP創英角ｺﾞｼｯｸUB" panose="020B0900000000000000" pitchFamily="50" charset="-128"/>
              <a:ea typeface="HGP創英角ｺﾞｼｯｸUB" panose="020B0900000000000000" pitchFamily="50" charset="-128"/>
            </a:endParaRPr>
          </a:p>
          <a:p>
            <a:pPr algn="just"/>
            <a:r>
              <a:rPr kumimoji="1" lang="ja-JP" altLang="en-US" sz="1400" dirty="0" smtClean="0">
                <a:solidFill>
                  <a:schemeClr val="tx1"/>
                </a:solidFill>
                <a:latin typeface="HGP創英角ｺﾞｼｯｸUB" panose="020B0900000000000000" pitchFamily="50" charset="-128"/>
                <a:ea typeface="HGP創英角ｺﾞｼｯｸUB" panose="020B0900000000000000" pitchFamily="50" charset="-128"/>
              </a:rPr>
              <a:t>・柏市の地理的特徴、産業的</a:t>
            </a:r>
            <a:r>
              <a:rPr lang="ja-JP" altLang="en-US" sz="1400" dirty="0" smtClean="0">
                <a:solidFill>
                  <a:schemeClr val="tx1"/>
                </a:solidFill>
                <a:latin typeface="HGP創英角ｺﾞｼｯｸUB" panose="020B0900000000000000" pitchFamily="50" charset="-128"/>
                <a:ea typeface="HGP創英角ｺﾞｼｯｸUB" panose="020B0900000000000000" pitchFamily="50" charset="-128"/>
              </a:rPr>
              <a:t>特徴から温室効　</a:t>
            </a:r>
            <a:endParaRPr lang="en-US" altLang="ja-JP" sz="1400" dirty="0" smtClean="0">
              <a:solidFill>
                <a:schemeClr val="tx1"/>
              </a:solidFill>
              <a:latin typeface="HGP創英角ｺﾞｼｯｸUB" panose="020B0900000000000000" pitchFamily="50" charset="-128"/>
              <a:ea typeface="HGP創英角ｺﾞｼｯｸUB" panose="020B0900000000000000" pitchFamily="50" charset="-128"/>
            </a:endParaRPr>
          </a:p>
          <a:p>
            <a:pPr algn="just"/>
            <a:r>
              <a:rPr lang="ja-JP" altLang="en-US" sz="1400" dirty="0">
                <a:solidFill>
                  <a:schemeClr val="tx1"/>
                </a:solidFill>
                <a:latin typeface="HGP創英角ｺﾞｼｯｸUB" panose="020B0900000000000000" pitchFamily="50" charset="-128"/>
                <a:ea typeface="HGP創英角ｺﾞｼｯｸUB" panose="020B0900000000000000" pitchFamily="50" charset="-128"/>
              </a:rPr>
              <a:t>　</a:t>
            </a:r>
            <a:r>
              <a:rPr lang="ja-JP" altLang="en-US" sz="1400" dirty="0" smtClean="0">
                <a:solidFill>
                  <a:schemeClr val="tx1"/>
                </a:solidFill>
                <a:latin typeface="HGP創英角ｺﾞｼｯｸUB" panose="020B0900000000000000" pitchFamily="50" charset="-128"/>
                <a:ea typeface="HGP創英角ｺﾞｼｯｸUB" panose="020B0900000000000000" pitchFamily="50" charset="-128"/>
              </a:rPr>
              <a:t>果ガス排出量の傾向の検証</a:t>
            </a:r>
            <a:endParaRPr lang="en-US" altLang="ja-JP" sz="1400" dirty="0" smtClean="0">
              <a:solidFill>
                <a:schemeClr val="tx1"/>
              </a:solidFill>
              <a:latin typeface="HGP創英角ｺﾞｼｯｸUB" panose="020B0900000000000000" pitchFamily="50" charset="-128"/>
              <a:ea typeface="HGP創英角ｺﾞｼｯｸUB" panose="020B0900000000000000" pitchFamily="50" charset="-128"/>
            </a:endParaRPr>
          </a:p>
          <a:p>
            <a:pPr algn="just"/>
            <a:r>
              <a:rPr kumimoji="1" lang="ja-JP" altLang="en-US" sz="1400" dirty="0" smtClean="0">
                <a:solidFill>
                  <a:schemeClr val="tx1"/>
                </a:solidFill>
                <a:latin typeface="HGP創英角ｺﾞｼｯｸUB" panose="020B0900000000000000" pitchFamily="50" charset="-128"/>
                <a:ea typeface="HGP創英角ｺﾞｼｯｸUB" panose="020B0900000000000000" pitchFamily="50" charset="-128"/>
              </a:rPr>
              <a:t>・同規模、同傾向の他自治体との比較検証</a:t>
            </a:r>
            <a:endParaRPr kumimoji="1" lang="en-US" altLang="ja-JP" sz="1400" dirty="0" smtClean="0">
              <a:solidFill>
                <a:schemeClr val="tx1"/>
              </a:solidFill>
              <a:latin typeface="HGP創英角ｺﾞｼｯｸUB" panose="020B0900000000000000" pitchFamily="50" charset="-128"/>
              <a:ea typeface="HGP創英角ｺﾞｼｯｸUB" panose="020B0900000000000000" pitchFamily="50" charset="-128"/>
            </a:endParaRPr>
          </a:p>
          <a:p>
            <a:pPr algn="just"/>
            <a:r>
              <a:rPr kumimoji="1" lang="ja-JP" altLang="en-US" sz="1400" dirty="0" smtClean="0">
                <a:solidFill>
                  <a:schemeClr val="tx1"/>
                </a:solidFill>
                <a:latin typeface="HGP創英角ｺﾞｼｯｸUB" panose="020B0900000000000000" pitchFamily="50" charset="-128"/>
                <a:ea typeface="HGP創英角ｺﾞｼｯｸUB" panose="020B0900000000000000" pitchFamily="50" charset="-128"/>
              </a:rPr>
              <a:t>・算出した温室効果ガス排出量の確度の検証</a:t>
            </a:r>
            <a:endParaRPr kumimoji="1" lang="ja-JP" altLang="en-US" sz="140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20" name="左矢印 19"/>
          <p:cNvSpPr/>
          <p:nvPr/>
        </p:nvSpPr>
        <p:spPr>
          <a:xfrm>
            <a:off x="4001077" y="2717283"/>
            <a:ext cx="781050" cy="247650"/>
          </a:xfrm>
          <a:prstGeom prst="leftArrow">
            <a:avLst>
              <a:gd name="adj1" fmla="val 50000"/>
              <a:gd name="adj2" fmla="val 84615"/>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7867904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グループ化 13"/>
          <p:cNvGrpSpPr/>
          <p:nvPr/>
        </p:nvGrpSpPr>
        <p:grpSpPr>
          <a:xfrm>
            <a:off x="0" y="0"/>
            <a:ext cx="9144000" cy="6858000"/>
            <a:chOff x="0" y="0"/>
            <a:chExt cx="9144000" cy="6858000"/>
          </a:xfrm>
        </p:grpSpPr>
        <p:grpSp>
          <p:nvGrpSpPr>
            <p:cNvPr id="15" name="グループ化 14"/>
            <p:cNvGrpSpPr/>
            <p:nvPr/>
          </p:nvGrpSpPr>
          <p:grpSpPr>
            <a:xfrm>
              <a:off x="0" y="0"/>
              <a:ext cx="9144000" cy="6858000"/>
              <a:chOff x="0" y="0"/>
              <a:chExt cx="9144000" cy="6858000"/>
            </a:xfrm>
          </p:grpSpPr>
          <p:sp>
            <p:nvSpPr>
              <p:cNvPr id="17" name="正方形/長方形 16"/>
              <p:cNvSpPr/>
              <p:nvPr/>
            </p:nvSpPr>
            <p:spPr>
              <a:xfrm>
                <a:off x="0" y="0"/>
                <a:ext cx="9144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角丸四角形 17"/>
              <p:cNvSpPr/>
              <p:nvPr/>
            </p:nvSpPr>
            <p:spPr>
              <a:xfrm>
                <a:off x="200945" y="1158656"/>
                <a:ext cx="8714455" cy="5279742"/>
              </a:xfrm>
              <a:prstGeom prst="roundRect">
                <a:avLst>
                  <a:gd name="adj" fmla="val 687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16" name="角丸四角形 15"/>
            <p:cNvSpPr/>
            <p:nvPr/>
          </p:nvSpPr>
          <p:spPr>
            <a:xfrm>
              <a:off x="200945" y="255478"/>
              <a:ext cx="8714455" cy="731924"/>
            </a:xfrm>
            <a:prstGeom prst="roundRect">
              <a:avLst>
                <a:gd name="adj" fmla="val 2971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200" dirty="0">
                  <a:solidFill>
                    <a:sysClr val="windowText" lastClr="000000"/>
                  </a:solidFill>
                  <a:latin typeface="HGP創英角ｺﾞｼｯｸUB" panose="020B0900000000000000" pitchFamily="50" charset="-128"/>
                  <a:ea typeface="HGP創英角ｺﾞｼｯｸUB" panose="020B0900000000000000" pitchFamily="50" charset="-128"/>
                </a:rPr>
                <a:t>4</a:t>
              </a:r>
              <a:r>
                <a:rPr kumimoji="1" lang="en-US" altLang="ja-JP" sz="3200" dirty="0" smtClean="0">
                  <a:solidFill>
                    <a:sysClr val="windowText" lastClr="000000"/>
                  </a:solidFill>
                  <a:latin typeface="HGP創英角ｺﾞｼｯｸUB" panose="020B0900000000000000" pitchFamily="50" charset="-128"/>
                  <a:ea typeface="HGP創英角ｺﾞｼｯｸUB" panose="020B0900000000000000" pitchFamily="50" charset="-128"/>
                </a:rPr>
                <a:t>.</a:t>
              </a:r>
              <a:r>
                <a:rPr lang="ja-JP" altLang="en-US" sz="3200" dirty="0" smtClean="0">
                  <a:solidFill>
                    <a:sysClr val="windowText" lastClr="000000"/>
                  </a:solidFill>
                  <a:latin typeface="HGP創英角ｺﾞｼｯｸUB" panose="020B0900000000000000" pitchFamily="50" charset="-128"/>
                  <a:ea typeface="HGP創英角ｺﾞｼｯｸUB" panose="020B0900000000000000" pitchFamily="50" charset="-128"/>
                </a:rPr>
                <a:t>計画改定の方向性</a:t>
              </a:r>
              <a:r>
                <a:rPr lang="ja-JP" altLang="en-US" sz="2400" dirty="0">
                  <a:solidFill>
                    <a:sysClr val="windowText" lastClr="000000"/>
                  </a:solidFill>
                  <a:latin typeface="HGP創英角ｺﾞｼｯｸUB" panose="020B0900000000000000" pitchFamily="50" charset="-128"/>
                  <a:ea typeface="HGP創英角ｺﾞｼｯｸUB" panose="020B0900000000000000" pitchFamily="50" charset="-128"/>
                </a:rPr>
                <a:t>　</a:t>
              </a:r>
              <a:r>
                <a:rPr lang="ja-JP" altLang="en-US" sz="2400" dirty="0" smtClean="0">
                  <a:solidFill>
                    <a:schemeClr val="tx1"/>
                  </a:solidFill>
                  <a:ea typeface="HGS創英角ｺﾞｼｯｸUB" panose="020B0900000000000000" pitchFamily="50" charset="-128"/>
                  <a:cs typeface="Arial" panose="020B0604020202020204" pitchFamily="34" charset="0"/>
                </a:rPr>
                <a:t>（</a:t>
              </a:r>
              <a:r>
                <a:rPr lang="en-US" altLang="ja-JP" sz="2400" dirty="0">
                  <a:solidFill>
                    <a:schemeClr val="tx1"/>
                  </a:solidFill>
                  <a:ea typeface="HGS創英角ｺﾞｼｯｸUB" panose="020B0900000000000000" pitchFamily="50" charset="-128"/>
                  <a:cs typeface="Arial" panose="020B0604020202020204" pitchFamily="34" charset="0"/>
                </a:rPr>
                <a:t>3</a:t>
              </a:r>
              <a:r>
                <a:rPr lang="ja-JP" altLang="en-US" sz="2400" dirty="0" smtClean="0">
                  <a:solidFill>
                    <a:schemeClr val="tx1"/>
                  </a:solidFill>
                  <a:ea typeface="HGS創英角ｺﾞｼｯｸUB" panose="020B0900000000000000" pitchFamily="50" charset="-128"/>
                  <a:cs typeface="Arial" panose="020B0604020202020204" pitchFamily="34" charset="0"/>
                </a:rPr>
                <a:t>）適応策導入の検討</a:t>
              </a:r>
              <a:r>
                <a:rPr kumimoji="1" lang="ja-JP" altLang="en-US" sz="3200" dirty="0" smtClean="0">
                  <a:solidFill>
                    <a:sysClr val="windowText" lastClr="000000"/>
                  </a:solidFill>
                  <a:latin typeface="HGP創英角ｺﾞｼｯｸUB" panose="020B0900000000000000" pitchFamily="50" charset="-128"/>
                  <a:ea typeface="HGP創英角ｺﾞｼｯｸUB" panose="020B0900000000000000" pitchFamily="50" charset="-128"/>
                </a:rPr>
                <a:t>　</a:t>
              </a:r>
              <a:endParaRPr lang="en-US" altLang="ja-JP" sz="2400" dirty="0" smtClean="0">
                <a:solidFill>
                  <a:schemeClr val="tx1"/>
                </a:solidFill>
                <a:ea typeface="HGS創英角ｺﾞｼｯｸUB" panose="020B0900000000000000" pitchFamily="50" charset="-128"/>
              </a:endParaRPr>
            </a:p>
          </p:txBody>
        </p:sp>
      </p:grpSp>
      <p:grpSp>
        <p:nvGrpSpPr>
          <p:cNvPr id="13" name="グループ化 12"/>
          <p:cNvGrpSpPr/>
          <p:nvPr/>
        </p:nvGrpSpPr>
        <p:grpSpPr>
          <a:xfrm>
            <a:off x="1395881" y="2147879"/>
            <a:ext cx="6352238" cy="3968959"/>
            <a:chOff x="1588589" y="2907710"/>
            <a:chExt cx="5557518" cy="3465994"/>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8589" y="2907710"/>
              <a:ext cx="5431608" cy="3465994"/>
            </a:xfrm>
            <a:prstGeom prst="rect">
              <a:avLst/>
            </a:prstGeom>
          </p:spPr>
        </p:pic>
        <p:sp>
          <p:nvSpPr>
            <p:cNvPr id="12" name="テキスト ボックス 11"/>
            <p:cNvSpPr txBox="1"/>
            <p:nvPr/>
          </p:nvSpPr>
          <p:spPr>
            <a:xfrm>
              <a:off x="5884223" y="6065927"/>
              <a:ext cx="1261884" cy="307777"/>
            </a:xfrm>
            <a:prstGeom prst="rect">
              <a:avLst/>
            </a:prstGeom>
            <a:noFill/>
          </p:spPr>
          <p:txBody>
            <a:bodyPr wrap="none" rtlCol="0">
              <a:spAutoFit/>
            </a:bodyPr>
            <a:lstStyle/>
            <a:p>
              <a:r>
                <a:rPr kumimoji="1" lang="ja-JP" altLang="en-US" sz="1400" dirty="0" smtClean="0">
                  <a:latin typeface="HG丸ｺﾞｼｯｸM-PRO" panose="020F0600000000000000" pitchFamily="50" charset="-128"/>
                  <a:ea typeface="HG丸ｺﾞｼｯｸM-PRO" panose="020F0600000000000000" pitchFamily="50" charset="-128"/>
                </a:rPr>
                <a:t>出典：環境省</a:t>
              </a:r>
              <a:endParaRPr kumimoji="1" lang="ja-JP" altLang="en-US" sz="1400" dirty="0">
                <a:latin typeface="HG丸ｺﾞｼｯｸM-PRO" panose="020F0600000000000000" pitchFamily="50" charset="-128"/>
                <a:ea typeface="HG丸ｺﾞｼｯｸM-PRO" panose="020F0600000000000000" pitchFamily="50" charset="-128"/>
              </a:endParaRPr>
            </a:p>
          </p:txBody>
        </p:sp>
      </p:grpSp>
      <p:sp>
        <p:nvSpPr>
          <p:cNvPr id="11" name="テキスト ボックス 10"/>
          <p:cNvSpPr txBox="1"/>
          <p:nvPr/>
        </p:nvSpPr>
        <p:spPr>
          <a:xfrm>
            <a:off x="589523" y="1268739"/>
            <a:ext cx="7856647" cy="707886"/>
          </a:xfrm>
          <a:prstGeom prst="rect">
            <a:avLst/>
          </a:prstGeom>
          <a:noFill/>
        </p:spPr>
        <p:txBody>
          <a:bodyPr wrap="square" rtlCol="0">
            <a:spAutoFit/>
          </a:bodyPr>
          <a:lstStyle/>
          <a:p>
            <a:r>
              <a:rPr lang="ja-JP" altLang="en-US" sz="2000" dirty="0" smtClean="0">
                <a:latin typeface="HGP創英角ｺﾞｼｯｸUB" panose="020B0900000000000000" pitchFamily="50" charset="-128"/>
                <a:ea typeface="HGP創英角ｺﾞｼｯｸUB" panose="020B0900000000000000" pitchFamily="50" charset="-128"/>
              </a:rPr>
              <a:t>　</a:t>
            </a:r>
            <a:r>
              <a:rPr lang="ja-JP" altLang="en-US" sz="2000" dirty="0">
                <a:latin typeface="HGP創英角ｺﾞｼｯｸUB" panose="020B0900000000000000" pitchFamily="50" charset="-128"/>
                <a:ea typeface="HGP創英角ｺﾞｼｯｸUB" panose="020B0900000000000000" pitchFamily="50" charset="-128"/>
              </a:rPr>
              <a:t>施</a:t>
            </a:r>
            <a:r>
              <a:rPr lang="ja-JP" altLang="en-US" sz="2000" dirty="0" smtClean="0">
                <a:latin typeface="HGP創英角ｺﾞｼｯｸUB" panose="020B0900000000000000" pitchFamily="50" charset="-128"/>
                <a:ea typeface="HGP創英角ｺﾞｼｯｸUB" panose="020B0900000000000000" pitchFamily="50" charset="-128"/>
              </a:rPr>
              <a:t>策の選定にあたっては、これまで温暖化対策の主流であった緩和策とともに、新たな概念である適応策の考え方を取り入れます。</a:t>
            </a:r>
            <a:endParaRPr lang="en-US" altLang="ja-JP" sz="2000" dirty="0" smtClean="0">
              <a:latin typeface="HGP創英角ｺﾞｼｯｸUB" panose="020B0900000000000000" pitchFamily="50" charset="-128"/>
              <a:ea typeface="HGP創英角ｺﾞｼｯｸUB" panose="020B0900000000000000" pitchFamily="50" charset="-128"/>
            </a:endParaRPr>
          </a:p>
        </p:txBody>
      </p:sp>
      <p:sp>
        <p:nvSpPr>
          <p:cNvPr id="19" name="Rectangle 3"/>
          <p:cNvSpPr txBox="1">
            <a:spLocks noChangeArrowheads="1"/>
          </p:cNvSpPr>
          <p:nvPr/>
        </p:nvSpPr>
        <p:spPr>
          <a:xfrm>
            <a:off x="5517566" y="6522622"/>
            <a:ext cx="3104147" cy="202036"/>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r">
              <a:buFontTx/>
              <a:buNone/>
            </a:pPr>
            <a:r>
              <a:rPr lang="en-US" altLang="ja-JP" sz="1200" dirty="0" smtClean="0">
                <a:latin typeface="HG丸ｺﾞｼｯｸM-PRO" panose="020F0600000000000000" pitchFamily="50" charset="-128"/>
                <a:ea typeface="HG丸ｺﾞｼｯｸM-PRO" panose="020F0600000000000000" pitchFamily="50" charset="-128"/>
              </a:rPr>
              <a:t>No.16</a:t>
            </a:r>
            <a:endParaRPr lang="en-US" altLang="ja-JP" sz="1200" dirty="0">
              <a:latin typeface="HG丸ｺﾞｼｯｸM-PRO" panose="020F0600000000000000" pitchFamily="50" charset="-128"/>
              <a:ea typeface="HG丸ｺﾞｼｯｸM-PRO" panose="020F0600000000000000" pitchFamily="50" charset="-128"/>
            </a:endParaRPr>
          </a:p>
        </p:txBody>
      </p:sp>
      <p:sp>
        <p:nvSpPr>
          <p:cNvPr id="20" name="テキスト ボックス 19"/>
          <p:cNvSpPr txBox="1"/>
          <p:nvPr/>
        </p:nvSpPr>
        <p:spPr>
          <a:xfrm>
            <a:off x="3105151" y="4707206"/>
            <a:ext cx="590550" cy="338554"/>
          </a:xfrm>
          <a:prstGeom prst="rect">
            <a:avLst/>
          </a:prstGeom>
          <a:solidFill>
            <a:schemeClr val="bg1"/>
          </a:solidFill>
        </p:spPr>
        <p:txBody>
          <a:bodyPr wrap="square" rtlCol="0">
            <a:spAutoFit/>
          </a:bodyPr>
          <a:lstStyle/>
          <a:p>
            <a:r>
              <a:rPr lang="ja-JP" altLang="en-US" sz="1600" dirty="0">
                <a:solidFill>
                  <a:srgbClr val="97CA64"/>
                </a:solidFill>
                <a:latin typeface="HGP創英角ｺﾞｼｯｸUB" panose="020B0900000000000000" pitchFamily="50" charset="-128"/>
                <a:ea typeface="HGP創英角ｺﾞｼｯｸUB" panose="020B0900000000000000" pitchFamily="50" charset="-128"/>
              </a:rPr>
              <a:t>緩和</a:t>
            </a:r>
            <a:endParaRPr kumimoji="1" lang="ja-JP" altLang="en-US" sz="1600" dirty="0">
              <a:solidFill>
                <a:srgbClr val="97CA64"/>
              </a:solidFill>
              <a:latin typeface="HGP創英角ｺﾞｼｯｸUB" panose="020B0900000000000000" pitchFamily="50" charset="-128"/>
              <a:ea typeface="HGP創英角ｺﾞｼｯｸUB" panose="020B0900000000000000" pitchFamily="50" charset="-128"/>
            </a:endParaRPr>
          </a:p>
        </p:txBody>
      </p:sp>
      <p:sp>
        <p:nvSpPr>
          <p:cNvPr id="21" name="テキスト ボックス 20"/>
          <p:cNvSpPr txBox="1"/>
          <p:nvPr/>
        </p:nvSpPr>
        <p:spPr>
          <a:xfrm>
            <a:off x="5404971" y="4678631"/>
            <a:ext cx="590550" cy="338554"/>
          </a:xfrm>
          <a:prstGeom prst="rect">
            <a:avLst/>
          </a:prstGeom>
          <a:solidFill>
            <a:schemeClr val="bg1"/>
          </a:solidFill>
        </p:spPr>
        <p:txBody>
          <a:bodyPr wrap="square" rtlCol="0">
            <a:spAutoFit/>
          </a:bodyPr>
          <a:lstStyle/>
          <a:p>
            <a:r>
              <a:rPr lang="ja-JP" altLang="en-US" sz="1600" dirty="0">
                <a:solidFill>
                  <a:schemeClr val="accent1">
                    <a:lumMod val="60000"/>
                    <a:lumOff val="40000"/>
                  </a:schemeClr>
                </a:solidFill>
                <a:latin typeface="HGP創英角ｺﾞｼｯｸUB" panose="020B0900000000000000" pitchFamily="50" charset="-128"/>
                <a:ea typeface="HGP創英角ｺﾞｼｯｸUB" panose="020B0900000000000000" pitchFamily="50" charset="-128"/>
              </a:rPr>
              <a:t>適応</a:t>
            </a:r>
            <a:endParaRPr kumimoji="1" lang="ja-JP" altLang="en-US" sz="1600" dirty="0">
              <a:solidFill>
                <a:schemeClr val="accent1">
                  <a:lumMod val="60000"/>
                  <a:lumOff val="40000"/>
                </a:schemeClr>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38663084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グループ化 13"/>
          <p:cNvGrpSpPr/>
          <p:nvPr/>
        </p:nvGrpSpPr>
        <p:grpSpPr>
          <a:xfrm>
            <a:off x="0" y="4332"/>
            <a:ext cx="9144000" cy="6858000"/>
            <a:chOff x="13543" y="13848"/>
            <a:chExt cx="9144000" cy="6858000"/>
          </a:xfrm>
        </p:grpSpPr>
        <p:grpSp>
          <p:nvGrpSpPr>
            <p:cNvPr id="15" name="グループ化 14"/>
            <p:cNvGrpSpPr/>
            <p:nvPr/>
          </p:nvGrpSpPr>
          <p:grpSpPr>
            <a:xfrm>
              <a:off x="13543" y="13848"/>
              <a:ext cx="9144000" cy="6858000"/>
              <a:chOff x="13543" y="13848"/>
              <a:chExt cx="9144000" cy="6858000"/>
            </a:xfrm>
          </p:grpSpPr>
          <p:sp>
            <p:nvSpPr>
              <p:cNvPr id="17" name="正方形/長方形 16"/>
              <p:cNvSpPr/>
              <p:nvPr/>
            </p:nvSpPr>
            <p:spPr>
              <a:xfrm>
                <a:off x="13543" y="13848"/>
                <a:ext cx="9144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角丸四角形 17"/>
              <p:cNvSpPr/>
              <p:nvPr/>
            </p:nvSpPr>
            <p:spPr>
              <a:xfrm>
                <a:off x="200945" y="1158656"/>
                <a:ext cx="8714455" cy="5279742"/>
              </a:xfrm>
              <a:prstGeom prst="roundRect">
                <a:avLst>
                  <a:gd name="adj" fmla="val 687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16" name="角丸四角形 15"/>
            <p:cNvSpPr/>
            <p:nvPr/>
          </p:nvSpPr>
          <p:spPr>
            <a:xfrm>
              <a:off x="200945" y="255478"/>
              <a:ext cx="8714455" cy="731924"/>
            </a:xfrm>
            <a:prstGeom prst="roundRect">
              <a:avLst>
                <a:gd name="adj" fmla="val 2971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200" dirty="0">
                  <a:solidFill>
                    <a:sysClr val="windowText" lastClr="000000"/>
                  </a:solidFill>
                  <a:latin typeface="HGP創英角ｺﾞｼｯｸUB" panose="020B0900000000000000" pitchFamily="50" charset="-128"/>
                  <a:ea typeface="HGP創英角ｺﾞｼｯｸUB" panose="020B0900000000000000" pitchFamily="50" charset="-128"/>
                </a:rPr>
                <a:t>4</a:t>
              </a:r>
              <a:r>
                <a:rPr kumimoji="1" lang="en-US" altLang="ja-JP" sz="3200" dirty="0" smtClean="0">
                  <a:solidFill>
                    <a:sysClr val="windowText" lastClr="000000"/>
                  </a:solidFill>
                  <a:latin typeface="HGP創英角ｺﾞｼｯｸUB" panose="020B0900000000000000" pitchFamily="50" charset="-128"/>
                  <a:ea typeface="HGP創英角ｺﾞｼｯｸUB" panose="020B0900000000000000" pitchFamily="50" charset="-128"/>
                </a:rPr>
                <a:t>.</a:t>
              </a:r>
              <a:r>
                <a:rPr lang="ja-JP" altLang="en-US" sz="3200" dirty="0" smtClean="0">
                  <a:solidFill>
                    <a:sysClr val="windowText" lastClr="000000"/>
                  </a:solidFill>
                  <a:latin typeface="HGP創英角ｺﾞｼｯｸUB" panose="020B0900000000000000" pitchFamily="50" charset="-128"/>
                  <a:ea typeface="HGP創英角ｺﾞｼｯｸUB" panose="020B0900000000000000" pitchFamily="50" charset="-128"/>
                </a:rPr>
                <a:t>計画改定の方向性</a:t>
              </a:r>
              <a:r>
                <a:rPr lang="ja-JP" altLang="en-US" sz="2400" dirty="0">
                  <a:solidFill>
                    <a:sysClr val="windowText" lastClr="000000"/>
                  </a:solidFill>
                  <a:latin typeface="HGP創英角ｺﾞｼｯｸUB" panose="020B0900000000000000" pitchFamily="50" charset="-128"/>
                  <a:ea typeface="HGP創英角ｺﾞｼｯｸUB" panose="020B0900000000000000" pitchFamily="50" charset="-128"/>
                </a:rPr>
                <a:t>　</a:t>
              </a:r>
              <a:r>
                <a:rPr lang="ja-JP" altLang="en-US" sz="2400" dirty="0" smtClean="0">
                  <a:solidFill>
                    <a:schemeClr val="tx1"/>
                  </a:solidFill>
                  <a:ea typeface="HGS創英角ｺﾞｼｯｸUB" panose="020B0900000000000000" pitchFamily="50" charset="-128"/>
                  <a:cs typeface="Arial" panose="020B0604020202020204" pitchFamily="34" charset="0"/>
                </a:rPr>
                <a:t>（</a:t>
              </a:r>
              <a:r>
                <a:rPr lang="en-US" altLang="ja-JP" sz="2400" dirty="0">
                  <a:solidFill>
                    <a:schemeClr val="tx1"/>
                  </a:solidFill>
                  <a:ea typeface="HGS創英角ｺﾞｼｯｸUB" panose="020B0900000000000000" pitchFamily="50" charset="-128"/>
                  <a:cs typeface="Arial" panose="020B0604020202020204" pitchFamily="34" charset="0"/>
                </a:rPr>
                <a:t>4</a:t>
              </a:r>
              <a:r>
                <a:rPr lang="ja-JP" altLang="en-US" sz="2400" dirty="0" smtClean="0">
                  <a:solidFill>
                    <a:schemeClr val="tx1"/>
                  </a:solidFill>
                  <a:ea typeface="HGS創英角ｺﾞｼｯｸUB" panose="020B0900000000000000" pitchFamily="50" charset="-128"/>
                  <a:cs typeface="Arial" panose="020B0604020202020204" pitchFamily="34" charset="0"/>
                </a:rPr>
                <a:t>）計画の目標年次と進行管理</a:t>
              </a:r>
              <a:r>
                <a:rPr kumimoji="1" lang="ja-JP" altLang="en-US" sz="3200" dirty="0" smtClean="0">
                  <a:solidFill>
                    <a:sysClr val="windowText" lastClr="000000"/>
                  </a:solidFill>
                  <a:latin typeface="HGP創英角ｺﾞｼｯｸUB" panose="020B0900000000000000" pitchFamily="50" charset="-128"/>
                  <a:ea typeface="HGP創英角ｺﾞｼｯｸUB" panose="020B0900000000000000" pitchFamily="50" charset="-128"/>
                </a:rPr>
                <a:t>　</a:t>
              </a:r>
              <a:endParaRPr lang="en-US" altLang="ja-JP" sz="2400" dirty="0" smtClean="0">
                <a:solidFill>
                  <a:schemeClr val="tx1"/>
                </a:solidFill>
                <a:ea typeface="HGS創英角ｺﾞｼｯｸUB" panose="020B0900000000000000" pitchFamily="50" charset="-128"/>
              </a:endParaRPr>
            </a:p>
          </p:txBody>
        </p:sp>
      </p:grpSp>
      <p:sp>
        <p:nvSpPr>
          <p:cNvPr id="7" name="テキスト ボックス 6"/>
          <p:cNvSpPr txBox="1"/>
          <p:nvPr/>
        </p:nvSpPr>
        <p:spPr>
          <a:xfrm>
            <a:off x="589523" y="1268739"/>
            <a:ext cx="7856647" cy="1631216"/>
          </a:xfrm>
          <a:prstGeom prst="rect">
            <a:avLst/>
          </a:prstGeom>
          <a:noFill/>
        </p:spPr>
        <p:txBody>
          <a:bodyPr wrap="square" rtlCol="0">
            <a:spAutoFit/>
          </a:bodyPr>
          <a:lstStyle/>
          <a:p>
            <a:r>
              <a:rPr lang="ja-JP" altLang="en-US" sz="2000" dirty="0" smtClean="0">
                <a:latin typeface="HGP創英角ｺﾞｼｯｸUB" panose="020B0900000000000000" pitchFamily="50" charset="-128"/>
                <a:ea typeface="HGP創英角ｺﾞｼｯｸUB" panose="020B0900000000000000" pitchFamily="50" charset="-128"/>
              </a:rPr>
              <a:t>　次の改定年度を</a:t>
            </a:r>
            <a:r>
              <a:rPr lang="en-US" altLang="ja-JP" sz="2000" dirty="0" smtClean="0">
                <a:latin typeface="HGP創英角ｺﾞｼｯｸUB" panose="020B0900000000000000" pitchFamily="50" charset="-128"/>
                <a:ea typeface="HGP創英角ｺﾞｼｯｸUB" panose="020B0900000000000000" pitchFamily="50" charset="-128"/>
              </a:rPr>
              <a:t>2030</a:t>
            </a:r>
            <a:r>
              <a:rPr lang="ja-JP" altLang="en-US" sz="2000" dirty="0">
                <a:latin typeface="HGP創英角ｺﾞｼｯｸUB" panose="020B0900000000000000" pitchFamily="50" charset="-128"/>
                <a:ea typeface="HGP創英角ｺﾞｼｯｸUB" panose="020B0900000000000000" pitchFamily="50" charset="-128"/>
              </a:rPr>
              <a:t>年度</a:t>
            </a:r>
            <a:r>
              <a:rPr lang="ja-JP" altLang="en-US" sz="2000" dirty="0" smtClean="0">
                <a:latin typeface="HGP創英角ｺﾞｼｯｸUB" panose="020B0900000000000000" pitchFamily="50" charset="-128"/>
                <a:ea typeface="HGP創英角ｺﾞｼｯｸUB" panose="020B0900000000000000" pitchFamily="50" charset="-128"/>
              </a:rPr>
              <a:t>と</a:t>
            </a:r>
            <a:r>
              <a:rPr lang="ja-JP" altLang="en-US" sz="2000" dirty="0">
                <a:latin typeface="HGP創英角ｺﾞｼｯｸUB" panose="020B0900000000000000" pitchFamily="50" charset="-128"/>
                <a:ea typeface="HGP創英角ｺﾞｼｯｸUB" panose="020B0900000000000000" pitchFamily="50" charset="-128"/>
              </a:rPr>
              <a:t>し</a:t>
            </a:r>
            <a:r>
              <a:rPr lang="ja-JP" altLang="en-US" sz="2000" dirty="0" smtClean="0">
                <a:latin typeface="HGP創英角ｺﾞｼｯｸUB" panose="020B0900000000000000" pitchFamily="50" charset="-128"/>
                <a:ea typeface="HGP創英角ｺﾞｼｯｸUB" panose="020B0900000000000000" pitchFamily="50" charset="-128"/>
              </a:rPr>
              <a:t>、中間年度において進捗状況や社会動向に応じた見直しを行います。</a:t>
            </a:r>
            <a:endParaRPr lang="en-US" altLang="ja-JP" sz="2000" dirty="0" smtClean="0">
              <a:latin typeface="HGP創英角ｺﾞｼｯｸUB" panose="020B0900000000000000" pitchFamily="50" charset="-128"/>
              <a:ea typeface="HGP創英角ｺﾞｼｯｸUB" panose="020B0900000000000000" pitchFamily="50" charset="-128"/>
            </a:endParaRPr>
          </a:p>
          <a:p>
            <a:r>
              <a:rPr lang="ja-JP" altLang="en-US" sz="2000" dirty="0">
                <a:latin typeface="HGP創英角ｺﾞｼｯｸUB" panose="020B0900000000000000" pitchFamily="50" charset="-128"/>
                <a:ea typeface="HGP創英角ｺﾞｼｯｸUB" panose="020B0900000000000000" pitchFamily="50" charset="-128"/>
              </a:rPr>
              <a:t>　</a:t>
            </a:r>
            <a:r>
              <a:rPr lang="ja-JP" altLang="en-US" sz="2000" dirty="0" smtClean="0">
                <a:latin typeface="HGP創英角ｺﾞｼｯｸUB" panose="020B0900000000000000" pitchFamily="50" charset="-128"/>
                <a:ea typeface="HGP創英角ｺﾞｼｯｸUB" panose="020B0900000000000000" pitchFamily="50" charset="-128"/>
              </a:rPr>
              <a:t>また、</a:t>
            </a:r>
            <a:r>
              <a:rPr lang="ja-JP" altLang="en-US" sz="2000" dirty="0">
                <a:latin typeface="HGP創英角ｺﾞｼｯｸUB" panose="020B0900000000000000" pitchFamily="50" charset="-128"/>
                <a:ea typeface="HGP創英角ｺﾞｼｯｸUB" panose="020B0900000000000000" pitchFamily="50" charset="-128"/>
              </a:rPr>
              <a:t>地球温暖化対策を合理的かつ効果的に実行するため、予算編成や事業評価の段階で重点事業等の検証を行います。</a:t>
            </a:r>
            <a:endParaRPr lang="en-US" altLang="ja-JP" sz="2000" dirty="0">
              <a:latin typeface="HGP創英角ｺﾞｼｯｸUB" panose="020B0900000000000000" pitchFamily="50" charset="-128"/>
              <a:ea typeface="HGP創英角ｺﾞｼｯｸUB" panose="020B0900000000000000" pitchFamily="50" charset="-128"/>
            </a:endParaRPr>
          </a:p>
          <a:p>
            <a:endParaRPr lang="en-US" altLang="ja-JP" sz="2000" dirty="0" smtClean="0">
              <a:latin typeface="HGP創英角ｺﾞｼｯｸUB" panose="020B0900000000000000" pitchFamily="50" charset="-128"/>
              <a:ea typeface="HGP創英角ｺﾞｼｯｸUB" panose="020B0900000000000000" pitchFamily="50" charset="-128"/>
            </a:endParaRPr>
          </a:p>
        </p:txBody>
      </p:sp>
      <p:sp>
        <p:nvSpPr>
          <p:cNvPr id="34" name="左矢印 33"/>
          <p:cNvSpPr/>
          <p:nvPr/>
        </p:nvSpPr>
        <p:spPr>
          <a:xfrm rot="10800000">
            <a:off x="2042536" y="4200826"/>
            <a:ext cx="545432" cy="160556"/>
          </a:xfrm>
          <a:prstGeom prst="leftArrow">
            <a:avLst>
              <a:gd name="adj1" fmla="val 50000"/>
              <a:gd name="adj2" fmla="val 84470"/>
            </a:avLst>
          </a:prstGeom>
          <a:solidFill>
            <a:schemeClr val="accent1">
              <a:lumMod val="75000"/>
            </a:schemeClr>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円/楕円 20"/>
          <p:cNvSpPr/>
          <p:nvPr/>
        </p:nvSpPr>
        <p:spPr>
          <a:xfrm>
            <a:off x="646600" y="3723696"/>
            <a:ext cx="1168928" cy="1099655"/>
          </a:xfrm>
          <a:prstGeom prst="ellipse">
            <a:avLst/>
          </a:prstGeom>
          <a:solidFill>
            <a:schemeClr val="bg1"/>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dirty="0">
                <a:solidFill>
                  <a:schemeClr val="tx1"/>
                </a:solidFill>
                <a:latin typeface="HGP創英角ｺﾞｼｯｸUB" panose="020B0900000000000000" pitchFamily="50" charset="-128"/>
                <a:ea typeface="HGP創英角ｺﾞｼｯｸUB" panose="020B0900000000000000" pitchFamily="50" charset="-128"/>
              </a:rPr>
              <a:t>2019</a:t>
            </a:r>
            <a:r>
              <a:rPr lang="ja-JP" altLang="en-US" sz="2000" dirty="0">
                <a:solidFill>
                  <a:schemeClr val="tx1"/>
                </a:solidFill>
                <a:latin typeface="HGP創英角ｺﾞｼｯｸUB" panose="020B0900000000000000" pitchFamily="50" charset="-128"/>
                <a:ea typeface="HGP創英角ｺﾞｼｯｸUB" panose="020B0900000000000000" pitchFamily="50" charset="-128"/>
              </a:rPr>
              <a:t>年度</a:t>
            </a:r>
            <a:endParaRPr kumimoji="1" lang="ja-JP" altLang="en-US" sz="200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22" name="円/楕円 21"/>
          <p:cNvSpPr/>
          <p:nvPr/>
        </p:nvSpPr>
        <p:spPr>
          <a:xfrm>
            <a:off x="2738302" y="3760507"/>
            <a:ext cx="1201123" cy="1087090"/>
          </a:xfrm>
          <a:prstGeom prst="ellipse">
            <a:avLst/>
          </a:prstGeom>
          <a:solidFill>
            <a:schemeClr val="bg1"/>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dirty="0" smtClean="0">
                <a:solidFill>
                  <a:schemeClr val="tx1"/>
                </a:solidFill>
                <a:latin typeface="HGP創英角ｺﾞｼｯｸUB" panose="020B0900000000000000" pitchFamily="50" charset="-128"/>
                <a:ea typeface="HGP創英角ｺﾞｼｯｸUB" panose="020B0900000000000000" pitchFamily="50" charset="-128"/>
              </a:rPr>
              <a:t>2030</a:t>
            </a:r>
            <a:r>
              <a:rPr lang="ja-JP" altLang="en-US" sz="2000" dirty="0" smtClean="0">
                <a:solidFill>
                  <a:schemeClr val="tx1"/>
                </a:solidFill>
                <a:latin typeface="HGP創英角ｺﾞｼｯｸUB" panose="020B0900000000000000" pitchFamily="50" charset="-128"/>
                <a:ea typeface="HGP創英角ｺﾞｼｯｸUB" panose="020B0900000000000000" pitchFamily="50" charset="-128"/>
              </a:rPr>
              <a:t>年度</a:t>
            </a:r>
            <a:endParaRPr kumimoji="1" lang="ja-JP" altLang="en-US" sz="200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3" name="二等辺三角形 2"/>
          <p:cNvSpPr/>
          <p:nvPr/>
        </p:nvSpPr>
        <p:spPr>
          <a:xfrm>
            <a:off x="2118228" y="4744355"/>
            <a:ext cx="394046" cy="272143"/>
          </a:xfrm>
          <a:prstGeom prst="triangle">
            <a:avLst/>
          </a:prstGeom>
          <a:solidFill>
            <a:schemeClr val="accent4">
              <a:lumMod val="40000"/>
              <a:lumOff val="60000"/>
            </a:schemeClr>
          </a:solidFill>
          <a:ln w="28575">
            <a:solidFill>
              <a:schemeClr val="accent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角丸四角形 22"/>
          <p:cNvSpPr/>
          <p:nvPr/>
        </p:nvSpPr>
        <p:spPr>
          <a:xfrm>
            <a:off x="1130738" y="5386877"/>
            <a:ext cx="2660873" cy="395908"/>
          </a:xfrm>
          <a:prstGeom prst="roundRect">
            <a:avLst/>
          </a:prstGeom>
          <a:solidFill>
            <a:schemeClr val="bg1"/>
          </a:solidFill>
          <a:ln w="38100">
            <a:solidFill>
              <a:schemeClr val="accent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solidFill>
                  <a:schemeClr val="tx1"/>
                </a:solidFill>
                <a:latin typeface="HGP創英角ｺﾞｼｯｸUB" panose="020B0900000000000000" pitchFamily="50" charset="-128"/>
                <a:ea typeface="HGP創英角ｺﾞｼｯｸUB" panose="020B0900000000000000" pitchFamily="50" charset="-128"/>
              </a:rPr>
              <a:t>必要に応じて見直し</a:t>
            </a:r>
            <a:endParaRPr kumimoji="1" lang="ja-JP" altLang="en-US" sz="200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19" name="角丸四角形 18"/>
          <p:cNvSpPr/>
          <p:nvPr/>
        </p:nvSpPr>
        <p:spPr>
          <a:xfrm>
            <a:off x="1689885" y="3147605"/>
            <a:ext cx="1250735" cy="404839"/>
          </a:xfrm>
          <a:prstGeom prst="roundRect">
            <a:avLst/>
          </a:prstGeom>
          <a:solidFill>
            <a:schemeClr val="bg1"/>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smtClean="0">
                <a:solidFill>
                  <a:schemeClr val="tx1"/>
                </a:solidFill>
                <a:latin typeface="HGP創英角ｺﾞｼｯｸUB" panose="020B0900000000000000" pitchFamily="50" charset="-128"/>
                <a:ea typeface="HGP創英角ｺﾞｼｯｸUB" panose="020B0900000000000000" pitchFamily="50" charset="-128"/>
              </a:rPr>
              <a:t>目標</a:t>
            </a:r>
            <a:r>
              <a:rPr lang="ja-JP" altLang="en-US" sz="2000" dirty="0">
                <a:solidFill>
                  <a:schemeClr val="tx1"/>
                </a:solidFill>
                <a:latin typeface="HGP創英角ｺﾞｼｯｸUB" panose="020B0900000000000000" pitchFamily="50" charset="-128"/>
                <a:ea typeface="HGP創英角ｺﾞｼｯｸUB" panose="020B0900000000000000" pitchFamily="50" charset="-128"/>
              </a:rPr>
              <a:t>年次</a:t>
            </a:r>
            <a:endParaRPr kumimoji="1" lang="ja-JP" altLang="en-US" sz="200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41" name="円/楕円 40"/>
          <p:cNvSpPr/>
          <p:nvPr/>
        </p:nvSpPr>
        <p:spPr>
          <a:xfrm>
            <a:off x="4359583" y="4199605"/>
            <a:ext cx="549254" cy="590255"/>
          </a:xfrm>
          <a:prstGeom prst="ellipse">
            <a:avLst/>
          </a:prstGeom>
          <a:solidFill>
            <a:schemeClr val="bg1"/>
          </a:solid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dirty="0" smtClean="0">
                <a:solidFill>
                  <a:schemeClr val="tx1"/>
                </a:solidFill>
                <a:latin typeface="HGP創英角ｺﾞｼｯｸUB" panose="020B0900000000000000" pitchFamily="50" charset="-128"/>
                <a:ea typeface="HGP創英角ｺﾞｼｯｸUB" panose="020B0900000000000000" pitchFamily="50" charset="-128"/>
              </a:rPr>
              <a:t>A</a:t>
            </a:r>
            <a:endParaRPr kumimoji="1" lang="ja-JP" altLang="en-US" sz="200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44" name="下カーブ矢印 43"/>
          <p:cNvSpPr/>
          <p:nvPr/>
        </p:nvSpPr>
        <p:spPr>
          <a:xfrm rot="14127421">
            <a:off x="4507195" y="5070808"/>
            <a:ext cx="652858" cy="350019"/>
          </a:xfrm>
          <a:prstGeom prst="curvedDownArrow">
            <a:avLst>
              <a:gd name="adj1" fmla="val 15482"/>
              <a:gd name="adj2" fmla="val 50000"/>
              <a:gd name="adj3" fmla="val 3690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5" name="下カーブ矢印 44"/>
          <p:cNvSpPr/>
          <p:nvPr/>
        </p:nvSpPr>
        <p:spPr>
          <a:xfrm rot="19392107">
            <a:off x="4556712" y="3629647"/>
            <a:ext cx="479095" cy="358984"/>
          </a:xfrm>
          <a:prstGeom prst="curvedDownArrow">
            <a:avLst>
              <a:gd name="adj1" fmla="val 14756"/>
              <a:gd name="adj2" fmla="val 50000"/>
              <a:gd name="adj3" fmla="val 3690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6" name="下カーブ矢印 45"/>
          <p:cNvSpPr/>
          <p:nvPr/>
        </p:nvSpPr>
        <p:spPr>
          <a:xfrm rot="3002471">
            <a:off x="5953835" y="3695681"/>
            <a:ext cx="611028" cy="350427"/>
          </a:xfrm>
          <a:prstGeom prst="curvedDownArrow">
            <a:avLst>
              <a:gd name="adj1" fmla="val 14127"/>
              <a:gd name="adj2" fmla="val 50000"/>
              <a:gd name="adj3" fmla="val 3690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7" name="下カーブ矢印 46"/>
          <p:cNvSpPr/>
          <p:nvPr/>
        </p:nvSpPr>
        <p:spPr>
          <a:xfrm rot="8254280">
            <a:off x="5876219" y="5129740"/>
            <a:ext cx="630157" cy="334744"/>
          </a:xfrm>
          <a:prstGeom prst="curvedDownArrow">
            <a:avLst>
              <a:gd name="adj1" fmla="val 13614"/>
              <a:gd name="adj2" fmla="val 50000"/>
              <a:gd name="adj3" fmla="val 3690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8" name="テキスト ボックス 47"/>
          <p:cNvSpPr txBox="1"/>
          <p:nvPr/>
        </p:nvSpPr>
        <p:spPr>
          <a:xfrm>
            <a:off x="4833990" y="4169817"/>
            <a:ext cx="1379368" cy="707886"/>
          </a:xfrm>
          <a:prstGeom prst="rect">
            <a:avLst/>
          </a:prstGeom>
          <a:noFill/>
        </p:spPr>
        <p:txBody>
          <a:bodyPr wrap="square" rtlCol="0">
            <a:spAutoFit/>
          </a:bodyPr>
          <a:lstStyle/>
          <a:p>
            <a:pPr algn="ctr"/>
            <a:r>
              <a:rPr kumimoji="1" lang="ja-JP" altLang="en-US" sz="2000" dirty="0" smtClean="0">
                <a:latin typeface="HGP創英角ｺﾞｼｯｸUB" panose="020B0900000000000000" pitchFamily="50" charset="-128"/>
                <a:ea typeface="HGP創英角ｺﾞｼｯｸUB" panose="020B0900000000000000" pitchFamily="50" charset="-128"/>
              </a:rPr>
              <a:t>計画の</a:t>
            </a:r>
            <a:endParaRPr kumimoji="1" lang="en-US" altLang="ja-JP" sz="2000" dirty="0" smtClean="0">
              <a:latin typeface="HGP創英角ｺﾞｼｯｸUB" panose="020B0900000000000000" pitchFamily="50" charset="-128"/>
              <a:ea typeface="HGP創英角ｺﾞｼｯｸUB" panose="020B0900000000000000" pitchFamily="50" charset="-128"/>
            </a:endParaRPr>
          </a:p>
          <a:p>
            <a:pPr algn="ctr"/>
            <a:r>
              <a:rPr lang="ja-JP" altLang="en-US" sz="2000" dirty="0" smtClean="0">
                <a:latin typeface="HGP創英角ｺﾞｼｯｸUB" panose="020B0900000000000000" pitchFamily="50" charset="-128"/>
                <a:ea typeface="HGP創英角ｺﾞｼｯｸUB" panose="020B0900000000000000" pitchFamily="50" charset="-128"/>
              </a:rPr>
              <a:t>進行管理</a:t>
            </a:r>
            <a:endParaRPr kumimoji="1" lang="ja-JP" altLang="en-US" sz="2000" dirty="0">
              <a:latin typeface="HGP創英角ｺﾞｼｯｸUB" panose="020B0900000000000000" pitchFamily="50" charset="-128"/>
              <a:ea typeface="HGP創英角ｺﾞｼｯｸUB" panose="020B0900000000000000" pitchFamily="50" charset="-128"/>
            </a:endParaRPr>
          </a:p>
        </p:txBody>
      </p:sp>
      <p:sp>
        <p:nvSpPr>
          <p:cNvPr id="49" name="円/楕円 48"/>
          <p:cNvSpPr/>
          <p:nvPr/>
        </p:nvSpPr>
        <p:spPr>
          <a:xfrm>
            <a:off x="5238808" y="3521922"/>
            <a:ext cx="535226" cy="599299"/>
          </a:xfrm>
          <a:prstGeom prst="ellipse">
            <a:avLst/>
          </a:prstGeom>
          <a:solidFill>
            <a:schemeClr val="bg1"/>
          </a:solid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dirty="0">
                <a:solidFill>
                  <a:schemeClr val="tx1"/>
                </a:solidFill>
                <a:latin typeface="HGP創英角ｺﾞｼｯｸUB" panose="020B0900000000000000" pitchFamily="50" charset="-128"/>
                <a:ea typeface="HGP創英角ｺﾞｼｯｸUB" panose="020B0900000000000000" pitchFamily="50" charset="-128"/>
              </a:rPr>
              <a:t>P</a:t>
            </a:r>
            <a:endParaRPr kumimoji="1" lang="ja-JP" altLang="en-US" sz="200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50" name="円/楕円 49"/>
          <p:cNvSpPr/>
          <p:nvPr/>
        </p:nvSpPr>
        <p:spPr>
          <a:xfrm>
            <a:off x="6053031" y="4228632"/>
            <a:ext cx="549254" cy="590255"/>
          </a:xfrm>
          <a:prstGeom prst="ellipse">
            <a:avLst/>
          </a:prstGeom>
          <a:solidFill>
            <a:schemeClr val="bg1"/>
          </a:solid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dirty="0">
                <a:solidFill>
                  <a:schemeClr val="tx1"/>
                </a:solidFill>
                <a:latin typeface="HGP創英角ｺﾞｼｯｸUB" panose="020B0900000000000000" pitchFamily="50" charset="-128"/>
                <a:ea typeface="HGP創英角ｺﾞｼｯｸUB" panose="020B0900000000000000" pitchFamily="50" charset="-128"/>
              </a:rPr>
              <a:t>D</a:t>
            </a:r>
            <a:endParaRPr kumimoji="1" lang="ja-JP" altLang="en-US" sz="200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51" name="円/楕円 50"/>
          <p:cNvSpPr/>
          <p:nvPr/>
        </p:nvSpPr>
        <p:spPr>
          <a:xfrm>
            <a:off x="5241247" y="5048957"/>
            <a:ext cx="549254" cy="590255"/>
          </a:xfrm>
          <a:prstGeom prst="ellipse">
            <a:avLst/>
          </a:prstGeom>
          <a:solidFill>
            <a:schemeClr val="bg1"/>
          </a:solid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dirty="0" smtClean="0">
                <a:solidFill>
                  <a:schemeClr val="tx1"/>
                </a:solidFill>
                <a:latin typeface="HGP創英角ｺﾞｼｯｸUB" panose="020B0900000000000000" pitchFamily="50" charset="-128"/>
                <a:ea typeface="HGP創英角ｺﾞｼｯｸUB" panose="020B0900000000000000" pitchFamily="50" charset="-128"/>
              </a:rPr>
              <a:t>C</a:t>
            </a:r>
            <a:endParaRPr kumimoji="1" lang="ja-JP" altLang="en-US" sz="200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52" name="左矢印 51"/>
          <p:cNvSpPr/>
          <p:nvPr/>
        </p:nvSpPr>
        <p:spPr>
          <a:xfrm rot="10800000">
            <a:off x="6726479" y="4250399"/>
            <a:ext cx="629169" cy="488666"/>
          </a:xfrm>
          <a:prstGeom prst="leftArrow">
            <a:avLst>
              <a:gd name="adj1" fmla="val 50000"/>
              <a:gd name="adj2" fmla="val 84470"/>
            </a:avLst>
          </a:prstGeom>
          <a:solidFill>
            <a:schemeClr val="accent4">
              <a:lumMod val="40000"/>
              <a:lumOff val="60000"/>
            </a:schemeClr>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p:cNvSpPr txBox="1"/>
          <p:nvPr/>
        </p:nvSpPr>
        <p:spPr>
          <a:xfrm>
            <a:off x="6448468" y="3800290"/>
            <a:ext cx="1004483" cy="400110"/>
          </a:xfrm>
          <a:prstGeom prst="rect">
            <a:avLst/>
          </a:prstGeom>
          <a:noFill/>
        </p:spPr>
        <p:txBody>
          <a:bodyPr wrap="square" rtlCol="0">
            <a:spAutoFit/>
          </a:bodyPr>
          <a:lstStyle/>
          <a:p>
            <a:pPr algn="ctr"/>
            <a:r>
              <a:rPr lang="ja-JP" altLang="en-US" sz="2000" dirty="0">
                <a:latin typeface="HGP創英角ｺﾞｼｯｸUB" panose="020B0900000000000000" pitchFamily="50" charset="-128"/>
                <a:ea typeface="HGP創英角ｺﾞｼｯｸUB" panose="020B0900000000000000" pitchFamily="50" charset="-128"/>
              </a:rPr>
              <a:t>反映</a:t>
            </a:r>
            <a:endParaRPr kumimoji="1" lang="ja-JP" altLang="en-US" sz="2000" dirty="0">
              <a:latin typeface="HGP創英角ｺﾞｼｯｸUB" panose="020B0900000000000000" pitchFamily="50" charset="-128"/>
              <a:ea typeface="HGP創英角ｺﾞｼｯｸUB" panose="020B0900000000000000" pitchFamily="50" charset="-128"/>
            </a:endParaRPr>
          </a:p>
        </p:txBody>
      </p:sp>
      <p:sp>
        <p:nvSpPr>
          <p:cNvPr id="54" name="角丸四角形 53"/>
          <p:cNvSpPr/>
          <p:nvPr/>
        </p:nvSpPr>
        <p:spPr>
          <a:xfrm>
            <a:off x="7447258" y="4233067"/>
            <a:ext cx="1268117" cy="715089"/>
          </a:xfrm>
          <a:prstGeom prst="roundRect">
            <a:avLst/>
          </a:prstGeom>
          <a:solidFill>
            <a:schemeClr val="bg1"/>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kumimoji="1" lang="ja-JP" altLang="en-US" dirty="0" smtClean="0">
                <a:solidFill>
                  <a:schemeClr val="tx1"/>
                </a:solidFill>
                <a:latin typeface="HGP創英角ｺﾞｼｯｸUB" panose="020B0900000000000000" pitchFamily="50" charset="-128"/>
                <a:ea typeface="HGP創英角ｺﾞｼｯｸUB" panose="020B0900000000000000" pitchFamily="50" charset="-128"/>
              </a:rPr>
              <a:t>予算編成</a:t>
            </a:r>
            <a:endParaRPr kumimoji="1" lang="en-US" altLang="ja-JP" dirty="0" smtClean="0">
              <a:solidFill>
                <a:schemeClr val="tx1"/>
              </a:solidFill>
              <a:latin typeface="HGP創英角ｺﾞｼｯｸUB" panose="020B0900000000000000" pitchFamily="50" charset="-128"/>
              <a:ea typeface="HGP創英角ｺﾞｼｯｸUB" panose="020B0900000000000000" pitchFamily="50" charset="-128"/>
            </a:endParaRPr>
          </a:p>
          <a:p>
            <a:pPr algn="ctr"/>
            <a:r>
              <a:rPr lang="ja-JP" altLang="en-US" dirty="0" smtClean="0">
                <a:solidFill>
                  <a:schemeClr val="tx1"/>
                </a:solidFill>
                <a:latin typeface="HGP創英角ｺﾞｼｯｸUB" panose="020B0900000000000000" pitchFamily="50" charset="-128"/>
                <a:ea typeface="HGP創英角ｺﾞｼｯｸUB" panose="020B0900000000000000" pitchFamily="50" charset="-128"/>
              </a:rPr>
              <a:t>事業</a:t>
            </a:r>
            <a:r>
              <a:rPr lang="ja-JP" altLang="en-US" dirty="0">
                <a:solidFill>
                  <a:schemeClr val="tx1"/>
                </a:solidFill>
                <a:latin typeface="HGP創英角ｺﾞｼｯｸUB" panose="020B0900000000000000" pitchFamily="50" charset="-128"/>
                <a:ea typeface="HGP創英角ｺﾞｼｯｸUB" panose="020B0900000000000000" pitchFamily="50" charset="-128"/>
              </a:rPr>
              <a:t>評価</a:t>
            </a:r>
            <a:endParaRPr kumimoji="1" lang="en-US" altLang="ja-JP" dirty="0" smtClean="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55" name="角丸四角形 54"/>
          <p:cNvSpPr/>
          <p:nvPr/>
        </p:nvSpPr>
        <p:spPr>
          <a:xfrm>
            <a:off x="6407746" y="3147605"/>
            <a:ext cx="1250735" cy="404839"/>
          </a:xfrm>
          <a:prstGeom prst="roundRect">
            <a:avLst/>
          </a:prstGeom>
          <a:solidFill>
            <a:schemeClr val="bg1"/>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smtClean="0">
                <a:solidFill>
                  <a:schemeClr val="tx1"/>
                </a:solidFill>
                <a:latin typeface="HGP創英角ｺﾞｼｯｸUB" panose="020B0900000000000000" pitchFamily="50" charset="-128"/>
                <a:ea typeface="HGP創英角ｺﾞｼｯｸUB" panose="020B0900000000000000" pitchFamily="50" charset="-128"/>
              </a:rPr>
              <a:t>進行</a:t>
            </a:r>
            <a:r>
              <a:rPr lang="ja-JP" altLang="en-US" sz="2000" dirty="0">
                <a:solidFill>
                  <a:schemeClr val="tx1"/>
                </a:solidFill>
                <a:latin typeface="HGP創英角ｺﾞｼｯｸUB" panose="020B0900000000000000" pitchFamily="50" charset="-128"/>
                <a:ea typeface="HGP創英角ｺﾞｼｯｸUB" panose="020B0900000000000000" pitchFamily="50" charset="-128"/>
              </a:rPr>
              <a:t>管理</a:t>
            </a:r>
            <a:endParaRPr kumimoji="1" lang="ja-JP" altLang="en-US" sz="200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28" name="Rectangle 3"/>
          <p:cNvSpPr txBox="1">
            <a:spLocks noChangeArrowheads="1"/>
          </p:cNvSpPr>
          <p:nvPr/>
        </p:nvSpPr>
        <p:spPr>
          <a:xfrm>
            <a:off x="5517566" y="6522622"/>
            <a:ext cx="3104147" cy="202036"/>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r">
              <a:buFontTx/>
              <a:buNone/>
            </a:pPr>
            <a:r>
              <a:rPr lang="en-US" altLang="ja-JP" sz="1200" dirty="0" smtClean="0">
                <a:latin typeface="HG丸ｺﾞｼｯｸM-PRO" panose="020F0600000000000000" pitchFamily="50" charset="-128"/>
                <a:ea typeface="HG丸ｺﾞｼｯｸM-PRO" panose="020F0600000000000000" pitchFamily="50" charset="-128"/>
              </a:rPr>
              <a:t>No.17</a:t>
            </a:r>
            <a:endParaRPr lang="en-US" altLang="ja-JP" sz="12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3763992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グループ化 32"/>
          <p:cNvGrpSpPr/>
          <p:nvPr/>
        </p:nvGrpSpPr>
        <p:grpSpPr>
          <a:xfrm>
            <a:off x="0" y="1946"/>
            <a:ext cx="9144000" cy="6858000"/>
            <a:chOff x="0" y="0"/>
            <a:chExt cx="9144000" cy="6858000"/>
          </a:xfrm>
        </p:grpSpPr>
        <p:grpSp>
          <p:nvGrpSpPr>
            <p:cNvPr id="34" name="グループ化 33"/>
            <p:cNvGrpSpPr/>
            <p:nvPr/>
          </p:nvGrpSpPr>
          <p:grpSpPr>
            <a:xfrm>
              <a:off x="0" y="0"/>
              <a:ext cx="9144000" cy="6858000"/>
              <a:chOff x="0" y="0"/>
              <a:chExt cx="9144000" cy="6858000"/>
            </a:xfrm>
          </p:grpSpPr>
          <p:sp>
            <p:nvSpPr>
              <p:cNvPr id="36" name="正方形/長方形 35"/>
              <p:cNvSpPr/>
              <p:nvPr/>
            </p:nvSpPr>
            <p:spPr>
              <a:xfrm>
                <a:off x="0" y="0"/>
                <a:ext cx="9144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7" name="角丸四角形 36"/>
              <p:cNvSpPr/>
              <p:nvPr/>
            </p:nvSpPr>
            <p:spPr>
              <a:xfrm>
                <a:off x="200945" y="1158656"/>
                <a:ext cx="8714455" cy="5279742"/>
              </a:xfrm>
              <a:prstGeom prst="roundRect">
                <a:avLst>
                  <a:gd name="adj" fmla="val 687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35" name="角丸四角形 34"/>
            <p:cNvSpPr/>
            <p:nvPr/>
          </p:nvSpPr>
          <p:spPr>
            <a:xfrm>
              <a:off x="200945" y="255478"/>
              <a:ext cx="8714455" cy="731924"/>
            </a:xfrm>
            <a:prstGeom prst="roundRect">
              <a:avLst>
                <a:gd name="adj" fmla="val 2971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200" dirty="0" smtClean="0">
                  <a:solidFill>
                    <a:sysClr val="windowText" lastClr="000000"/>
                  </a:solidFill>
                  <a:latin typeface="HGP創英角ｺﾞｼｯｸUB" panose="020B0900000000000000" pitchFamily="50" charset="-128"/>
                  <a:ea typeface="HGP創英角ｺﾞｼｯｸUB" panose="020B0900000000000000" pitchFamily="50" charset="-128"/>
                </a:rPr>
                <a:t>5.</a:t>
              </a:r>
              <a:r>
                <a:rPr kumimoji="1" lang="ja-JP" altLang="en-US" sz="3200" dirty="0" smtClean="0">
                  <a:solidFill>
                    <a:sysClr val="windowText" lastClr="000000"/>
                  </a:solidFill>
                  <a:latin typeface="HGP創英角ｺﾞｼｯｸUB" panose="020B0900000000000000" pitchFamily="50" charset="-128"/>
                  <a:ea typeface="HGP創英角ｺﾞｼｯｸUB" panose="020B0900000000000000" pitchFamily="50" charset="-128"/>
                </a:rPr>
                <a:t>計画改定の体制案　</a:t>
              </a:r>
              <a:endParaRPr lang="en-US" altLang="ja-JP" sz="2400" dirty="0" smtClean="0">
                <a:solidFill>
                  <a:schemeClr val="tx1"/>
                </a:solidFill>
                <a:ea typeface="HGS創英角ｺﾞｼｯｸUB" panose="020B0900000000000000" pitchFamily="50" charset="-128"/>
              </a:endParaRPr>
            </a:p>
          </p:txBody>
        </p:sp>
      </p:grpSp>
      <p:sp>
        <p:nvSpPr>
          <p:cNvPr id="12" name="上下矢印 11"/>
          <p:cNvSpPr>
            <a:spLocks noChangeArrowheads="1"/>
          </p:cNvSpPr>
          <p:nvPr/>
        </p:nvSpPr>
        <p:spPr bwMode="auto">
          <a:xfrm>
            <a:off x="4360838" y="2187740"/>
            <a:ext cx="504825" cy="405563"/>
          </a:xfrm>
          <a:prstGeom prst="upDownArrow">
            <a:avLst>
              <a:gd name="adj1" fmla="val 50000"/>
              <a:gd name="adj2" fmla="val 25283"/>
            </a:avLst>
          </a:prstGeom>
          <a:solidFill>
            <a:schemeClr val="accent4">
              <a:lumMod val="40000"/>
              <a:lumOff val="60000"/>
            </a:schemeClr>
          </a:solidFill>
          <a:ln w="28575" cmpd="sng">
            <a:solidFill>
              <a:schemeClr val="accent1">
                <a:lumMod val="75000"/>
              </a:schemeClr>
            </a:solidFill>
            <a:miter lim="800000"/>
            <a:headEnd/>
            <a:tailEnd/>
          </a:ln>
        </p:spPr>
        <p:txBody>
          <a:bodyPr/>
          <a:lstStyle/>
          <a:p>
            <a:endParaRPr lang="ja-JP" altLang="en-US" dirty="0"/>
          </a:p>
        </p:txBody>
      </p:sp>
      <p:sp>
        <p:nvSpPr>
          <p:cNvPr id="14" name="上下矢印 13"/>
          <p:cNvSpPr>
            <a:spLocks noChangeArrowheads="1"/>
          </p:cNvSpPr>
          <p:nvPr/>
        </p:nvSpPr>
        <p:spPr bwMode="auto">
          <a:xfrm rot="18617679">
            <a:off x="6070042" y="3007932"/>
            <a:ext cx="504825" cy="1025039"/>
          </a:xfrm>
          <a:prstGeom prst="upDownArrow">
            <a:avLst>
              <a:gd name="adj1" fmla="val 50000"/>
              <a:gd name="adj2" fmla="val 69811"/>
            </a:avLst>
          </a:prstGeom>
          <a:solidFill>
            <a:schemeClr val="accent4">
              <a:lumMod val="40000"/>
              <a:lumOff val="60000"/>
            </a:schemeClr>
          </a:solidFill>
          <a:ln w="28575" cmpd="sng">
            <a:solidFill>
              <a:schemeClr val="accent1">
                <a:lumMod val="75000"/>
              </a:schemeClr>
            </a:solidFill>
            <a:miter lim="800000"/>
            <a:headEnd/>
            <a:tailEnd/>
          </a:ln>
        </p:spPr>
        <p:txBody>
          <a:bodyPr/>
          <a:lstStyle/>
          <a:p>
            <a:endParaRPr lang="ja-JP" altLang="en-US" dirty="0"/>
          </a:p>
        </p:txBody>
      </p:sp>
      <p:sp>
        <p:nvSpPr>
          <p:cNvPr id="15" name="角丸四角形吹き出し 14"/>
          <p:cNvSpPr>
            <a:spLocks noChangeArrowheads="1"/>
          </p:cNvSpPr>
          <p:nvPr/>
        </p:nvSpPr>
        <p:spPr bwMode="auto">
          <a:xfrm flipV="1">
            <a:off x="471360" y="2064591"/>
            <a:ext cx="1876425" cy="771525"/>
          </a:xfrm>
          <a:prstGeom prst="wedgeRoundRectCallout">
            <a:avLst>
              <a:gd name="adj1" fmla="val 69104"/>
              <a:gd name="adj2" fmla="val -122332"/>
              <a:gd name="adj3" fmla="val 16667"/>
            </a:avLst>
          </a:prstGeom>
          <a:noFill/>
          <a:ln w="15875" cap="flat" cmpd="sng">
            <a:solidFill>
              <a:srgbClr xmlns:mc="http://schemas.openxmlformats.org/markup-compatibility/2006" xmlns:a14="http://schemas.microsoft.com/office/drawing/2010/main" val="000000" mc:Ignorable="a14" a14:legacySpreadsheetColorIndex="64"/>
            </a:solidFill>
            <a:miter lim="800000"/>
            <a:headEnd/>
            <a:tailEnd/>
          </a:ln>
          <a:extLst>
            <a:ext uri="{909E8E84-426E-40DD-AFC4-6F175D3DCCD1}">
              <a14:hiddenFill xmlns:a14="http://schemas.microsoft.com/office/drawing/2010/main">
                <a:solidFill>
                  <a:srgbClr xmlns:mc="http://schemas.openxmlformats.org/markup-compatibility/2006" val="FFFF99" mc:Ignorable="a14" a14:legacySpreadsheetColorIndex="43"/>
                </a:solidFill>
              </a14:hiddenFill>
            </a:ext>
          </a:extLst>
        </p:spPr>
        <p:txBody>
          <a:bodyPr wrap="square" lIns="27432" tIns="108000"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lnSpc>
                <a:spcPts val="1800"/>
              </a:lnSpc>
              <a:defRPr sz="1000"/>
            </a:pPr>
            <a:r>
              <a:rPr lang="ja-JP" altLang="en-US" sz="1600" b="0" i="0" u="none" strike="noStrike" baseline="0" dirty="0" smtClean="0">
                <a:solidFill>
                  <a:srgbClr val="000000"/>
                </a:solidFill>
                <a:latin typeface="HGP創英角ｺﾞｼｯｸUB" panose="020B0900000000000000" pitchFamily="50" charset="-128"/>
                <a:ea typeface="HGP創英角ｺﾞｼｯｸUB" panose="020B0900000000000000" pitchFamily="50" charset="-128"/>
              </a:rPr>
              <a:t>柏市</a:t>
            </a:r>
            <a:r>
              <a:rPr lang="ja-JP" altLang="en-US" sz="1600" b="0" i="0" u="none" strike="noStrike" baseline="0" dirty="0">
                <a:solidFill>
                  <a:srgbClr val="000000"/>
                </a:solidFill>
                <a:latin typeface="HGP創英角ｺﾞｼｯｸUB" panose="020B0900000000000000" pitchFamily="50" charset="-128"/>
                <a:ea typeface="HGP創英角ｺﾞｼｯｸUB" panose="020B0900000000000000" pitchFamily="50" charset="-128"/>
              </a:rPr>
              <a:t>地球温暖化</a:t>
            </a:r>
          </a:p>
          <a:p>
            <a:pPr algn="ctr" rtl="0">
              <a:lnSpc>
                <a:spcPts val="1800"/>
              </a:lnSpc>
              <a:defRPr sz="1000"/>
            </a:pPr>
            <a:r>
              <a:rPr lang="ja-JP" altLang="en-US" sz="1600" b="0" i="0" u="none" strike="noStrike" baseline="0" dirty="0">
                <a:solidFill>
                  <a:srgbClr val="000000"/>
                </a:solidFill>
                <a:latin typeface="HGP創英角ｺﾞｼｯｸUB" panose="020B0900000000000000" pitchFamily="50" charset="-128"/>
                <a:ea typeface="HGP創英角ｺﾞｼｯｸUB" panose="020B0900000000000000" pitchFamily="50" charset="-128"/>
              </a:rPr>
              <a:t>対策推進本部</a:t>
            </a:r>
          </a:p>
        </p:txBody>
      </p:sp>
      <p:sp>
        <p:nvSpPr>
          <p:cNvPr id="22" name="角丸四角形 21"/>
          <p:cNvSpPr/>
          <p:nvPr/>
        </p:nvSpPr>
        <p:spPr>
          <a:xfrm>
            <a:off x="2533650" y="1232487"/>
            <a:ext cx="4094879" cy="631593"/>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latin typeface="HGP創英角ｺﾞｼｯｸUB" panose="020B0900000000000000" pitchFamily="50" charset="-128"/>
                <a:ea typeface="HGP創英角ｺﾞｼｯｸUB" panose="020B0900000000000000" pitchFamily="50" charset="-128"/>
              </a:rPr>
              <a:t>柏市環境審議会</a:t>
            </a:r>
            <a:endParaRPr kumimoji="1" lang="ja-JP" altLang="en-US" sz="2800" dirty="0">
              <a:latin typeface="HGP創英角ｺﾞｼｯｸUB" panose="020B0900000000000000" pitchFamily="50" charset="-128"/>
              <a:ea typeface="HGP創英角ｺﾞｼｯｸUB" panose="020B0900000000000000" pitchFamily="50" charset="-128"/>
            </a:endParaRPr>
          </a:p>
        </p:txBody>
      </p:sp>
      <p:sp>
        <p:nvSpPr>
          <p:cNvPr id="23" name="テキスト ボックス 22"/>
          <p:cNvSpPr txBox="1"/>
          <p:nvPr/>
        </p:nvSpPr>
        <p:spPr>
          <a:xfrm>
            <a:off x="2274215" y="1867473"/>
            <a:ext cx="4668003" cy="338554"/>
          </a:xfrm>
          <a:prstGeom prst="rect">
            <a:avLst/>
          </a:prstGeom>
          <a:noFill/>
        </p:spPr>
        <p:txBody>
          <a:bodyPr wrap="square" rtlCol="0">
            <a:spAutoFit/>
          </a:bodyPr>
          <a:lstStyle/>
          <a:p>
            <a:r>
              <a:rPr kumimoji="1" lang="ja-JP" altLang="en-US" sz="1600" dirty="0" smtClean="0">
                <a:latin typeface="HGP創英角ｺﾞｼｯｸUB" panose="020B0900000000000000" pitchFamily="50" charset="-128"/>
                <a:ea typeface="HGP創英角ｺﾞｼｯｸUB" panose="020B0900000000000000" pitchFamily="50" charset="-128"/>
              </a:rPr>
              <a:t>学識経験者</a:t>
            </a:r>
            <a:r>
              <a:rPr kumimoji="1" lang="en-US" altLang="ja-JP" sz="1600" dirty="0" smtClean="0">
                <a:latin typeface="HGP創英角ｺﾞｼｯｸUB" panose="020B0900000000000000" pitchFamily="50" charset="-128"/>
                <a:ea typeface="HGP創英角ｺﾞｼｯｸUB" panose="020B0900000000000000" pitchFamily="50" charset="-128"/>
              </a:rPr>
              <a:t>,</a:t>
            </a:r>
            <a:r>
              <a:rPr kumimoji="1" lang="ja-JP" altLang="en-US" sz="1600" dirty="0" smtClean="0">
                <a:latin typeface="HGP創英角ｺﾞｼｯｸUB" panose="020B0900000000000000" pitchFamily="50" charset="-128"/>
                <a:ea typeface="HGP創英角ｺﾞｼｯｸUB" panose="020B0900000000000000" pitchFamily="50" charset="-128"/>
              </a:rPr>
              <a:t>市民団体</a:t>
            </a:r>
            <a:r>
              <a:rPr kumimoji="1" lang="en-US" altLang="ja-JP" sz="1600" dirty="0" smtClean="0">
                <a:latin typeface="HGP創英角ｺﾞｼｯｸUB" panose="020B0900000000000000" pitchFamily="50" charset="-128"/>
                <a:ea typeface="HGP創英角ｺﾞｼｯｸUB" panose="020B0900000000000000" pitchFamily="50" charset="-128"/>
              </a:rPr>
              <a:t>,</a:t>
            </a:r>
            <a:r>
              <a:rPr kumimoji="1" lang="ja-JP" altLang="en-US" sz="1600" dirty="0" smtClean="0">
                <a:latin typeface="HGP創英角ｺﾞｼｯｸUB" panose="020B0900000000000000" pitchFamily="50" charset="-128"/>
                <a:ea typeface="HGP創英角ｺﾞｼｯｸUB" panose="020B0900000000000000" pitchFamily="50" charset="-128"/>
              </a:rPr>
              <a:t>事業所等の代表者により構成</a:t>
            </a:r>
            <a:endParaRPr kumimoji="1" lang="ja-JP" altLang="en-US" sz="1600" dirty="0">
              <a:latin typeface="HGP創英角ｺﾞｼｯｸUB" panose="020B0900000000000000" pitchFamily="50" charset="-128"/>
              <a:ea typeface="HGP創英角ｺﾞｼｯｸUB" panose="020B0900000000000000" pitchFamily="50" charset="-128"/>
            </a:endParaRPr>
          </a:p>
        </p:txBody>
      </p:sp>
      <p:sp>
        <p:nvSpPr>
          <p:cNvPr id="24" name="角丸四角形 23"/>
          <p:cNvSpPr/>
          <p:nvPr/>
        </p:nvSpPr>
        <p:spPr>
          <a:xfrm>
            <a:off x="3408856" y="2694680"/>
            <a:ext cx="2398720" cy="531183"/>
          </a:xfrm>
          <a:prstGeom prst="roundRect">
            <a:avLst/>
          </a:prstGeom>
          <a:solidFill>
            <a:schemeClr val="accent1">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tx1"/>
                </a:solidFill>
                <a:latin typeface="HGP創英角ｺﾞｼｯｸUB" panose="020B0900000000000000" pitchFamily="50" charset="-128"/>
                <a:ea typeface="HGP創英角ｺﾞｼｯｸUB" panose="020B0900000000000000" pitchFamily="50" charset="-128"/>
              </a:rPr>
              <a:t>事務局</a:t>
            </a:r>
            <a:endParaRPr kumimoji="1" lang="ja-JP" altLang="en-US" sz="280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25" name="テキスト ボックス 24"/>
          <p:cNvSpPr txBox="1"/>
          <p:nvPr/>
        </p:nvSpPr>
        <p:spPr>
          <a:xfrm>
            <a:off x="3651325" y="3269039"/>
            <a:ext cx="2021137" cy="338554"/>
          </a:xfrm>
          <a:prstGeom prst="rect">
            <a:avLst/>
          </a:prstGeom>
          <a:noFill/>
        </p:spPr>
        <p:txBody>
          <a:bodyPr wrap="square" rtlCol="0">
            <a:spAutoFit/>
          </a:bodyPr>
          <a:lstStyle/>
          <a:p>
            <a:r>
              <a:rPr kumimoji="1" lang="en-US" altLang="ja-JP" sz="1600" dirty="0" smtClean="0">
                <a:latin typeface="HGP創英角ｺﾞｼｯｸUB" panose="020B0900000000000000" pitchFamily="50" charset="-128"/>
                <a:ea typeface="HGP創英角ｺﾞｼｯｸUB" panose="020B0900000000000000" pitchFamily="50" charset="-128"/>
              </a:rPr>
              <a:t>【</a:t>
            </a:r>
            <a:r>
              <a:rPr kumimoji="1" lang="ja-JP" altLang="en-US" sz="1600" dirty="0" smtClean="0">
                <a:latin typeface="HGP創英角ｺﾞｼｯｸUB" panose="020B0900000000000000" pitchFamily="50" charset="-128"/>
                <a:ea typeface="HGP創英角ｺﾞｼｯｸUB" panose="020B0900000000000000" pitchFamily="50" charset="-128"/>
              </a:rPr>
              <a:t>柏市</a:t>
            </a:r>
            <a:r>
              <a:rPr kumimoji="1" lang="en-US" altLang="ja-JP" sz="1600" dirty="0" smtClean="0">
                <a:latin typeface="HGP創英角ｺﾞｼｯｸUB" panose="020B0900000000000000" pitchFamily="50" charset="-128"/>
                <a:ea typeface="HGP創英角ｺﾞｼｯｸUB" panose="020B0900000000000000" pitchFamily="50" charset="-128"/>
              </a:rPr>
              <a:t>】</a:t>
            </a:r>
            <a:r>
              <a:rPr kumimoji="1" lang="ja-JP" altLang="en-US" sz="1600" dirty="0" smtClean="0">
                <a:latin typeface="HGP創英角ｺﾞｼｯｸUB" panose="020B0900000000000000" pitchFamily="50" charset="-128"/>
                <a:ea typeface="HGP創英角ｺﾞｼｯｸUB" panose="020B0900000000000000" pitchFamily="50" charset="-128"/>
              </a:rPr>
              <a:t>環境政策課</a:t>
            </a:r>
            <a:endParaRPr kumimoji="1" lang="ja-JP" altLang="en-US" sz="1600" dirty="0">
              <a:latin typeface="HGP創英角ｺﾞｼｯｸUB" panose="020B0900000000000000" pitchFamily="50" charset="-128"/>
              <a:ea typeface="HGP創英角ｺﾞｼｯｸUB" panose="020B0900000000000000" pitchFamily="50" charset="-128"/>
            </a:endParaRPr>
          </a:p>
        </p:txBody>
      </p:sp>
      <p:sp>
        <p:nvSpPr>
          <p:cNvPr id="26" name="角丸四角形 25"/>
          <p:cNvSpPr/>
          <p:nvPr/>
        </p:nvSpPr>
        <p:spPr>
          <a:xfrm>
            <a:off x="5667671" y="3955992"/>
            <a:ext cx="2398720" cy="531183"/>
          </a:xfrm>
          <a:prstGeom prst="roundRect">
            <a:avLst/>
          </a:prstGeom>
          <a:solidFill>
            <a:schemeClr val="accent1">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smtClean="0">
                <a:solidFill>
                  <a:schemeClr val="tx1"/>
                </a:solidFill>
                <a:latin typeface="HGP創英角ｺﾞｼｯｸUB" panose="020B0900000000000000" pitchFamily="50" charset="-128"/>
                <a:ea typeface="HGP創英角ｺﾞｼｯｸUB" panose="020B0900000000000000" pitchFamily="50" charset="-128"/>
              </a:rPr>
              <a:t>市民・事業者</a:t>
            </a:r>
            <a:endParaRPr kumimoji="1" lang="ja-JP" altLang="en-US" sz="280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29" name="テキスト ボックス 28"/>
          <p:cNvSpPr txBox="1"/>
          <p:nvPr/>
        </p:nvSpPr>
        <p:spPr>
          <a:xfrm>
            <a:off x="5791193" y="4644934"/>
            <a:ext cx="2826741" cy="1323439"/>
          </a:xfrm>
          <a:prstGeom prst="rect">
            <a:avLst/>
          </a:prstGeom>
          <a:noFill/>
        </p:spPr>
        <p:txBody>
          <a:bodyPr wrap="square" rtlCol="0">
            <a:spAutoFit/>
          </a:bodyPr>
          <a:lstStyle/>
          <a:p>
            <a:r>
              <a:rPr kumimoji="1" lang="en-US" altLang="ja-JP" sz="1600" dirty="0" smtClean="0">
                <a:latin typeface="HGP創英角ｺﾞｼｯｸUB" panose="020B0900000000000000" pitchFamily="50" charset="-128"/>
                <a:ea typeface="HGP創英角ｺﾞｼｯｸUB" panose="020B0900000000000000" pitchFamily="50" charset="-128"/>
              </a:rPr>
              <a:t>【</a:t>
            </a:r>
            <a:r>
              <a:rPr lang="ja-JP" altLang="en-US" sz="1600" dirty="0">
                <a:latin typeface="HGP創英角ｺﾞｼｯｸUB" panose="020B0900000000000000" pitchFamily="50" charset="-128"/>
                <a:ea typeface="HGP創英角ｺﾞｼｯｸUB" panose="020B0900000000000000" pitchFamily="50" charset="-128"/>
              </a:rPr>
              <a:t>市民</a:t>
            </a:r>
            <a:r>
              <a:rPr kumimoji="1" lang="en-US" altLang="ja-JP" sz="1600" dirty="0" smtClean="0">
                <a:latin typeface="HGP創英角ｺﾞｼｯｸUB" panose="020B0900000000000000" pitchFamily="50" charset="-128"/>
                <a:ea typeface="HGP創英角ｺﾞｼｯｸUB" panose="020B0900000000000000" pitchFamily="50" charset="-128"/>
              </a:rPr>
              <a:t>】</a:t>
            </a:r>
          </a:p>
          <a:p>
            <a:r>
              <a:rPr lang="ja-JP" altLang="en-US" sz="1600" dirty="0" smtClean="0">
                <a:latin typeface="HGP創英角ｺﾞｼｯｸUB" panose="020B0900000000000000" pitchFamily="50" charset="-128"/>
                <a:ea typeface="HGP創英角ｺﾞｼｯｸUB" panose="020B0900000000000000" pitchFamily="50" charset="-128"/>
              </a:rPr>
              <a:t>アンケート</a:t>
            </a:r>
            <a:r>
              <a:rPr lang="en-US" altLang="ja-JP" sz="1600" dirty="0" smtClean="0">
                <a:latin typeface="HGP創英角ｺﾞｼｯｸUB" panose="020B0900000000000000" pitchFamily="50" charset="-128"/>
                <a:ea typeface="HGP創英角ｺﾞｼｯｸUB" panose="020B0900000000000000" pitchFamily="50" charset="-128"/>
              </a:rPr>
              <a:t>,</a:t>
            </a:r>
            <a:r>
              <a:rPr lang="ja-JP" altLang="en-US" sz="1600" dirty="0" smtClean="0">
                <a:latin typeface="HGP創英角ｺﾞｼｯｸUB" panose="020B0900000000000000" pitchFamily="50" charset="-128"/>
                <a:ea typeface="HGP創英角ｺﾞｼｯｸUB" panose="020B0900000000000000" pitchFamily="50" charset="-128"/>
              </a:rPr>
              <a:t>パブリックコメント</a:t>
            </a:r>
            <a:endParaRPr lang="en-US" altLang="ja-JP" sz="1600" dirty="0" smtClean="0">
              <a:latin typeface="HGP創英角ｺﾞｼｯｸUB" panose="020B0900000000000000" pitchFamily="50" charset="-128"/>
              <a:ea typeface="HGP創英角ｺﾞｼｯｸUB" panose="020B0900000000000000" pitchFamily="50" charset="-128"/>
            </a:endParaRPr>
          </a:p>
          <a:p>
            <a:endParaRPr kumimoji="1" lang="en-US" altLang="ja-JP" sz="1600" dirty="0">
              <a:latin typeface="HGP創英角ｺﾞｼｯｸUB" panose="020B0900000000000000" pitchFamily="50" charset="-128"/>
              <a:ea typeface="HGP創英角ｺﾞｼｯｸUB" panose="020B0900000000000000" pitchFamily="50" charset="-128"/>
            </a:endParaRPr>
          </a:p>
          <a:p>
            <a:r>
              <a:rPr lang="en-US" altLang="ja-JP" sz="1600" dirty="0" smtClean="0">
                <a:latin typeface="HGP創英角ｺﾞｼｯｸUB" panose="020B0900000000000000" pitchFamily="50" charset="-128"/>
                <a:ea typeface="HGP創英角ｺﾞｼｯｸUB" panose="020B0900000000000000" pitchFamily="50" charset="-128"/>
              </a:rPr>
              <a:t>【</a:t>
            </a:r>
            <a:r>
              <a:rPr lang="ja-JP" altLang="en-US" sz="1600" dirty="0" smtClean="0">
                <a:latin typeface="HGP創英角ｺﾞｼｯｸUB" panose="020B0900000000000000" pitchFamily="50" charset="-128"/>
                <a:ea typeface="HGP創英角ｺﾞｼｯｸUB" panose="020B0900000000000000" pitchFamily="50" charset="-128"/>
              </a:rPr>
              <a:t>事業者</a:t>
            </a:r>
            <a:r>
              <a:rPr lang="en-US" altLang="ja-JP" sz="1600" dirty="0" smtClean="0">
                <a:latin typeface="HGP創英角ｺﾞｼｯｸUB" panose="020B0900000000000000" pitchFamily="50" charset="-128"/>
                <a:ea typeface="HGP創英角ｺﾞｼｯｸUB" panose="020B0900000000000000" pitchFamily="50" charset="-128"/>
              </a:rPr>
              <a:t>】</a:t>
            </a:r>
          </a:p>
          <a:p>
            <a:r>
              <a:rPr kumimoji="1" lang="ja-JP" altLang="en-US" sz="1600" dirty="0" smtClean="0">
                <a:latin typeface="HGP創英角ｺﾞｼｯｸUB" panose="020B0900000000000000" pitchFamily="50" charset="-128"/>
                <a:ea typeface="HGP創英角ｺﾞｼｯｸUB" panose="020B0900000000000000" pitchFamily="50" charset="-128"/>
              </a:rPr>
              <a:t>アンケート</a:t>
            </a:r>
            <a:r>
              <a:rPr lang="en-US" altLang="ja-JP" sz="1600" dirty="0">
                <a:latin typeface="HGP創英角ｺﾞｼｯｸUB" panose="020B0900000000000000" pitchFamily="50" charset="-128"/>
                <a:ea typeface="HGP創英角ｺﾞｼｯｸUB" panose="020B0900000000000000" pitchFamily="50" charset="-128"/>
              </a:rPr>
              <a:t>,</a:t>
            </a:r>
            <a:r>
              <a:rPr kumimoji="1" lang="ja-JP" altLang="en-US" sz="1600" dirty="0" smtClean="0">
                <a:latin typeface="HGP創英角ｺﾞｼｯｸUB" panose="020B0900000000000000" pitchFamily="50" charset="-128"/>
                <a:ea typeface="HGP創英角ｺﾞｼｯｸUB" panose="020B0900000000000000" pitchFamily="50" charset="-128"/>
              </a:rPr>
              <a:t>意見交換等</a:t>
            </a:r>
            <a:endParaRPr kumimoji="1" lang="ja-JP" altLang="en-US" sz="1600" dirty="0">
              <a:latin typeface="HGP創英角ｺﾞｼｯｸUB" panose="020B0900000000000000" pitchFamily="50" charset="-128"/>
              <a:ea typeface="HGP創英角ｺﾞｼｯｸUB" panose="020B0900000000000000" pitchFamily="50" charset="-128"/>
            </a:endParaRPr>
          </a:p>
        </p:txBody>
      </p:sp>
      <p:sp>
        <p:nvSpPr>
          <p:cNvPr id="30" name="角丸四角形 29"/>
          <p:cNvSpPr/>
          <p:nvPr/>
        </p:nvSpPr>
        <p:spPr>
          <a:xfrm>
            <a:off x="479543" y="5649924"/>
            <a:ext cx="3736484" cy="531183"/>
          </a:xfrm>
          <a:prstGeom prst="roundRect">
            <a:avLst/>
          </a:prstGeom>
          <a:solidFill>
            <a:schemeClr val="accent1">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solidFill>
                  <a:schemeClr val="tx1"/>
                </a:solidFill>
                <a:latin typeface="HGP創英角ｺﾞｼｯｸUB" panose="020B0900000000000000" pitchFamily="50" charset="-128"/>
                <a:ea typeface="HGP創英角ｺﾞｼｯｸUB" panose="020B0900000000000000" pitchFamily="50" charset="-128"/>
              </a:rPr>
              <a:t>庁内ワーキンググループ</a:t>
            </a:r>
            <a:endParaRPr kumimoji="1" lang="ja-JP" altLang="en-US" sz="280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31" name="上下矢印 30"/>
          <p:cNvSpPr>
            <a:spLocks noChangeArrowheads="1"/>
          </p:cNvSpPr>
          <p:nvPr/>
        </p:nvSpPr>
        <p:spPr bwMode="auto">
          <a:xfrm rot="2873951">
            <a:off x="2665056" y="3014861"/>
            <a:ext cx="504825" cy="1024946"/>
          </a:xfrm>
          <a:prstGeom prst="upDownArrow">
            <a:avLst>
              <a:gd name="adj1" fmla="val 50000"/>
              <a:gd name="adj2" fmla="val 69811"/>
            </a:avLst>
          </a:prstGeom>
          <a:solidFill>
            <a:schemeClr val="accent4">
              <a:lumMod val="40000"/>
              <a:lumOff val="60000"/>
            </a:schemeClr>
          </a:solidFill>
          <a:ln w="28575" cmpd="sng">
            <a:solidFill>
              <a:schemeClr val="accent1">
                <a:lumMod val="75000"/>
              </a:schemeClr>
            </a:solidFill>
            <a:miter lim="800000"/>
            <a:headEnd/>
            <a:tailEnd/>
          </a:ln>
        </p:spPr>
        <p:txBody>
          <a:bodyPr/>
          <a:lstStyle/>
          <a:p>
            <a:endParaRPr lang="ja-JP" altLang="en-US" dirty="0"/>
          </a:p>
        </p:txBody>
      </p:sp>
      <p:sp>
        <p:nvSpPr>
          <p:cNvPr id="21" name="Rectangle 3"/>
          <p:cNvSpPr txBox="1">
            <a:spLocks noChangeArrowheads="1"/>
          </p:cNvSpPr>
          <p:nvPr/>
        </p:nvSpPr>
        <p:spPr>
          <a:xfrm>
            <a:off x="5517566" y="6522622"/>
            <a:ext cx="3104147" cy="202036"/>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r">
              <a:buFontTx/>
              <a:buNone/>
            </a:pPr>
            <a:r>
              <a:rPr lang="en-US" altLang="ja-JP" sz="1200" dirty="0" smtClean="0">
                <a:latin typeface="HG丸ｺﾞｼｯｸM-PRO" panose="020F0600000000000000" pitchFamily="50" charset="-128"/>
                <a:ea typeface="HG丸ｺﾞｼｯｸM-PRO" panose="020F0600000000000000" pitchFamily="50" charset="-128"/>
              </a:rPr>
              <a:t>No.18</a:t>
            </a:r>
          </a:p>
        </p:txBody>
      </p:sp>
      <p:sp>
        <p:nvSpPr>
          <p:cNvPr id="38" name="角丸四角形 37"/>
          <p:cNvSpPr/>
          <p:nvPr/>
        </p:nvSpPr>
        <p:spPr>
          <a:xfrm>
            <a:off x="371260" y="4224001"/>
            <a:ext cx="3980020" cy="2071695"/>
          </a:xfrm>
          <a:prstGeom prst="roundRect">
            <a:avLst>
              <a:gd name="adj" fmla="val 8206"/>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28" name="角丸四角形 27"/>
          <p:cNvSpPr/>
          <p:nvPr/>
        </p:nvSpPr>
        <p:spPr>
          <a:xfrm>
            <a:off x="973208" y="4677798"/>
            <a:ext cx="2743990" cy="531183"/>
          </a:xfrm>
          <a:prstGeom prst="roundRect">
            <a:avLst/>
          </a:prstGeom>
          <a:solidFill>
            <a:schemeClr val="accent1">
              <a:lumMod val="20000"/>
              <a:lumOff val="80000"/>
            </a:schemeClr>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solidFill>
                  <a:schemeClr val="tx1"/>
                </a:solidFill>
                <a:latin typeface="HGP創英角ｺﾞｼｯｸUB" panose="020B0900000000000000" pitchFamily="50" charset="-128"/>
                <a:ea typeface="HGP創英角ｺﾞｼｯｸUB" panose="020B0900000000000000" pitchFamily="50" charset="-128"/>
              </a:rPr>
              <a:t>関係所属長会議</a:t>
            </a:r>
            <a:endParaRPr kumimoji="1" lang="ja-JP" altLang="en-US" sz="280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27" name="角丸四角形 26"/>
          <p:cNvSpPr/>
          <p:nvPr/>
        </p:nvSpPr>
        <p:spPr>
          <a:xfrm>
            <a:off x="1097823" y="3943617"/>
            <a:ext cx="2506400" cy="531183"/>
          </a:xfrm>
          <a:prstGeom prst="roundRect">
            <a:avLst/>
          </a:prstGeom>
          <a:solidFill>
            <a:schemeClr val="accent1">
              <a:lumMod val="20000"/>
              <a:lumOff val="80000"/>
            </a:schemeClr>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solidFill>
                  <a:schemeClr val="tx1"/>
                </a:solidFill>
                <a:latin typeface="HGP創英角ｺﾞｼｯｸUB" panose="020B0900000000000000" pitchFamily="50" charset="-128"/>
                <a:ea typeface="HGP創英角ｺﾞｼｯｸUB" panose="020B0900000000000000" pitchFamily="50" charset="-128"/>
              </a:rPr>
              <a:t>庁内検討会議</a:t>
            </a:r>
            <a:endParaRPr kumimoji="1" lang="ja-JP" altLang="en-US" sz="280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2" name="十字形 1"/>
          <p:cNvSpPr/>
          <p:nvPr/>
        </p:nvSpPr>
        <p:spPr>
          <a:xfrm>
            <a:off x="2196661" y="5271094"/>
            <a:ext cx="308141" cy="317572"/>
          </a:xfrm>
          <a:prstGeom prst="plus">
            <a:avLst>
              <a:gd name="adj" fmla="val 39478"/>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0419055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val="1569969409"/>
              </p:ext>
            </p:extLst>
          </p:nvPr>
        </p:nvGraphicFramePr>
        <p:xfrm>
          <a:off x="200945" y="1743075"/>
          <a:ext cx="8599162" cy="4124326"/>
        </p:xfrm>
        <a:graphic>
          <a:graphicData uri="http://schemas.openxmlformats.org/drawingml/2006/table">
            <a:tbl>
              <a:tblPr firstRow="1" bandRow="1">
                <a:tableStyleId>{5C22544A-7EE6-4342-B048-85BDC9FD1C3A}</a:tableStyleId>
              </a:tblPr>
              <a:tblGrid>
                <a:gridCol w="933476"/>
                <a:gridCol w="337909"/>
                <a:gridCol w="219557"/>
                <a:gridCol w="717706"/>
                <a:gridCol w="654438"/>
                <a:gridCol w="762148"/>
                <a:gridCol w="642373"/>
                <a:gridCol w="778294"/>
                <a:gridCol w="643433"/>
                <a:gridCol w="1159084"/>
                <a:gridCol w="572702"/>
                <a:gridCol w="667943"/>
                <a:gridCol w="510099"/>
              </a:tblGrid>
              <a:tr h="514128">
                <a:tc>
                  <a:txBody>
                    <a:bodyPr/>
                    <a:lstStyle/>
                    <a:p>
                      <a:pPr algn="ctr"/>
                      <a:r>
                        <a:rPr kumimoji="1" lang="ja-JP" altLang="en-US" sz="1400" dirty="0" smtClean="0">
                          <a:solidFill>
                            <a:schemeClr val="bg1">
                              <a:lumMod val="50000"/>
                            </a:schemeClr>
                          </a:solidFill>
                          <a:latin typeface="HGP創英角ｺﾞｼｯｸUB" panose="020B0900000000000000" pitchFamily="50" charset="-128"/>
                          <a:ea typeface="HGP創英角ｺﾞｼｯｸUB" panose="020B0900000000000000" pitchFamily="50" charset="-128"/>
                        </a:rPr>
                        <a:t>　　</a:t>
                      </a:r>
                      <a:r>
                        <a:rPr kumimoji="1" lang="ja-JP" altLang="en-US" sz="1400" dirty="0" smtClean="0">
                          <a:solidFill>
                            <a:schemeClr val="tx1"/>
                          </a:solidFill>
                          <a:latin typeface="HGP創英角ｺﾞｼｯｸUB" panose="020B0900000000000000" pitchFamily="50" charset="-128"/>
                          <a:ea typeface="HGP創英角ｺﾞｼｯｸUB" panose="020B0900000000000000" pitchFamily="50" charset="-128"/>
                        </a:rPr>
                        <a:t>　月</a:t>
                      </a:r>
                      <a:endParaRPr kumimoji="1" lang="ja-JP" altLang="en-US" sz="1400" dirty="0">
                        <a:solidFill>
                          <a:schemeClr val="tx1"/>
                        </a:solidFill>
                        <a:latin typeface="HGP創英角ｺﾞｼｯｸUB" panose="020B0900000000000000" pitchFamily="50" charset="-128"/>
                        <a:ea typeface="HGP創英角ｺﾞｼｯｸUB" panose="020B09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kumimoji="1" lang="ja-JP" altLang="en-US" sz="1600" dirty="0" smtClean="0">
                          <a:solidFill>
                            <a:schemeClr val="tx1"/>
                          </a:solidFill>
                          <a:latin typeface="HGP創英角ｺﾞｼｯｸUB" panose="020B0900000000000000" pitchFamily="50" charset="-128"/>
                          <a:ea typeface="HGP創英角ｺﾞｼｯｸUB" panose="020B0900000000000000" pitchFamily="50" charset="-128"/>
                        </a:rPr>
                        <a:t>５</a:t>
                      </a:r>
                      <a:endParaRPr kumimoji="1" lang="ja-JP" altLang="en-US" sz="1600" dirty="0">
                        <a:solidFill>
                          <a:schemeClr val="tx1"/>
                        </a:solidFill>
                        <a:latin typeface="HGP創英角ｺﾞｼｯｸUB" panose="020B0900000000000000" pitchFamily="50" charset="-128"/>
                        <a:ea typeface="HGP創英角ｺﾞｼｯｸUB" panose="020B09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smtClean="0">
                          <a:solidFill>
                            <a:schemeClr val="tx1"/>
                          </a:solidFill>
                          <a:latin typeface="HGP創英角ｺﾞｼｯｸUB" panose="020B0900000000000000" pitchFamily="50" charset="-128"/>
                          <a:ea typeface="HGP創英角ｺﾞｼｯｸUB" panose="020B0900000000000000" pitchFamily="50" charset="-128"/>
                        </a:rPr>
                        <a:t>６</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dirty="0" smtClean="0">
                        <a:solidFill>
                          <a:schemeClr val="bg1">
                            <a:lumMod val="50000"/>
                          </a:schemeClr>
                        </a:solidFill>
                        <a:latin typeface="HGP創英角ｺﾞｼｯｸUB" panose="020B0900000000000000" pitchFamily="50" charset="-128"/>
                        <a:ea typeface="HGP創英角ｺﾞｼｯｸUB" panose="020B0900000000000000" pitchFamily="50" charset="-128"/>
                      </a:endParaRPr>
                    </a:p>
                  </a:txBody>
                  <a:tcP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smtClean="0">
                          <a:solidFill>
                            <a:schemeClr val="tx1"/>
                          </a:solidFill>
                          <a:latin typeface="HGP創英角ｺﾞｼｯｸUB" panose="020B0900000000000000" pitchFamily="50" charset="-128"/>
                          <a:ea typeface="HGP創英角ｺﾞｼｯｸUB" panose="020B0900000000000000" pitchFamily="50" charset="-128"/>
                        </a:rPr>
                        <a:t>７</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smtClean="0">
                          <a:solidFill>
                            <a:schemeClr val="tx1"/>
                          </a:solidFill>
                          <a:latin typeface="HGP創英角ｺﾞｼｯｸUB" panose="020B0900000000000000" pitchFamily="50" charset="-128"/>
                          <a:ea typeface="HGP創英角ｺﾞｼｯｸUB" panose="020B0900000000000000" pitchFamily="50" charset="-128"/>
                        </a:rPr>
                        <a:t>８</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smtClean="0">
                          <a:solidFill>
                            <a:schemeClr val="tx1"/>
                          </a:solidFill>
                          <a:latin typeface="HGP創英角ｺﾞｼｯｸUB" panose="020B0900000000000000" pitchFamily="50" charset="-128"/>
                          <a:ea typeface="HGP創英角ｺﾞｼｯｸUB" panose="020B0900000000000000" pitchFamily="50" charset="-128"/>
                        </a:rPr>
                        <a:t>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smtClean="0">
                          <a:solidFill>
                            <a:schemeClr val="tx1"/>
                          </a:solidFill>
                          <a:latin typeface="HGP創英角ｺﾞｼｯｸUB" panose="020B0900000000000000" pitchFamily="50" charset="-128"/>
                          <a:ea typeface="HGP創英角ｺﾞｼｯｸUB" panose="020B0900000000000000" pitchFamily="50" charset="-128"/>
                        </a:rPr>
                        <a:t>１０</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smtClean="0">
                          <a:solidFill>
                            <a:schemeClr val="tx1"/>
                          </a:solidFill>
                          <a:latin typeface="HGP創英角ｺﾞｼｯｸUB" panose="020B0900000000000000" pitchFamily="50" charset="-128"/>
                          <a:ea typeface="HGP創英角ｺﾞｼｯｸUB" panose="020B0900000000000000" pitchFamily="50" charset="-128"/>
                        </a:rPr>
                        <a:t>１１</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smtClean="0">
                          <a:solidFill>
                            <a:schemeClr val="tx1"/>
                          </a:solidFill>
                          <a:latin typeface="HGP創英角ｺﾞｼｯｸUB" panose="020B0900000000000000" pitchFamily="50" charset="-128"/>
                          <a:ea typeface="HGP創英角ｺﾞｼｯｸUB" panose="020B0900000000000000" pitchFamily="50" charset="-128"/>
                        </a:rPr>
                        <a:t>１２</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smtClean="0">
                          <a:solidFill>
                            <a:schemeClr val="tx1"/>
                          </a:solidFill>
                          <a:latin typeface="HGP創英角ｺﾞｼｯｸUB" panose="020B0900000000000000" pitchFamily="50" charset="-128"/>
                          <a:ea typeface="HGP創英角ｺﾞｼｯｸUB" panose="020B0900000000000000" pitchFamily="50" charset="-128"/>
                        </a:rPr>
                        <a:t>１</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smtClean="0">
                          <a:solidFill>
                            <a:schemeClr val="tx1"/>
                          </a:solidFill>
                          <a:latin typeface="HGP創英角ｺﾞｼｯｸUB" panose="020B0900000000000000" pitchFamily="50" charset="-128"/>
                          <a:ea typeface="HGP創英角ｺﾞｼｯｸUB" panose="020B0900000000000000" pitchFamily="50" charset="-128"/>
                        </a:rPr>
                        <a:t>２</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smtClean="0">
                          <a:solidFill>
                            <a:schemeClr val="tx1"/>
                          </a:solidFill>
                          <a:latin typeface="HGP創英角ｺﾞｼｯｸUB" panose="020B0900000000000000" pitchFamily="50" charset="-128"/>
                          <a:ea typeface="HGP創英角ｺﾞｼｯｸUB" panose="020B0900000000000000" pitchFamily="50" charset="-128"/>
                        </a:rPr>
                        <a:t>３</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r h="440349">
                <a:tc rowSpan="3">
                  <a:txBody>
                    <a:bodyPr/>
                    <a:lstStyle/>
                    <a:p>
                      <a:pPr algn="ctr"/>
                      <a:endParaRPr kumimoji="1" lang="en-US" altLang="ja-JP" sz="1400" dirty="0" smtClean="0">
                        <a:latin typeface="HG丸ｺﾞｼｯｸM-PRO" panose="020F0600000000000000" pitchFamily="50" charset="-128"/>
                        <a:ea typeface="HG丸ｺﾞｼｯｸM-PRO" panose="020F0600000000000000" pitchFamily="50" charset="-128"/>
                      </a:endParaRPr>
                    </a:p>
                    <a:p>
                      <a:pPr algn="ctr"/>
                      <a:r>
                        <a:rPr kumimoji="1" lang="ja-JP" altLang="en-US" sz="1400" dirty="0" smtClean="0">
                          <a:latin typeface="HG丸ｺﾞｼｯｸM-PRO" panose="020F0600000000000000" pitchFamily="50" charset="-128"/>
                          <a:ea typeface="HG丸ｺﾞｼｯｸM-PRO" panose="020F0600000000000000" pitchFamily="50" charset="-128"/>
                        </a:rPr>
                        <a:t>環境</a:t>
                      </a:r>
                      <a:endParaRPr kumimoji="1" lang="en-US" altLang="ja-JP" sz="1400" dirty="0" smtClean="0">
                        <a:latin typeface="HG丸ｺﾞｼｯｸM-PRO" panose="020F0600000000000000" pitchFamily="50" charset="-128"/>
                        <a:ea typeface="HG丸ｺﾞｼｯｸM-PRO" panose="020F0600000000000000" pitchFamily="50" charset="-128"/>
                      </a:endParaRPr>
                    </a:p>
                    <a:p>
                      <a:pPr algn="ctr"/>
                      <a:r>
                        <a:rPr kumimoji="1" lang="ja-JP" altLang="en-US" sz="1400" dirty="0" smtClean="0">
                          <a:latin typeface="HG丸ｺﾞｼｯｸM-PRO" panose="020F0600000000000000" pitchFamily="50" charset="-128"/>
                          <a:ea typeface="HG丸ｺﾞｼｯｸM-PRO" panose="020F0600000000000000" pitchFamily="50" charset="-128"/>
                        </a:rPr>
                        <a:t>審議会</a:t>
                      </a:r>
                      <a:endParaRPr kumimoji="1" lang="ja-JP" altLang="en-US" sz="1400" dirty="0">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endParaRPr kumimoji="1" lang="ja-JP" altLang="en-US" sz="1200" dirty="0">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rowSpan="3" gridSpan="2">
                  <a:txBody>
                    <a:bodyPr/>
                    <a:lstStyle/>
                    <a:p>
                      <a:r>
                        <a:rPr kumimoji="1" lang="ja-JP" altLang="en-US" sz="1050" dirty="0" smtClean="0">
                          <a:latin typeface="HG丸ｺﾞｼｯｸM-PRO" panose="020F0600000000000000" pitchFamily="50" charset="-128"/>
                          <a:ea typeface="HG丸ｺﾞｼｯｸM-PRO" panose="020F0600000000000000" pitchFamily="50" charset="-128"/>
                        </a:rPr>
                        <a:t>委嘱</a:t>
                      </a:r>
                      <a:endParaRPr kumimoji="1" lang="en-US" altLang="ja-JP" sz="1050" dirty="0" smtClean="0">
                        <a:latin typeface="HG丸ｺﾞｼｯｸM-PRO" panose="020F0600000000000000" pitchFamily="50" charset="-128"/>
                        <a:ea typeface="HG丸ｺﾞｼｯｸM-PRO" panose="020F0600000000000000" pitchFamily="50" charset="-128"/>
                      </a:endParaRPr>
                    </a:p>
                    <a:p>
                      <a:r>
                        <a:rPr kumimoji="1" lang="ja-JP" altLang="en-US" sz="1050" dirty="0" smtClean="0">
                          <a:latin typeface="HG丸ｺﾞｼｯｸM-PRO" panose="020F0600000000000000" pitchFamily="50" charset="-128"/>
                          <a:ea typeface="HG丸ｺﾞｼｯｸM-PRO" panose="020F0600000000000000" pitchFamily="50" charset="-128"/>
                        </a:rPr>
                        <a:t>環境保全事業報告</a:t>
                      </a:r>
                      <a:endParaRPr kumimoji="1" lang="en-US" altLang="ja-JP" sz="1050" dirty="0" smtClean="0">
                        <a:latin typeface="HG丸ｺﾞｼｯｸM-PRO" panose="020F0600000000000000" pitchFamily="50" charset="-128"/>
                        <a:ea typeface="HG丸ｺﾞｼｯｸM-PRO" panose="020F0600000000000000" pitchFamily="50" charset="-128"/>
                      </a:endParaRPr>
                    </a:p>
                    <a:p>
                      <a:r>
                        <a:rPr kumimoji="1" lang="ja-JP" altLang="en-US" sz="1050" dirty="0" smtClean="0">
                          <a:latin typeface="HG丸ｺﾞｼｯｸM-PRO" panose="020F0600000000000000" pitchFamily="50" charset="-128"/>
                          <a:ea typeface="HG丸ｺﾞｼｯｸM-PRO" panose="020F0600000000000000" pitchFamily="50" charset="-128"/>
                        </a:rPr>
                        <a:t>諮問</a:t>
                      </a:r>
                      <a:r>
                        <a:rPr kumimoji="1" lang="en-US" altLang="ja-JP" sz="1050" dirty="0" smtClean="0">
                          <a:latin typeface="HG丸ｺﾞｼｯｸM-PRO" panose="020F0600000000000000" pitchFamily="50" charset="-128"/>
                          <a:ea typeface="HG丸ｺﾞｼｯｸM-PRO" panose="020F0600000000000000" pitchFamily="50" charset="-128"/>
                        </a:rPr>
                        <a:t>(</a:t>
                      </a:r>
                      <a:r>
                        <a:rPr kumimoji="1" lang="ja-JP" altLang="en-US" sz="1050" dirty="0" smtClean="0">
                          <a:latin typeface="HG丸ｺﾞｼｯｸM-PRO" panose="020F0600000000000000" pitchFamily="50" charset="-128"/>
                          <a:ea typeface="HG丸ｺﾞｼｯｸM-PRO" panose="020F0600000000000000" pitchFamily="50" charset="-128"/>
                        </a:rPr>
                        <a:t>計画</a:t>
                      </a:r>
                      <a:r>
                        <a:rPr kumimoji="1" lang="en-US" altLang="ja-JP" sz="1050" dirty="0" smtClean="0">
                          <a:latin typeface="HG丸ｺﾞｼｯｸM-PRO" panose="020F0600000000000000" pitchFamily="50" charset="-128"/>
                          <a:ea typeface="HG丸ｺﾞｼｯｸM-PRO" panose="020F0600000000000000" pitchFamily="50" charset="-128"/>
                        </a:rPr>
                        <a:t>)</a:t>
                      </a:r>
                    </a:p>
                    <a:p>
                      <a:r>
                        <a:rPr kumimoji="1" lang="ja-JP" altLang="en-US" sz="1050" dirty="0" smtClean="0">
                          <a:latin typeface="HG丸ｺﾞｼｯｸM-PRO" panose="020F0600000000000000" pitchFamily="50" charset="-128"/>
                          <a:ea typeface="HG丸ｺﾞｼｯｸM-PRO" panose="020F0600000000000000" pitchFamily="50" charset="-128"/>
                        </a:rPr>
                        <a:t>改定方針</a:t>
                      </a:r>
                      <a:endParaRPr kumimoji="1" lang="en-US" altLang="ja-JP" sz="1050" dirty="0" smtClean="0">
                        <a:latin typeface="HG丸ｺﾞｼｯｸM-PRO" panose="020F0600000000000000" pitchFamily="50" charset="-128"/>
                        <a:ea typeface="HG丸ｺﾞｼｯｸM-PRO" panose="020F0600000000000000" pitchFamily="50" charset="-128"/>
                      </a:endParaRPr>
                    </a:p>
                    <a:p>
                      <a:r>
                        <a:rPr kumimoji="1" lang="ja-JP" altLang="en-US" sz="900" dirty="0" smtClean="0">
                          <a:latin typeface="HG丸ｺﾞｼｯｸM-PRO" panose="020F0600000000000000" pitchFamily="50" charset="-128"/>
                          <a:ea typeface="HG丸ｺﾞｼｯｸM-PRO" panose="020F0600000000000000" pitchFamily="50" charset="-128"/>
                        </a:rPr>
                        <a:t>改定作業体制</a:t>
                      </a:r>
                      <a:endParaRPr kumimoji="1" lang="en-US" altLang="ja-JP" sz="900" dirty="0" smtClean="0">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rowSpan="3" hMerge="1">
                  <a:txBody>
                    <a:bodyPr/>
                    <a:lstStyle/>
                    <a:p>
                      <a:endParaRPr kumimoji="1" lang="en-US" altLang="ja-JP" sz="1050" dirty="0" smtClean="0">
                        <a:latin typeface="HG丸ｺﾞｼｯｸM-PRO" panose="020F0600000000000000" pitchFamily="50" charset="-128"/>
                        <a:ea typeface="HG丸ｺﾞｼｯｸM-PRO" panose="020F0600000000000000" pitchFamily="50" charset="-128"/>
                      </a:endParaRPr>
                    </a:p>
                  </a:txBody>
                  <a:tcPr>
                    <a:lnT w="28575" cap="flat" cmpd="sng" algn="ctr">
                      <a:solidFill>
                        <a:schemeClr val="accent5">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20000"/>
                        <a:lumOff val="80000"/>
                      </a:schemeClr>
                    </a:solidFill>
                  </a:tcPr>
                </a:tc>
                <a:tc gridSpan="5">
                  <a:txBody>
                    <a:bodyPr/>
                    <a:lstStyle/>
                    <a:p>
                      <a:pPr algn="ctr"/>
                      <a:r>
                        <a:rPr lang="ja-JP" altLang="en-US" sz="1200" dirty="0" smtClean="0">
                          <a:latin typeface="HG丸ｺﾞｼｯｸM-PRO" panose="020F0600000000000000" pitchFamily="50" charset="-128"/>
                          <a:ea typeface="HG丸ｺﾞｼｯｸM-PRO" panose="020F0600000000000000" pitchFamily="50" charset="-128"/>
                        </a:rPr>
                        <a:t>　　目標値検討　　　　→　</a:t>
                      </a:r>
                      <a:r>
                        <a:rPr kumimoji="1" lang="ja-JP" altLang="en-US" sz="1200" dirty="0" smtClean="0">
                          <a:latin typeface="HG丸ｺﾞｼｯｸM-PRO" panose="020F0600000000000000" pitchFamily="50" charset="-128"/>
                          <a:ea typeface="HG丸ｺﾞｼｯｸM-PRO" panose="020F0600000000000000" pitchFamily="50" charset="-128"/>
                        </a:rPr>
                        <a:t>　　設定</a:t>
                      </a:r>
                      <a:endParaRPr kumimoji="1" lang="ja-JP" altLang="en-US" sz="1200" dirty="0">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pPr algn="ctr"/>
                      <a:endParaRPr lang="ja-JP" altLang="en-US" sz="1400" dirty="0">
                        <a:latin typeface="HG丸ｺﾞｼｯｸM-PRO" panose="020F0600000000000000" pitchFamily="50" charset="-128"/>
                        <a:ea typeface="HG丸ｺﾞｼｯｸM-PRO" panose="020F0600000000000000" pitchFamily="50" charset="-128"/>
                      </a:endParaRPr>
                    </a:p>
                  </a:txBody>
                  <a:tcPr>
                    <a:lnT w="12700" cap="flat" cmpd="sng" algn="ctr">
                      <a:solidFill>
                        <a:schemeClr val="accent5">
                          <a:lumMod val="75000"/>
                        </a:schemeClr>
                      </a:solidFill>
                      <a:prstDash val="solid"/>
                      <a:round/>
                      <a:headEnd type="none" w="med" len="med"/>
                      <a:tailEnd type="none" w="med" len="med"/>
                    </a:lnT>
                    <a:solidFill>
                      <a:schemeClr val="bg1">
                        <a:lumMod val="95000"/>
                      </a:schemeClr>
                    </a:solidFill>
                  </a:tcPr>
                </a:tc>
                <a:tc hMerge="1">
                  <a:txBody>
                    <a:bodyPr/>
                    <a:lstStyle/>
                    <a:p>
                      <a:endParaRPr kumimoji="1" lang="ja-JP" altLang="en-US" sz="1400" dirty="0">
                        <a:latin typeface="HG丸ｺﾞｼｯｸM-PRO" panose="020F0600000000000000" pitchFamily="50" charset="-128"/>
                        <a:ea typeface="HG丸ｺﾞｼｯｸM-PRO" panose="020F0600000000000000" pitchFamily="50" charset="-128"/>
                      </a:endParaRPr>
                    </a:p>
                  </a:txBody>
                  <a:tcPr/>
                </a:tc>
                <a:tc hMerge="1">
                  <a:txBody>
                    <a:bodyPr/>
                    <a:lstStyle/>
                    <a:p>
                      <a:endParaRPr kumimoji="1" lang="ja-JP" altLang="en-US" sz="1400" dirty="0">
                        <a:latin typeface="HG丸ｺﾞｼｯｸM-PRO" panose="020F0600000000000000" pitchFamily="50" charset="-128"/>
                        <a:ea typeface="HG丸ｺﾞｼｯｸM-PRO" panose="020F0600000000000000" pitchFamily="50" charset="-128"/>
                      </a:endParaRPr>
                    </a:p>
                  </a:txBody>
                  <a:tcPr>
                    <a:lnT w="12700" cap="flat" cmpd="sng" algn="ctr">
                      <a:solidFill>
                        <a:schemeClr val="accent5">
                          <a:lumMod val="75000"/>
                        </a:schemeClr>
                      </a:solidFill>
                      <a:prstDash val="solid"/>
                      <a:round/>
                      <a:headEnd type="none" w="med" len="med"/>
                      <a:tailEnd type="none" w="med" len="med"/>
                    </a:lnT>
                    <a:solidFill>
                      <a:schemeClr val="bg1">
                        <a:lumMod val="95000"/>
                      </a:schemeClr>
                    </a:solidFill>
                  </a:tcPr>
                </a:tc>
                <a:tc hMerge="1">
                  <a:txBody>
                    <a:bodyPr/>
                    <a:lstStyle/>
                    <a:p>
                      <a:endParaRPr kumimoji="1" lang="ja-JP" altLang="en-US" sz="1400" dirty="0">
                        <a:latin typeface="HG丸ｺﾞｼｯｸM-PRO" panose="020F0600000000000000" pitchFamily="50" charset="-128"/>
                        <a:ea typeface="HG丸ｺﾞｼｯｸM-PRO" panose="020F0600000000000000" pitchFamily="50" charset="-128"/>
                      </a:endParaRPr>
                    </a:p>
                  </a:txBody>
                  <a:tcPr>
                    <a:lnT w="12700" cap="flat" cmpd="sng" algn="ctr">
                      <a:solidFill>
                        <a:schemeClr val="accent5">
                          <a:lumMod val="75000"/>
                        </a:schemeClr>
                      </a:solidFill>
                      <a:prstDash val="solid"/>
                      <a:round/>
                      <a:headEnd type="none" w="med" len="med"/>
                      <a:tailEnd type="none" w="med" len="med"/>
                    </a:lnT>
                    <a:solidFill>
                      <a:schemeClr val="bg1">
                        <a:lumMod val="95000"/>
                      </a:schemeClr>
                    </a:solidFill>
                  </a:tcPr>
                </a:tc>
                <a:tc rowSpan="2">
                  <a:txBody>
                    <a:bodyPr/>
                    <a:lstStyle/>
                    <a:p>
                      <a:r>
                        <a:rPr kumimoji="1" lang="ja-JP" altLang="en-US" sz="1200" dirty="0" smtClean="0">
                          <a:latin typeface="HG丸ｺﾞｼｯｸM-PRO" panose="020F0600000000000000" pitchFamily="50" charset="-128"/>
                          <a:ea typeface="HG丸ｺﾞｼｯｸM-PRO" panose="020F0600000000000000" pitchFamily="50" charset="-128"/>
                        </a:rPr>
                        <a:t>パブコメ計画案作成</a:t>
                      </a:r>
                      <a:endParaRPr kumimoji="1" lang="ja-JP" altLang="en-US" sz="1200" dirty="0">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rowSpan="3">
                  <a:txBody>
                    <a:bodyPr/>
                    <a:lstStyle/>
                    <a:p>
                      <a:endParaRPr kumimoji="1" lang="ja-JP" altLang="en-US" sz="1200" dirty="0">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rowSpan="3">
                  <a:txBody>
                    <a:bodyPr/>
                    <a:lstStyle/>
                    <a:p>
                      <a:r>
                        <a:rPr kumimoji="1" lang="ja-JP" altLang="en-US" sz="1200" dirty="0" smtClean="0">
                          <a:latin typeface="HG丸ｺﾞｼｯｸM-PRO" panose="020F0600000000000000" pitchFamily="50" charset="-128"/>
                          <a:ea typeface="HG丸ｺﾞｼｯｸM-PRO" panose="020F0600000000000000" pitchFamily="50" charset="-128"/>
                        </a:rPr>
                        <a:t>計画案</a:t>
                      </a:r>
                      <a:endParaRPr kumimoji="1" lang="en-US" altLang="ja-JP" sz="1200" dirty="0" smtClean="0">
                        <a:latin typeface="HG丸ｺﾞｼｯｸM-PRO" panose="020F0600000000000000" pitchFamily="50" charset="-128"/>
                        <a:ea typeface="HG丸ｺﾞｼｯｸM-PRO" panose="020F0600000000000000" pitchFamily="50" charset="-128"/>
                      </a:endParaRPr>
                    </a:p>
                    <a:p>
                      <a:r>
                        <a:rPr kumimoji="1" lang="ja-JP" altLang="en-US" sz="1200" dirty="0" smtClean="0">
                          <a:latin typeface="HG丸ｺﾞｼｯｸM-PRO" panose="020F0600000000000000" pitchFamily="50" charset="-128"/>
                          <a:ea typeface="HG丸ｺﾞｼｯｸM-PRO" panose="020F0600000000000000" pitchFamily="50" charset="-128"/>
                        </a:rPr>
                        <a:t>答申</a:t>
                      </a:r>
                      <a:endParaRPr kumimoji="1" lang="en-US" altLang="ja-JP" sz="1200" dirty="0" smtClean="0">
                        <a:latin typeface="HG丸ｺﾞｼｯｸM-PRO" panose="020F0600000000000000" pitchFamily="50" charset="-128"/>
                        <a:ea typeface="HG丸ｺﾞｼｯｸM-PRO" panose="020F0600000000000000" pitchFamily="50" charset="-128"/>
                      </a:endParaRPr>
                    </a:p>
                    <a:p>
                      <a:r>
                        <a:rPr kumimoji="1" lang="en-US" altLang="ja-JP" sz="1200" dirty="0" smtClean="0">
                          <a:latin typeface="HG丸ｺﾞｼｯｸM-PRO" panose="020F0600000000000000" pitchFamily="50" charset="-128"/>
                          <a:ea typeface="HG丸ｺﾞｼｯｸM-PRO" panose="020F0600000000000000" pitchFamily="50" charset="-128"/>
                        </a:rPr>
                        <a:t>(</a:t>
                      </a:r>
                      <a:r>
                        <a:rPr kumimoji="1" lang="ja-JP" altLang="en-US" sz="1200" dirty="0" smtClean="0">
                          <a:latin typeface="HG丸ｺﾞｼｯｸM-PRO" panose="020F0600000000000000" pitchFamily="50" charset="-128"/>
                          <a:ea typeface="HG丸ｺﾞｼｯｸM-PRO" panose="020F0600000000000000" pitchFamily="50" charset="-128"/>
                        </a:rPr>
                        <a:t>計画</a:t>
                      </a:r>
                      <a:r>
                        <a:rPr kumimoji="1" lang="en-US" altLang="ja-JP" sz="1200" dirty="0" smtClean="0">
                          <a:latin typeface="HG丸ｺﾞｼｯｸM-PRO" panose="020F0600000000000000" pitchFamily="50" charset="-128"/>
                          <a:ea typeface="HG丸ｺﾞｼｯｸM-PRO" panose="020F0600000000000000" pitchFamily="50" charset="-128"/>
                        </a:rPr>
                        <a:t>)</a:t>
                      </a:r>
                      <a:endParaRPr kumimoji="1" lang="ja-JP" altLang="en-US" sz="1200" dirty="0">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rowSpan="3">
                  <a:txBody>
                    <a:bodyPr/>
                    <a:lstStyle/>
                    <a:p>
                      <a:pPr algn="ctr"/>
                      <a:endParaRPr kumimoji="1" lang="en-US" altLang="ja-JP" sz="1200" dirty="0" smtClean="0">
                        <a:latin typeface="HG丸ｺﾞｼｯｸM-PRO" panose="020F0600000000000000" pitchFamily="50" charset="-128"/>
                        <a:ea typeface="HG丸ｺﾞｼｯｸM-PRO" panose="020F0600000000000000" pitchFamily="50" charset="-128"/>
                      </a:endParaRPr>
                    </a:p>
                    <a:p>
                      <a:pPr algn="ctr"/>
                      <a:r>
                        <a:rPr kumimoji="1" lang="ja-JP" altLang="en-US" sz="1200" dirty="0" smtClean="0">
                          <a:latin typeface="HG丸ｺﾞｼｯｸM-PRO" panose="020F0600000000000000" pitchFamily="50" charset="-128"/>
                          <a:ea typeface="HG丸ｺﾞｼｯｸM-PRO" panose="020F0600000000000000" pitchFamily="50" charset="-128"/>
                        </a:rPr>
                        <a:t>予備</a:t>
                      </a:r>
                      <a:endParaRPr kumimoji="1" lang="ja-JP" altLang="en-US" sz="1200" dirty="0">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r h="444280">
                <a:tc vMerge="1">
                  <a:txBody>
                    <a:bodyPr/>
                    <a:lstStyle/>
                    <a:p>
                      <a:endParaRPr kumimoji="1" lang="ja-JP" altLang="en-US"/>
                    </a:p>
                  </a:txBody>
                  <a:tcPr/>
                </a:tc>
                <a:tc>
                  <a:txBody>
                    <a:bodyPr/>
                    <a:lstStyle/>
                    <a:p>
                      <a:endParaRPr kumimoji="1" lang="ja-JP" altLang="en-US" sz="1200" dirty="0">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gridSpan="2" vMerge="1">
                  <a:txBody>
                    <a:bodyPr/>
                    <a:lstStyle/>
                    <a:p>
                      <a:endParaRPr kumimoji="1" lang="ja-JP" altLang="en-US"/>
                    </a:p>
                  </a:txBody>
                  <a:tcPr/>
                </a:tc>
                <a:tc hMerge="1" vMerge="1">
                  <a:txBody>
                    <a:bodyPr/>
                    <a:lstStyle/>
                    <a:p>
                      <a:endParaRPr kumimoji="1" lang="ja-JP" altLang="en-US" sz="1300" dirty="0">
                        <a:latin typeface="HG丸ｺﾞｼｯｸM-PRO" panose="020F0600000000000000" pitchFamily="50" charset="-128"/>
                        <a:ea typeface="HG丸ｺﾞｼｯｸM-PRO" panose="020F0600000000000000" pitchFamily="50" charset="-128"/>
                      </a:endParaRPr>
                    </a:p>
                  </a:txBody>
                  <a:tcPr>
                    <a:solidFill>
                      <a:schemeClr val="accent4">
                        <a:lumMod val="20000"/>
                        <a:lumOff val="80000"/>
                      </a:schemeClr>
                    </a:solidFill>
                  </a:tcPr>
                </a:tc>
                <a:tc gridSpan="3">
                  <a:txBody>
                    <a:bodyPr/>
                    <a:lstStyle/>
                    <a:p>
                      <a:pPr algn="ctr"/>
                      <a:r>
                        <a:rPr kumimoji="1" lang="ja-JP" altLang="en-US" sz="1200" dirty="0" smtClean="0">
                          <a:latin typeface="HG丸ｺﾞｼｯｸM-PRO" panose="020F0600000000000000" pitchFamily="50" charset="-128"/>
                          <a:ea typeface="HG丸ｺﾞｼｯｸM-PRO" panose="020F0600000000000000" pitchFamily="50" charset="-128"/>
                        </a:rPr>
                        <a:t>総論作成→決定</a:t>
                      </a:r>
                      <a:endParaRPr kumimoji="1" lang="ja-JP" altLang="en-US" sz="1200" dirty="0">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pPr algn="ctr"/>
                      <a:endParaRPr lang="ja-JP" altLang="en-US" sz="1400" dirty="0">
                        <a:latin typeface="HG丸ｺﾞｼｯｸM-PRO" panose="020F0600000000000000" pitchFamily="50" charset="-128"/>
                        <a:ea typeface="HG丸ｺﾞｼｯｸM-PRO" panose="020F0600000000000000" pitchFamily="50" charset="-128"/>
                      </a:endParaRPr>
                    </a:p>
                  </a:txBody>
                  <a:tcPr>
                    <a:solidFill>
                      <a:schemeClr val="bg1">
                        <a:lumMod val="95000"/>
                      </a:schemeClr>
                    </a:solidFill>
                  </a:tcPr>
                </a:tc>
                <a:tc hMerge="1">
                  <a:txBody>
                    <a:bodyPr/>
                    <a:lstStyle/>
                    <a:p>
                      <a:endParaRPr kumimoji="1" lang="ja-JP" altLang="en-US"/>
                    </a:p>
                  </a:txBody>
                  <a:tcPr/>
                </a:tc>
                <a:tc gridSpan="2">
                  <a:txBody>
                    <a:bodyPr/>
                    <a:lstStyle/>
                    <a:p>
                      <a:pPr algn="ctr"/>
                      <a:r>
                        <a:rPr kumimoji="1" lang="ja-JP" altLang="en-US" sz="1200" dirty="0" smtClean="0">
                          <a:latin typeface="HG丸ｺﾞｼｯｸM-PRO" panose="020F0600000000000000" pitchFamily="50" charset="-128"/>
                          <a:ea typeface="HG丸ｺﾞｼｯｸM-PRO" panose="020F0600000000000000" pitchFamily="50" charset="-128"/>
                        </a:rPr>
                        <a:t>施策決定</a:t>
                      </a:r>
                      <a:endParaRPr kumimoji="1" lang="ja-JP" altLang="en-US" sz="1200" dirty="0">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endParaRPr kumimoji="1" lang="ja-JP" altLang="en-US" sz="1400" dirty="0">
                        <a:latin typeface="HG丸ｺﾞｼｯｸM-PRO" panose="020F0600000000000000" pitchFamily="50" charset="-128"/>
                        <a:ea typeface="HG丸ｺﾞｼｯｸM-PRO" panose="020F0600000000000000" pitchFamily="50" charset="-128"/>
                      </a:endParaRPr>
                    </a:p>
                  </a:txBody>
                  <a:tcPr>
                    <a:solidFill>
                      <a:schemeClr val="bg1">
                        <a:lumMod val="95000"/>
                      </a:schemeClr>
                    </a:solidFill>
                  </a:tcPr>
                </a:tc>
                <a:tc vMerge="1">
                  <a:txBody>
                    <a:bodyPr/>
                    <a:lstStyle/>
                    <a:p>
                      <a:endParaRPr kumimoji="1" lang="ja-JP" altLang="en-US"/>
                    </a:p>
                  </a:txBody>
                  <a:tcPr/>
                </a:tc>
                <a:tc vMerge="1">
                  <a:txBody>
                    <a:bodyPr/>
                    <a:lstStyle/>
                    <a:p>
                      <a:endParaRPr kumimoji="1" lang="ja-JP" altLang="en-US" sz="1400" dirty="0">
                        <a:latin typeface="HG丸ｺﾞｼｯｸM-PRO" panose="020F0600000000000000" pitchFamily="50" charset="-128"/>
                        <a:ea typeface="HG丸ｺﾞｼｯｸM-PRO" panose="020F0600000000000000" pitchFamily="50" charset="-128"/>
                      </a:endParaRPr>
                    </a:p>
                  </a:txBody>
                  <a:tcPr>
                    <a:solidFill>
                      <a:schemeClr val="bg1">
                        <a:lumMod val="95000"/>
                      </a:schemeClr>
                    </a:solidFill>
                  </a:tcPr>
                </a:tc>
                <a:tc vMerge="1">
                  <a:txBody>
                    <a:bodyPr/>
                    <a:lstStyle/>
                    <a:p>
                      <a:endParaRPr kumimoji="1" lang="ja-JP" altLang="en-US" sz="1400" dirty="0">
                        <a:latin typeface="HG丸ｺﾞｼｯｸM-PRO" panose="020F0600000000000000" pitchFamily="50" charset="-128"/>
                        <a:ea typeface="HG丸ｺﾞｼｯｸM-PRO" panose="020F0600000000000000" pitchFamily="50" charset="-128"/>
                      </a:endParaRPr>
                    </a:p>
                  </a:txBody>
                  <a:tcPr>
                    <a:solidFill>
                      <a:schemeClr val="bg1">
                        <a:lumMod val="95000"/>
                      </a:schemeClr>
                    </a:solidFill>
                  </a:tcPr>
                </a:tc>
                <a:tc vMerge="1">
                  <a:txBody>
                    <a:bodyPr/>
                    <a:lstStyle/>
                    <a:p>
                      <a:endParaRPr kumimoji="1" lang="ja-JP" altLang="en-US"/>
                    </a:p>
                  </a:txBody>
                  <a:tcPr/>
                </a:tc>
              </a:tr>
              <a:tr h="817929">
                <a:tc vMerge="1">
                  <a:txBody>
                    <a:bodyPr/>
                    <a:lstStyle/>
                    <a:p>
                      <a:pPr algn="ctr"/>
                      <a:endParaRPr kumimoji="1" lang="ja-JP" altLang="en-US" sz="1600" dirty="0">
                        <a:latin typeface="HGP創英角ｺﾞｼｯｸUB" panose="020B0900000000000000" pitchFamily="50" charset="-128"/>
                        <a:ea typeface="HGP創英角ｺﾞｼｯｸUB" panose="020B0900000000000000" pitchFamily="50" charset="-128"/>
                      </a:endParaRPr>
                    </a:p>
                  </a:txBody>
                  <a:tcPr>
                    <a:solidFill>
                      <a:schemeClr val="accent6">
                        <a:lumMod val="20000"/>
                        <a:lumOff val="80000"/>
                      </a:schemeClr>
                    </a:solidFill>
                  </a:tcPr>
                </a:tc>
                <a:tc>
                  <a:txBody>
                    <a:bodyPr/>
                    <a:lstStyle/>
                    <a:p>
                      <a:endParaRPr kumimoji="1" lang="ja-JP" altLang="en-US" sz="1200" dirty="0">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gridSpan="2" vMerge="1">
                  <a:txBody>
                    <a:bodyPr/>
                    <a:lstStyle/>
                    <a:p>
                      <a:endParaRPr kumimoji="1" lang="ja-JP" altLang="en-US"/>
                    </a:p>
                  </a:txBody>
                  <a:tcPr/>
                </a:tc>
                <a:tc hMerge="1" vMerge="1">
                  <a:txBody>
                    <a:bodyPr/>
                    <a:lstStyle/>
                    <a:p>
                      <a:endParaRPr kumimoji="1" lang="ja-JP" altLang="en-US" sz="1300" dirty="0">
                        <a:latin typeface="HG丸ｺﾞｼｯｸM-PRO" panose="020F0600000000000000" pitchFamily="50" charset="-128"/>
                        <a:ea typeface="HG丸ｺﾞｼｯｸM-PRO" panose="020F0600000000000000" pitchFamily="50" charset="-128"/>
                      </a:endParaRPr>
                    </a:p>
                  </a:txBody>
                  <a:tcPr>
                    <a:lnB w="28575"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r>
                        <a:rPr kumimoji="1" lang="ja-JP" altLang="en-US" sz="1000" dirty="0" smtClean="0">
                          <a:latin typeface="HG丸ｺﾞｼｯｸM-PRO" panose="020F0600000000000000" pitchFamily="50" charset="-128"/>
                          <a:ea typeface="HG丸ｺﾞｼｯｸM-PRO" panose="020F0600000000000000" pitchFamily="50" charset="-128"/>
                        </a:rPr>
                        <a:t>現計画総括</a:t>
                      </a:r>
                      <a:endParaRPr kumimoji="1" lang="en-US" altLang="ja-JP" sz="1000" dirty="0" smtClean="0">
                        <a:latin typeface="HG丸ｺﾞｼｯｸM-PRO" panose="020F0600000000000000" pitchFamily="50" charset="-128"/>
                        <a:ea typeface="HG丸ｺﾞｼｯｸM-PRO" panose="020F0600000000000000" pitchFamily="50" charset="-128"/>
                      </a:endParaRPr>
                    </a:p>
                    <a:p>
                      <a:r>
                        <a:rPr kumimoji="1" lang="ja-JP" altLang="en-US" sz="900" dirty="0" smtClean="0">
                          <a:latin typeface="HG丸ｺﾞｼｯｸM-PRO" panose="020F0600000000000000" pitchFamily="50" charset="-128"/>
                          <a:ea typeface="HG丸ｺﾞｼｯｸM-PRO" panose="020F0600000000000000" pitchFamily="50" charset="-128"/>
                        </a:rPr>
                        <a:t>先進事例</a:t>
                      </a:r>
                      <a:endParaRPr kumimoji="1" lang="en-US" altLang="ja-JP" sz="900" dirty="0" smtClean="0">
                        <a:latin typeface="HG丸ｺﾞｼｯｸM-PRO" panose="020F0600000000000000" pitchFamily="50" charset="-128"/>
                        <a:ea typeface="HG丸ｺﾞｼｯｸM-PRO" panose="020F0600000000000000" pitchFamily="50" charset="-128"/>
                      </a:endParaRPr>
                    </a:p>
                    <a:p>
                      <a:r>
                        <a:rPr kumimoji="1" lang="ja-JP" altLang="en-US" sz="900" dirty="0" smtClean="0">
                          <a:latin typeface="HG丸ｺﾞｼｯｸM-PRO" panose="020F0600000000000000" pitchFamily="50" charset="-128"/>
                          <a:ea typeface="HG丸ｺﾞｼｯｸM-PRO" panose="020F0600000000000000" pitchFamily="50" charset="-128"/>
                        </a:rPr>
                        <a:t>など</a:t>
                      </a:r>
                      <a:endParaRPr kumimoji="1" lang="ja-JP" altLang="en-US" sz="900" dirty="0">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kumimoji="1" lang="ja-JP" altLang="en-US" sz="1200" dirty="0">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kumimoji="1" lang="ja-JP" altLang="en-US" sz="1200" dirty="0">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kumimoji="1" lang="ja-JP" altLang="en-US" sz="1200" dirty="0">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kumimoji="1" lang="ja-JP" altLang="en-US" sz="1200" dirty="0">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kumimoji="1" lang="ja-JP" altLang="en-US" sz="1200" dirty="0" smtClean="0">
                          <a:latin typeface="HG丸ｺﾞｼｯｸM-PRO" panose="020F0600000000000000" pitchFamily="50" charset="-128"/>
                          <a:ea typeface="HG丸ｺﾞｼｯｸM-PRO" panose="020F0600000000000000" pitchFamily="50" charset="-128"/>
                        </a:rPr>
                        <a:t>答申</a:t>
                      </a:r>
                      <a:r>
                        <a:rPr kumimoji="1" lang="en-US" altLang="ja-JP" sz="1200" dirty="0" smtClean="0">
                          <a:latin typeface="HG丸ｺﾞｼｯｸM-PRO" panose="020F0600000000000000" pitchFamily="50" charset="-128"/>
                          <a:ea typeface="HG丸ｺﾞｼｯｸM-PRO" panose="020F0600000000000000" pitchFamily="50" charset="-128"/>
                        </a:rPr>
                        <a:t>(</a:t>
                      </a:r>
                      <a:r>
                        <a:rPr kumimoji="1" lang="ja-JP" altLang="en-US" sz="1200" dirty="0" smtClean="0">
                          <a:latin typeface="HG丸ｺﾞｼｯｸM-PRO" panose="020F0600000000000000" pitchFamily="50" charset="-128"/>
                          <a:ea typeface="HG丸ｺﾞｼｯｸM-PRO" panose="020F0600000000000000" pitchFamily="50" charset="-128"/>
                        </a:rPr>
                        <a:t>条例</a:t>
                      </a:r>
                      <a:r>
                        <a:rPr kumimoji="1" lang="en-US" altLang="ja-JP" sz="1200" dirty="0" smtClean="0">
                          <a:latin typeface="HG丸ｺﾞｼｯｸM-PRO" panose="020F0600000000000000" pitchFamily="50" charset="-128"/>
                          <a:ea typeface="HG丸ｺﾞｼｯｸM-PRO" panose="020F0600000000000000" pitchFamily="50" charset="-128"/>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vMerge="1">
                  <a:txBody>
                    <a:bodyPr/>
                    <a:lstStyle/>
                    <a:p>
                      <a:endParaRPr kumimoji="1" lang="ja-JP" altLang="en-US" sz="1400" dirty="0">
                        <a:latin typeface="HG丸ｺﾞｼｯｸM-PRO" panose="020F0600000000000000" pitchFamily="50" charset="-128"/>
                        <a:ea typeface="HG丸ｺﾞｼｯｸM-PRO" panose="020F0600000000000000" pitchFamily="50" charset="-128"/>
                      </a:endParaRPr>
                    </a:p>
                  </a:txBody>
                  <a:tcPr>
                    <a:lnB w="12700" cap="flat" cmpd="sng" algn="ctr">
                      <a:solidFill>
                        <a:schemeClr val="accent5">
                          <a:lumMod val="75000"/>
                        </a:schemeClr>
                      </a:solidFill>
                      <a:prstDash val="solid"/>
                      <a:round/>
                      <a:headEnd type="none" w="med" len="med"/>
                      <a:tailEnd type="none" w="med" len="med"/>
                    </a:lnB>
                    <a:solidFill>
                      <a:schemeClr val="bg1">
                        <a:lumMod val="95000"/>
                      </a:schemeClr>
                    </a:solidFill>
                  </a:tcPr>
                </a:tc>
                <a:tc vMerge="1">
                  <a:txBody>
                    <a:bodyPr/>
                    <a:lstStyle/>
                    <a:p>
                      <a:endParaRPr kumimoji="1" lang="ja-JP" altLang="en-US" sz="1400" dirty="0">
                        <a:latin typeface="HG丸ｺﾞｼｯｸM-PRO" panose="020F0600000000000000" pitchFamily="50" charset="-128"/>
                        <a:ea typeface="HG丸ｺﾞｼｯｸM-PRO" panose="020F0600000000000000" pitchFamily="50" charset="-128"/>
                      </a:endParaRPr>
                    </a:p>
                  </a:txBody>
                  <a:tcPr>
                    <a:lnB w="12700" cap="flat" cmpd="sng" algn="ctr">
                      <a:solidFill>
                        <a:schemeClr val="accent5">
                          <a:lumMod val="75000"/>
                        </a:schemeClr>
                      </a:solidFill>
                      <a:prstDash val="solid"/>
                      <a:round/>
                      <a:headEnd type="none" w="med" len="med"/>
                      <a:tailEnd type="none" w="med" len="med"/>
                    </a:lnB>
                    <a:solidFill>
                      <a:schemeClr val="bg1">
                        <a:lumMod val="95000"/>
                      </a:schemeClr>
                    </a:solidFill>
                  </a:tcPr>
                </a:tc>
                <a:tc vMerge="1">
                  <a:txBody>
                    <a:bodyPr/>
                    <a:lstStyle/>
                    <a:p>
                      <a:endParaRPr kumimoji="1" lang="ja-JP" altLang="en-US" sz="1400" dirty="0">
                        <a:latin typeface="HG丸ｺﾞｼｯｸM-PRO" panose="020F0600000000000000" pitchFamily="50" charset="-128"/>
                        <a:ea typeface="HG丸ｺﾞｼｯｸM-PRO" panose="020F0600000000000000" pitchFamily="50" charset="-128"/>
                      </a:endParaRPr>
                    </a:p>
                  </a:txBody>
                  <a:tcPr/>
                </a:tc>
              </a:tr>
              <a:tr h="560866">
                <a:tc>
                  <a:txBody>
                    <a:bodyPr/>
                    <a:lstStyle/>
                    <a:p>
                      <a:pPr algn="ctr"/>
                      <a:r>
                        <a:rPr kumimoji="1" lang="ja-JP" altLang="en-US" sz="1100" dirty="0" smtClean="0">
                          <a:latin typeface="HG丸ｺﾞｼｯｸM-PRO" panose="020F0600000000000000" pitchFamily="50" charset="-128"/>
                          <a:ea typeface="HG丸ｺﾞｼｯｸM-PRO" panose="020F0600000000000000" pitchFamily="50" charset="-128"/>
                        </a:rPr>
                        <a:t>パブコメ</a:t>
                      </a:r>
                      <a:endParaRPr kumimoji="1" lang="ja-JP" altLang="en-US" sz="1100" dirty="0">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endParaRPr kumimoji="1" lang="ja-JP" altLang="en-US" sz="1200" dirty="0">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gridSpan="2">
                  <a:txBody>
                    <a:bodyPr/>
                    <a:lstStyle/>
                    <a:p>
                      <a:endParaRPr kumimoji="1" lang="ja-JP" alt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kumimoji="1" lang="ja-JP" altLang="en-US" sz="1300" dirty="0">
                        <a:latin typeface="HG丸ｺﾞｼｯｸM-PRO" panose="020F0600000000000000" pitchFamily="50" charset="-128"/>
                        <a:ea typeface="HG丸ｺﾞｼｯｸM-PRO" panose="020F0600000000000000"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gridSpan="6">
                  <a:txBody>
                    <a:bodyPr/>
                    <a:lstStyle/>
                    <a:p>
                      <a:endParaRPr kumimoji="1" lang="ja-JP" alt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pPr algn="ctr"/>
                      <a:endParaRPr kumimoji="1" lang="ja-JP" altLang="en-US" sz="1300" dirty="0">
                        <a:latin typeface="HG丸ｺﾞｼｯｸM-PRO" panose="020F0600000000000000" pitchFamily="50" charset="-128"/>
                        <a:ea typeface="HG丸ｺﾞｼｯｸM-PRO" panose="020F0600000000000000"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accent5">
                          <a:lumMod val="75000"/>
                        </a:schemeClr>
                      </a:solidFill>
                      <a:prstDash val="solid"/>
                      <a:round/>
                      <a:headEnd type="none" w="med" len="med"/>
                      <a:tailEnd type="none" w="med" len="med"/>
                    </a:lnT>
                    <a:lnB w="28575" cap="flat" cmpd="sng" algn="ctr">
                      <a:solidFill>
                        <a:schemeClr val="accent5">
                          <a:lumMod val="75000"/>
                        </a:schemeClr>
                      </a:solidFill>
                      <a:prstDash val="solid"/>
                      <a:round/>
                      <a:headEnd type="none" w="med" len="med"/>
                      <a:tailEnd type="none" w="med" len="med"/>
                    </a:lnB>
                    <a:solidFill>
                      <a:schemeClr val="bg1">
                        <a:lumMod val="95000"/>
                      </a:schemeClr>
                    </a:solidFill>
                  </a:tcPr>
                </a:tc>
                <a:tc hMerge="1">
                  <a:txBody>
                    <a:bodyPr/>
                    <a:lstStyle/>
                    <a:p>
                      <a:endParaRPr kumimoji="1" lang="ja-JP" altLang="en-US"/>
                    </a:p>
                  </a:txBody>
                  <a:tcPr/>
                </a:tc>
                <a:tc hMerge="1">
                  <a:txBody>
                    <a:bodyPr/>
                    <a:lstStyle/>
                    <a:p>
                      <a:pPr algn="ctr"/>
                      <a:endParaRPr lang="ja-JP" altLang="en-US" sz="1300" dirty="0">
                        <a:latin typeface="HG丸ｺﾞｼｯｸM-PRO" panose="020F0600000000000000" pitchFamily="50" charset="-128"/>
                        <a:ea typeface="HG丸ｺﾞｼｯｸM-PRO" panose="020F0600000000000000"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accent5">
                          <a:lumMod val="75000"/>
                        </a:schemeClr>
                      </a:solidFill>
                      <a:prstDash val="solid"/>
                      <a:round/>
                      <a:headEnd type="none" w="med" len="med"/>
                      <a:tailEnd type="none" w="med" len="med"/>
                    </a:lnT>
                    <a:lnB w="28575" cap="flat" cmpd="sng" algn="ctr">
                      <a:solidFill>
                        <a:schemeClr val="accent5">
                          <a:lumMod val="75000"/>
                        </a:schemeClr>
                      </a:solidFill>
                      <a:prstDash val="solid"/>
                      <a:round/>
                      <a:headEnd type="none" w="med" len="med"/>
                      <a:tailEnd type="none" w="med" len="med"/>
                    </a:lnB>
                    <a:solidFill>
                      <a:schemeClr val="bg1">
                        <a:lumMod val="95000"/>
                      </a:schemeClr>
                    </a:solidFill>
                  </a:tcPr>
                </a:tc>
                <a:tc>
                  <a:txBody>
                    <a:bodyPr/>
                    <a:lstStyle/>
                    <a:p>
                      <a:pPr algn="ctr">
                        <a:lnSpc>
                          <a:spcPct val="150000"/>
                        </a:lnSpc>
                      </a:pPr>
                      <a:r>
                        <a:rPr kumimoji="1" lang="ja-JP" altLang="en-US" sz="1200" dirty="0" smtClean="0">
                          <a:latin typeface="HG丸ｺﾞｼｯｸM-PRO" panose="020F0600000000000000" pitchFamily="50" charset="-128"/>
                          <a:ea typeface="HG丸ｺﾞｼｯｸM-PRO" panose="020F0600000000000000" pitchFamily="50" charset="-128"/>
                        </a:rPr>
                        <a:t>実施</a:t>
                      </a:r>
                      <a:endParaRPr kumimoji="1" lang="ja-JP" altLang="en-US" sz="1200" dirty="0">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gridSpan="2">
                  <a:txBody>
                    <a:bodyPr/>
                    <a:lstStyle/>
                    <a:p>
                      <a:pPr algn="ctr"/>
                      <a:endParaRPr kumimoji="1" lang="ja-JP" altLang="en-US" sz="1200" dirty="0">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kumimoji="1" lang="ja-JP" altLang="en-US"/>
                    </a:p>
                  </a:txBody>
                  <a:tcPr/>
                </a:tc>
              </a:tr>
              <a:tr h="445271">
                <a:tc rowSpan="3">
                  <a:txBody>
                    <a:bodyPr/>
                    <a:lstStyle/>
                    <a:p>
                      <a:pPr algn="ctr"/>
                      <a:endParaRPr kumimoji="1" lang="en-US" altLang="ja-JP" sz="1400" dirty="0" smtClean="0">
                        <a:latin typeface="HG丸ｺﾞｼｯｸM-PRO" panose="020F0600000000000000" pitchFamily="50" charset="-128"/>
                        <a:ea typeface="HG丸ｺﾞｼｯｸM-PRO" panose="020F0600000000000000" pitchFamily="50" charset="-128"/>
                      </a:endParaRPr>
                    </a:p>
                    <a:p>
                      <a:pPr algn="ctr"/>
                      <a:r>
                        <a:rPr kumimoji="1" lang="ja-JP" altLang="en-US" sz="1400" dirty="0" smtClean="0">
                          <a:latin typeface="HG丸ｺﾞｼｯｸM-PRO" panose="020F0600000000000000" pitchFamily="50" charset="-128"/>
                          <a:ea typeface="HG丸ｺﾞｼｯｸM-PRO" panose="020F0600000000000000" pitchFamily="50" charset="-128"/>
                        </a:rPr>
                        <a:t>事務局</a:t>
                      </a:r>
                      <a:endParaRPr kumimoji="1" lang="ja-JP" altLang="en-US" sz="1400" dirty="0">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endParaRPr kumimoji="1" lang="ja-JP" altLang="en-US" sz="1200" dirty="0">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gridSpan="5">
                  <a:txBody>
                    <a:bodyPr/>
                    <a:lstStyle/>
                    <a:p>
                      <a:r>
                        <a:rPr kumimoji="1" lang="ja-JP" altLang="en-US" sz="1200" dirty="0" smtClean="0">
                          <a:latin typeface="HG丸ｺﾞｼｯｸM-PRO" panose="020F0600000000000000" pitchFamily="50" charset="-128"/>
                          <a:ea typeface="HG丸ｺﾞｼｯｸM-PRO" panose="020F0600000000000000" pitchFamily="50" charset="-128"/>
                        </a:rPr>
                        <a:t>施策抽出→　　施策検討</a:t>
                      </a:r>
                      <a:endParaRPr kumimoji="1" lang="ja-JP" altLang="en-US" sz="1200" dirty="0">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kumimoji="1" lang="ja-JP" altLang="en-US" sz="1200" dirty="0">
                        <a:latin typeface="HG丸ｺﾞｼｯｸM-PRO" panose="020F0600000000000000" pitchFamily="50" charset="-128"/>
                        <a:ea typeface="HG丸ｺﾞｼｯｸM-PRO" panose="020F0600000000000000"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hMerge="1">
                  <a:txBody>
                    <a:bodyPr/>
                    <a:lstStyle/>
                    <a:p>
                      <a:pPr algn="ctr"/>
                      <a:endParaRPr kumimoji="1" lang="ja-JP" altLang="en-US" sz="1400" dirty="0">
                        <a:latin typeface="HG丸ｺﾞｼｯｸM-PRO" panose="020F0600000000000000" pitchFamily="50" charset="-128"/>
                        <a:ea typeface="HG丸ｺﾞｼｯｸM-PRO" panose="020F0600000000000000" pitchFamily="50" charset="-128"/>
                      </a:endParaRPr>
                    </a:p>
                  </a:txBody>
                  <a:tcPr>
                    <a:lnR w="12700" cap="flat" cmpd="sng" algn="ctr">
                      <a:solidFill>
                        <a:schemeClr val="bg1"/>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kumimoji="1" lang="ja-JP" altLang="en-US" sz="1400" dirty="0">
                        <a:latin typeface="HG丸ｺﾞｼｯｸM-PRO" panose="020F0600000000000000" pitchFamily="50" charset="-128"/>
                        <a:ea typeface="HG丸ｺﾞｼｯｸM-PRO" panose="020F0600000000000000" pitchFamily="50" charset="-128"/>
                      </a:endParaRPr>
                    </a:p>
                  </a:txBody>
                  <a:tcPr>
                    <a:lnT w="12700" cap="flat" cmpd="sng" algn="ctr">
                      <a:solidFill>
                        <a:schemeClr val="accent1">
                          <a:lumMod val="75000"/>
                        </a:schemeClr>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kumimoji="1" lang="ja-JP" altLang="en-US" sz="1400" dirty="0">
                        <a:latin typeface="HG丸ｺﾞｼｯｸM-PRO" panose="020F0600000000000000" pitchFamily="50" charset="-128"/>
                        <a:ea typeface="HG丸ｺﾞｼｯｸM-PRO" panose="020F0600000000000000" pitchFamily="50" charset="-128"/>
                      </a:endParaRPr>
                    </a:p>
                  </a:txBody>
                  <a:tcPr>
                    <a:lnT w="12700" cap="flat" cmpd="sng" algn="ctr">
                      <a:solidFill>
                        <a:schemeClr val="accent1">
                          <a:lumMod val="75000"/>
                        </a:schemeClr>
                      </a:solidFill>
                      <a:prstDash val="solid"/>
                      <a:round/>
                      <a:headEnd type="none" w="med" len="med"/>
                      <a:tailEnd type="none" w="med" len="med"/>
                    </a:lnT>
                    <a:lnB w="12700" cap="flat" cmpd="sng" algn="ctr">
                      <a:noFill/>
                      <a:prstDash val="solid"/>
                      <a:round/>
                      <a:headEnd type="none" w="med" len="med"/>
                      <a:tailEnd type="none" w="med" len="med"/>
                    </a:lnB>
                  </a:tcPr>
                </a:tc>
                <a:tc gridSpan="2">
                  <a:txBody>
                    <a:bodyPr/>
                    <a:lstStyle/>
                    <a:p>
                      <a:pPr algn="ctr"/>
                      <a:r>
                        <a:rPr kumimoji="1" lang="ja-JP" altLang="en-US" sz="1200" dirty="0" smtClean="0">
                          <a:latin typeface="HG丸ｺﾞｼｯｸM-PRO" panose="020F0600000000000000" pitchFamily="50" charset="-128"/>
                          <a:ea typeface="HG丸ｺﾞｼｯｸM-PRO" panose="020F0600000000000000" pitchFamily="50" charset="-128"/>
                        </a:rPr>
                        <a:t>施策まとめ</a:t>
                      </a:r>
                      <a:endParaRPr kumimoji="1" lang="ja-JP" altLang="en-US" sz="1200" dirty="0">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algn="ctr"/>
                      <a:endParaRPr kumimoji="1" lang="en-US" altLang="ja-JP" sz="1400" dirty="0" smtClean="0">
                        <a:latin typeface="HG丸ｺﾞｼｯｸM-PRO" panose="020F0600000000000000" pitchFamily="50" charset="-128"/>
                        <a:ea typeface="HG丸ｺﾞｼｯｸM-PRO" panose="020F0600000000000000" pitchFamily="50" charset="-128"/>
                      </a:endParaRPr>
                    </a:p>
                  </a:txBody>
                  <a:tcPr>
                    <a:lnR w="12700" cap="flat" cmpd="sng" algn="ctr">
                      <a:solidFill>
                        <a:schemeClr val="bg1"/>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noFill/>
                      <a:prstDash val="solid"/>
                      <a:round/>
                      <a:headEnd type="none" w="med" len="med"/>
                      <a:tailEnd type="none" w="med" len="med"/>
                    </a:lnB>
                  </a:tcPr>
                </a:tc>
                <a:tc gridSpan="2">
                  <a:txBody>
                    <a:bodyPr/>
                    <a:lstStyle/>
                    <a:p>
                      <a:pPr algn="ctr"/>
                      <a:r>
                        <a:rPr lang="ja-JP" altLang="en-US" sz="1200" dirty="0" smtClean="0">
                          <a:latin typeface="HG丸ｺﾞｼｯｸM-PRO" panose="020F0600000000000000" pitchFamily="50" charset="-128"/>
                          <a:ea typeface="HG丸ｺﾞｼｯｸM-PRO" panose="020F0600000000000000" pitchFamily="50" charset="-128"/>
                        </a:rPr>
                        <a:t>パブコメ</a:t>
                      </a:r>
                      <a:endParaRPr lang="ja-JP" altLang="en-US" sz="1200" dirty="0">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algn="ctr"/>
                      <a:endParaRPr kumimoji="1" lang="en-US" altLang="ja-JP" sz="1400" dirty="0" smtClean="0">
                        <a:latin typeface="HG丸ｺﾞｼｯｸM-PRO" panose="020F0600000000000000" pitchFamily="50" charset="-128"/>
                        <a:ea typeface="HG丸ｺﾞｼｯｸM-PRO" panose="020F0600000000000000"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rowSpan="3" gridSpan="2">
                  <a:txBody>
                    <a:bodyPr/>
                    <a:lstStyle/>
                    <a:p>
                      <a:pPr algn="ctr"/>
                      <a:endParaRPr kumimoji="1" lang="en-US" altLang="ja-JP" sz="1200" dirty="0" smtClean="0">
                        <a:latin typeface="HG丸ｺﾞｼｯｸM-PRO" panose="020F0600000000000000" pitchFamily="50" charset="-128"/>
                        <a:ea typeface="HG丸ｺﾞｼｯｸM-PRO" panose="020F0600000000000000" pitchFamily="50" charset="-128"/>
                      </a:endParaRPr>
                    </a:p>
                    <a:p>
                      <a:pPr algn="ctr"/>
                      <a:endParaRPr kumimoji="1" lang="en-US" altLang="ja-JP" sz="1200" dirty="0" smtClean="0">
                        <a:latin typeface="HG丸ｺﾞｼｯｸM-PRO" panose="020F0600000000000000" pitchFamily="50" charset="-128"/>
                        <a:ea typeface="HG丸ｺﾞｼｯｸM-PRO" panose="020F0600000000000000" pitchFamily="50" charset="-128"/>
                      </a:endParaRPr>
                    </a:p>
                    <a:p>
                      <a:pPr algn="ctr"/>
                      <a:r>
                        <a:rPr kumimoji="1" lang="ja-JP" altLang="en-US" sz="1200" dirty="0" smtClean="0">
                          <a:latin typeface="HG丸ｺﾞｼｯｸM-PRO" panose="020F0600000000000000" pitchFamily="50" charset="-128"/>
                          <a:ea typeface="HG丸ｺﾞｼｯｸM-PRO" panose="020F0600000000000000" pitchFamily="50" charset="-128"/>
                        </a:rPr>
                        <a:t>計画書作成</a:t>
                      </a:r>
                      <a:endParaRPr kumimoji="1" lang="ja-JP" altLang="en-US" sz="1200" dirty="0">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rowSpan="3" hMerge="1">
                  <a:txBody>
                    <a:bodyPr/>
                    <a:lstStyle/>
                    <a:p>
                      <a:endParaRPr kumimoji="1" lang="ja-JP" altLang="en-US" sz="1400" dirty="0">
                        <a:latin typeface="HG丸ｺﾞｼｯｸM-PRO" panose="020F0600000000000000" pitchFamily="50" charset="-128"/>
                        <a:ea typeface="HG丸ｺﾞｼｯｸM-PRO" panose="020F0600000000000000" pitchFamily="50" charset="-128"/>
                      </a:endParaRPr>
                    </a:p>
                  </a:txBody>
                  <a:tcPr/>
                </a:tc>
              </a:tr>
              <a:tr h="480853">
                <a:tc vMerge="1">
                  <a:txBody>
                    <a:bodyPr/>
                    <a:lstStyle/>
                    <a:p>
                      <a:pPr algn="ctr"/>
                      <a:endParaRPr kumimoji="1" lang="ja-JP" altLang="en-US" sz="1600" dirty="0">
                        <a:latin typeface="HGP創英角ｺﾞｼｯｸUB" panose="020B0900000000000000" pitchFamily="50" charset="-128"/>
                        <a:ea typeface="HGP創英角ｺﾞｼｯｸUB" panose="020B0900000000000000" pitchFamily="50" charset="-128"/>
                      </a:endParaRPr>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6">
                        <a:lumMod val="20000"/>
                        <a:lumOff val="80000"/>
                      </a:schemeClr>
                    </a:solidFill>
                  </a:tcPr>
                </a:tc>
                <a:tc gridSpan="3">
                  <a:txBody>
                    <a:bodyPr/>
                    <a:lstStyle/>
                    <a:p>
                      <a:r>
                        <a:rPr kumimoji="1" lang="ja-JP" altLang="en-US" sz="1100" dirty="0" smtClean="0">
                          <a:latin typeface="HG丸ｺﾞｼｯｸM-PRO" panose="020F0600000000000000" pitchFamily="50" charset="-128"/>
                          <a:ea typeface="HG丸ｺﾞｼｯｸM-PRO" panose="020F0600000000000000" pitchFamily="50" charset="-128"/>
                        </a:rPr>
                        <a:t>実態</a:t>
                      </a:r>
                      <a:r>
                        <a:rPr kumimoji="1" lang="ja-JP" altLang="en-US" sz="1100" dirty="0" err="1" smtClean="0">
                          <a:latin typeface="HG丸ｺﾞｼｯｸM-PRO" panose="020F0600000000000000" pitchFamily="50" charset="-128"/>
                          <a:ea typeface="HG丸ｺﾞｼｯｸM-PRO" panose="020F0600000000000000" pitchFamily="50" charset="-128"/>
                        </a:rPr>
                        <a:t>調査調査</a:t>
                      </a:r>
                      <a:r>
                        <a:rPr kumimoji="1" lang="ja-JP" altLang="en-US" sz="1100" dirty="0" smtClean="0">
                          <a:latin typeface="HG丸ｺﾞｼｯｸM-PRO" panose="020F0600000000000000" pitchFamily="50" charset="-128"/>
                          <a:ea typeface="HG丸ｺﾞｼｯｸM-PRO" panose="020F0600000000000000" pitchFamily="50" charset="-128"/>
                        </a:rPr>
                        <a:t>票作成</a:t>
                      </a:r>
                      <a:endParaRPr kumimoji="1" lang="ja-JP" altLang="en-US" sz="1100" dirty="0">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kumimoji="1" lang="ja-JP" altLang="en-US"/>
                    </a:p>
                  </a:txBody>
                  <a:tcPr/>
                </a:tc>
                <a:tc hMerge="1">
                  <a:txBody>
                    <a:bodyPr/>
                    <a:lstStyle/>
                    <a:p>
                      <a:endParaRPr kumimoji="1" lang="ja-JP" altLang="en-US" sz="1100" dirty="0">
                        <a:latin typeface="HG丸ｺﾞｼｯｸM-PRO" panose="020F0600000000000000" pitchFamily="50" charset="-128"/>
                        <a:ea typeface="HG丸ｺﾞｼｯｸM-PRO" panose="020F0600000000000000"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gridSpan="3">
                  <a:txBody>
                    <a:bodyPr/>
                    <a:lstStyle/>
                    <a:p>
                      <a:pPr algn="ctr"/>
                      <a:r>
                        <a:rPr kumimoji="1" lang="ja-JP" altLang="en-US" sz="1200" dirty="0" smtClean="0">
                          <a:latin typeface="HG丸ｺﾞｼｯｸM-PRO" panose="020F0600000000000000" pitchFamily="50" charset="-128"/>
                          <a:ea typeface="HG丸ｺﾞｼｯｸM-PRO" panose="020F0600000000000000" pitchFamily="50" charset="-128"/>
                        </a:rPr>
                        <a:t>目標値積算</a:t>
                      </a:r>
                      <a:endParaRPr kumimoji="1" lang="ja-JP" altLang="en-US" sz="1200" dirty="0">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kumimoji="1" lang="ja-JP" altLang="en-US" sz="1400" dirty="0">
                        <a:latin typeface="HG丸ｺﾞｼｯｸM-PRO" panose="020F0600000000000000" pitchFamily="50" charset="-128"/>
                        <a:ea typeface="HG丸ｺﾞｼｯｸM-PRO" panose="020F0600000000000000" pitchFamily="50" charset="-128"/>
                      </a:endParaRPr>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hMerge="1">
                  <a:txBody>
                    <a:bodyPr/>
                    <a:lstStyle/>
                    <a:p>
                      <a:endParaRPr kumimoji="1" lang="ja-JP" altLang="en-US" sz="1400" dirty="0">
                        <a:latin typeface="HG丸ｺﾞｼｯｸM-PRO" panose="020F0600000000000000" pitchFamily="50" charset="-128"/>
                        <a:ea typeface="HG丸ｺﾞｼｯｸM-PRO" panose="020F0600000000000000" pitchFamily="50" charset="-128"/>
                      </a:endParaRPr>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gridSpan="2">
                  <a:txBody>
                    <a:bodyPr/>
                    <a:lstStyle/>
                    <a:p>
                      <a:pPr algn="ctr"/>
                      <a:r>
                        <a:rPr lang="ja-JP" altLang="en-US" sz="1200" dirty="0" smtClean="0">
                          <a:latin typeface="HG丸ｺﾞｼｯｸM-PRO" panose="020F0600000000000000" pitchFamily="50" charset="-128"/>
                          <a:ea typeface="HG丸ｺﾞｼｯｸM-PRO" panose="020F0600000000000000" pitchFamily="50" charset="-128"/>
                        </a:rPr>
                        <a:t>目標値設定</a:t>
                      </a:r>
                      <a:endParaRPr lang="ja-JP" altLang="en-US" sz="1200" dirty="0">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kumimoji="1" lang="ja-JP" altLang="en-US" sz="1400" dirty="0">
                        <a:latin typeface="HG丸ｺﾞｼｯｸM-PRO" panose="020F0600000000000000" pitchFamily="50" charset="-128"/>
                        <a:ea typeface="HG丸ｺﾞｼｯｸM-PRO" panose="020F0600000000000000" pitchFamily="50" charset="-128"/>
                      </a:endParaRPr>
                    </a:p>
                  </a:txBody>
                  <a:tcPr>
                    <a:lnL w="12700" cmpd="sng">
                      <a:noFill/>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rowSpan="2" gridSpan="2">
                  <a:txBody>
                    <a:bodyPr/>
                    <a:lstStyle/>
                    <a:p>
                      <a:pPr algn="ctr"/>
                      <a:endParaRPr kumimoji="1" lang="en-US" altLang="ja-JP" sz="1200" dirty="0" smtClean="0">
                        <a:latin typeface="HG丸ｺﾞｼｯｸM-PRO" panose="020F0600000000000000" pitchFamily="50" charset="-128"/>
                        <a:ea typeface="HG丸ｺﾞｼｯｸM-PRO" panose="020F0600000000000000" pitchFamily="50" charset="-128"/>
                      </a:endParaRPr>
                    </a:p>
                    <a:p>
                      <a:pPr algn="ctr"/>
                      <a:r>
                        <a:rPr kumimoji="1" lang="ja-JP" altLang="en-US" sz="1200" dirty="0" smtClean="0">
                          <a:latin typeface="HG丸ｺﾞｼｯｸM-PRO" panose="020F0600000000000000" pitchFamily="50" charset="-128"/>
                          <a:ea typeface="HG丸ｺﾞｼｯｸM-PRO" panose="020F0600000000000000" pitchFamily="50" charset="-128"/>
                        </a:rPr>
                        <a:t>計画案作成</a:t>
                      </a:r>
                      <a:endParaRPr kumimoji="1" lang="ja-JP" altLang="en-US" sz="1200" dirty="0">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rowSpan="2" hMerge="1">
                  <a:txBody>
                    <a:bodyPr/>
                    <a:lstStyle/>
                    <a:p>
                      <a:pPr algn="ctr"/>
                      <a:endParaRPr kumimoji="1" lang="ja-JP" altLang="en-US" sz="1400" dirty="0">
                        <a:latin typeface="HG丸ｺﾞｼｯｸM-PRO" panose="020F0600000000000000" pitchFamily="50" charset="-128"/>
                        <a:ea typeface="HG丸ｺﾞｼｯｸM-PRO" panose="020F0600000000000000" pitchFamily="50" charset="-128"/>
                      </a:endParaRPr>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gridSpan="2" vMerge="1">
                  <a:txBody>
                    <a:bodyPr/>
                    <a:lstStyle/>
                    <a:p>
                      <a:endParaRPr kumimoji="1" lang="ja-JP" altLang="en-US"/>
                    </a:p>
                  </a:txBody>
                  <a:tcPr/>
                </a:tc>
                <a:tc hMerge="1" vMerge="1">
                  <a:txBody>
                    <a:bodyPr/>
                    <a:lstStyle/>
                    <a:p>
                      <a:endParaRPr kumimoji="1" lang="ja-JP" altLang="en-US"/>
                    </a:p>
                  </a:txBody>
                  <a:tcPr/>
                </a:tc>
              </a:tr>
              <a:tr h="420650">
                <a:tc vMerge="1">
                  <a:txBody>
                    <a:bodyPr/>
                    <a:lstStyle/>
                    <a:p>
                      <a:endParaRPr kumimoji="1" lang="ja-JP" altLang="en-US"/>
                    </a:p>
                  </a:txBody>
                  <a:tcPr/>
                </a:tc>
                <a:tc gridSpan="2">
                  <a:txBody>
                    <a:bodyPr/>
                    <a:lstStyle/>
                    <a:p>
                      <a:endParaRPr kumimoji="1" lang="ja-JP"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kumimoji="1" lang="ja-JP" altLang="en-US"/>
                    </a:p>
                  </a:txBody>
                  <a:tcPr/>
                </a:tc>
                <a:tc gridSpan="3">
                  <a:txBody>
                    <a:bodyPr/>
                    <a:lstStyle/>
                    <a:p>
                      <a:pPr algn="ctr"/>
                      <a:r>
                        <a:rPr kumimoji="1" lang="ja-JP" altLang="en-US" sz="1200" dirty="0" smtClean="0">
                          <a:latin typeface="HG丸ｺﾞｼｯｸM-PRO" panose="020F0600000000000000" pitchFamily="50" charset="-128"/>
                          <a:ea typeface="HG丸ｺﾞｼｯｸM-PRO" panose="020F0600000000000000" pitchFamily="50" charset="-128"/>
                        </a:rPr>
                        <a:t>排出量推計</a:t>
                      </a:r>
                      <a:endParaRPr kumimoji="1" lang="ja-JP" altLang="en-US" sz="1200" dirty="0">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kumimoji="1" lang="ja-JP" alt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kumimoji="1" lang="ja-JP" alt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kumimoji="1" lang="ja-JP"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gridSpan="2">
                  <a:txBody>
                    <a:bodyPr/>
                    <a:lstStyle/>
                    <a:p>
                      <a:pPr algn="ctr"/>
                      <a:r>
                        <a:rPr kumimoji="1" lang="ja-JP" altLang="en-US" sz="1200" dirty="0" smtClean="0">
                          <a:latin typeface="HG丸ｺﾞｼｯｸM-PRO" panose="020F0600000000000000" pitchFamily="50" charset="-128"/>
                          <a:ea typeface="HG丸ｺﾞｼｯｸM-PRO" panose="020F0600000000000000" pitchFamily="50" charset="-128"/>
                        </a:rPr>
                        <a:t>計画素案作成</a:t>
                      </a:r>
                      <a:endParaRPr kumimoji="1" lang="ja-JP" altLang="en-US" sz="1200" dirty="0">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a:endParaRPr kumimoji="1" lang="ja-JP" altLang="en-US" sz="1400" dirty="0">
                        <a:latin typeface="HG丸ｺﾞｼｯｸM-PRO" panose="020F0600000000000000" pitchFamily="50" charset="-128"/>
                        <a:ea typeface="HG丸ｺﾞｼｯｸM-PRO" panose="020F0600000000000000" pitchFamily="50" charset="-128"/>
                      </a:endParaRPr>
                    </a:p>
                  </a:txBody>
                  <a:tcPr>
                    <a:lnL w="12700" cmpd="sng">
                      <a:noFill/>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gridSpan="2" vMerge="1">
                  <a:txBody>
                    <a:bodyPr/>
                    <a:lstStyle/>
                    <a:p>
                      <a:endParaRPr kumimoji="1" lang="ja-JP" altLang="en-US"/>
                    </a:p>
                  </a:txBody>
                  <a:tcPr/>
                </a:tc>
                <a:tc hMerge="1"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r>
            </a:tbl>
          </a:graphicData>
        </a:graphic>
      </p:graphicFrame>
      <p:sp>
        <p:nvSpPr>
          <p:cNvPr id="12" name="角丸四角形 11"/>
          <p:cNvSpPr/>
          <p:nvPr/>
        </p:nvSpPr>
        <p:spPr>
          <a:xfrm>
            <a:off x="200945" y="255478"/>
            <a:ext cx="8714455" cy="731924"/>
          </a:xfrm>
          <a:prstGeom prst="roundRect">
            <a:avLst>
              <a:gd name="adj" fmla="val 2971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200" dirty="0" smtClean="0">
                <a:solidFill>
                  <a:sysClr val="windowText" lastClr="000000"/>
                </a:solidFill>
                <a:latin typeface="HGP創英角ｺﾞｼｯｸUB" panose="020B0900000000000000" pitchFamily="50" charset="-128"/>
                <a:ea typeface="HGP創英角ｺﾞｼｯｸUB" panose="020B0900000000000000" pitchFamily="50" charset="-128"/>
              </a:rPr>
              <a:t>6.</a:t>
            </a:r>
            <a:r>
              <a:rPr kumimoji="1" lang="ja-JP" altLang="en-US" sz="3200" dirty="0" smtClean="0">
                <a:solidFill>
                  <a:sysClr val="windowText" lastClr="000000"/>
                </a:solidFill>
                <a:latin typeface="HGP創英角ｺﾞｼｯｸUB" panose="020B0900000000000000" pitchFamily="50" charset="-128"/>
                <a:ea typeface="HGP創英角ｺﾞｼｯｸUB" panose="020B0900000000000000" pitchFamily="50" charset="-128"/>
              </a:rPr>
              <a:t>計画改定の</a:t>
            </a:r>
            <a:r>
              <a:rPr lang="ja-JP" altLang="en-US" sz="3200" dirty="0" smtClean="0">
                <a:solidFill>
                  <a:sysClr val="windowText" lastClr="000000"/>
                </a:solidFill>
                <a:latin typeface="HGP創英角ｺﾞｼｯｸUB" panose="020B0900000000000000" pitchFamily="50" charset="-128"/>
                <a:ea typeface="HGP創英角ｺﾞｼｯｸUB" panose="020B0900000000000000" pitchFamily="50" charset="-128"/>
              </a:rPr>
              <a:t>スケジュール案</a:t>
            </a:r>
            <a:r>
              <a:rPr kumimoji="1" lang="ja-JP" altLang="en-US" sz="3200" dirty="0" smtClean="0">
                <a:solidFill>
                  <a:sysClr val="windowText" lastClr="000000"/>
                </a:solidFill>
                <a:latin typeface="HGP創英角ｺﾞｼｯｸUB" panose="020B0900000000000000" pitchFamily="50" charset="-128"/>
                <a:ea typeface="HGP創英角ｺﾞｼｯｸUB" panose="020B0900000000000000" pitchFamily="50" charset="-128"/>
              </a:rPr>
              <a:t>　</a:t>
            </a:r>
            <a:endParaRPr lang="en-US" altLang="ja-JP" sz="2400" dirty="0" smtClean="0">
              <a:solidFill>
                <a:schemeClr val="tx1"/>
              </a:solidFill>
              <a:ea typeface="HGS創英角ｺﾞｼｯｸUB" panose="020B0900000000000000" pitchFamily="50" charset="-128"/>
            </a:endParaRPr>
          </a:p>
        </p:txBody>
      </p:sp>
      <p:sp>
        <p:nvSpPr>
          <p:cNvPr id="4" name="Rectangle 3"/>
          <p:cNvSpPr txBox="1">
            <a:spLocks noChangeArrowheads="1"/>
          </p:cNvSpPr>
          <p:nvPr/>
        </p:nvSpPr>
        <p:spPr>
          <a:xfrm>
            <a:off x="5678901" y="6577711"/>
            <a:ext cx="3104147" cy="202036"/>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r">
              <a:buFontTx/>
              <a:buNone/>
            </a:pPr>
            <a:r>
              <a:rPr lang="en-US" altLang="ja-JP" sz="1200" dirty="0" smtClean="0">
                <a:latin typeface="HG丸ｺﾞｼｯｸM-PRO" panose="020F0600000000000000" pitchFamily="50" charset="-128"/>
                <a:ea typeface="HG丸ｺﾞｼｯｸM-PRO" panose="020F0600000000000000" pitchFamily="50" charset="-128"/>
              </a:rPr>
              <a:t>No.19</a:t>
            </a:r>
            <a:endParaRPr lang="en-US" altLang="ja-JP" sz="12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2788983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グループ化 15"/>
          <p:cNvGrpSpPr/>
          <p:nvPr/>
        </p:nvGrpSpPr>
        <p:grpSpPr>
          <a:xfrm>
            <a:off x="0" y="0"/>
            <a:ext cx="9144000" cy="6858000"/>
            <a:chOff x="0" y="0"/>
            <a:chExt cx="9144000" cy="6858000"/>
          </a:xfrm>
        </p:grpSpPr>
        <p:sp>
          <p:nvSpPr>
            <p:cNvPr id="12" name="正方形/長方形 11"/>
            <p:cNvSpPr/>
            <p:nvPr/>
          </p:nvSpPr>
          <p:spPr>
            <a:xfrm>
              <a:off x="0" y="0"/>
              <a:ext cx="9144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角丸四角形 12"/>
            <p:cNvSpPr/>
            <p:nvPr/>
          </p:nvSpPr>
          <p:spPr>
            <a:xfrm>
              <a:off x="200945" y="255478"/>
              <a:ext cx="8714455" cy="731924"/>
            </a:xfrm>
            <a:prstGeom prst="roundRect">
              <a:avLst>
                <a:gd name="adj" fmla="val 2971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solidFill>
                    <a:sysClr val="windowText" lastClr="000000"/>
                  </a:solidFill>
                  <a:latin typeface="HGP創英角ｺﾞｼｯｸUB" panose="020B0900000000000000" pitchFamily="50" charset="-128"/>
                  <a:ea typeface="HGP創英角ｺﾞｼｯｸUB" panose="020B0900000000000000" pitchFamily="50" charset="-128"/>
                </a:rPr>
                <a:t>目次</a:t>
              </a:r>
              <a:endParaRPr kumimoji="1" lang="ja-JP" altLang="en-US" sz="3200" dirty="0">
                <a:solidFill>
                  <a:sysClr val="windowText" lastClr="000000"/>
                </a:solidFill>
                <a:latin typeface="HGP創英角ｺﾞｼｯｸUB" panose="020B0900000000000000" pitchFamily="50" charset="-128"/>
                <a:ea typeface="HGP創英角ｺﾞｼｯｸUB" panose="020B0900000000000000" pitchFamily="50" charset="-128"/>
              </a:endParaRPr>
            </a:p>
          </p:txBody>
        </p:sp>
        <p:sp>
          <p:nvSpPr>
            <p:cNvPr id="15" name="角丸四角形 14"/>
            <p:cNvSpPr/>
            <p:nvPr/>
          </p:nvSpPr>
          <p:spPr>
            <a:xfrm>
              <a:off x="200945" y="1158656"/>
              <a:ext cx="8714455" cy="5279742"/>
            </a:xfrm>
            <a:prstGeom prst="roundRect">
              <a:avLst>
                <a:gd name="adj" fmla="val 687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4" name="Rectangle 3"/>
          <p:cNvSpPr>
            <a:spLocks noChangeArrowheads="1"/>
          </p:cNvSpPr>
          <p:nvPr/>
        </p:nvSpPr>
        <p:spPr bwMode="auto">
          <a:xfrm>
            <a:off x="595604" y="987402"/>
            <a:ext cx="7925136" cy="4632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eaLnBrk="1" hangingPunct="1">
              <a:lnSpc>
                <a:spcPct val="90000"/>
              </a:lnSpc>
              <a:spcBef>
                <a:spcPct val="20000"/>
              </a:spcBef>
              <a:buClr>
                <a:srgbClr val="DDDDDD"/>
              </a:buClr>
            </a:pPr>
            <a:endParaRPr lang="ja-JP" altLang="en-US" sz="2400" dirty="0">
              <a:ea typeface="HGS創英角ｺﾞｼｯｸUB" panose="020B0900000000000000" pitchFamily="50" charset="-128"/>
            </a:endParaRPr>
          </a:p>
          <a:p>
            <a:pPr eaLnBrk="1" hangingPunct="1">
              <a:lnSpc>
                <a:spcPct val="90000"/>
              </a:lnSpc>
              <a:spcBef>
                <a:spcPct val="20000"/>
              </a:spcBef>
              <a:buClr>
                <a:srgbClr val="DDDDDD"/>
              </a:buClr>
            </a:pPr>
            <a:r>
              <a:rPr lang="ja-JP" altLang="en-US" sz="2000" dirty="0">
                <a:ea typeface="HGS創英角ｺﾞｼｯｸUB" panose="020B0900000000000000" pitchFamily="50" charset="-128"/>
              </a:rPr>
              <a:t>　</a:t>
            </a:r>
            <a:r>
              <a:rPr lang="ja-JP" altLang="en-US" sz="2000" dirty="0" smtClean="0">
                <a:ea typeface="HGS創英角ｺﾞｼｯｸUB" panose="020B0900000000000000" pitchFamily="50" charset="-128"/>
              </a:rPr>
              <a:t>１．計画改定の背景</a:t>
            </a:r>
            <a:endParaRPr lang="en-US" altLang="ja-JP" sz="2000" dirty="0">
              <a:ea typeface="HGS創英角ｺﾞｼｯｸUB" panose="020B0900000000000000" pitchFamily="50" charset="-128"/>
            </a:endParaRPr>
          </a:p>
          <a:p>
            <a:pPr eaLnBrk="1" hangingPunct="1">
              <a:lnSpc>
                <a:spcPct val="90000"/>
              </a:lnSpc>
              <a:spcBef>
                <a:spcPct val="20000"/>
              </a:spcBef>
              <a:buClr>
                <a:srgbClr val="DDDDDD"/>
              </a:buClr>
            </a:pPr>
            <a:r>
              <a:rPr lang="ja-JP" altLang="en-US" dirty="0" smtClean="0">
                <a:ea typeface="HGS創英角ｺﾞｼｯｸUB" panose="020B0900000000000000" pitchFamily="50" charset="-128"/>
                <a:cs typeface="Arial" panose="020B0604020202020204" pitchFamily="34" charset="0"/>
              </a:rPr>
              <a:t>　　（</a:t>
            </a:r>
            <a:r>
              <a:rPr lang="en-US" altLang="ja-JP" dirty="0" smtClean="0">
                <a:ea typeface="HGS創英角ｺﾞｼｯｸUB" panose="020B0900000000000000" pitchFamily="50" charset="-128"/>
                <a:cs typeface="Arial" panose="020B0604020202020204" pitchFamily="34" charset="0"/>
              </a:rPr>
              <a:t>1</a:t>
            </a:r>
            <a:r>
              <a:rPr lang="ja-JP" altLang="en-US" dirty="0">
                <a:ea typeface="HGS創英角ｺﾞｼｯｸUB" panose="020B0900000000000000" pitchFamily="50" charset="-128"/>
                <a:cs typeface="Arial" panose="020B0604020202020204" pitchFamily="34" charset="0"/>
              </a:rPr>
              <a:t>）社会</a:t>
            </a:r>
            <a:r>
              <a:rPr lang="ja-JP" altLang="en-US" dirty="0">
                <a:ea typeface="HGS創英角ｺﾞｼｯｸUB" panose="020B0900000000000000" pitchFamily="50" charset="-128"/>
              </a:rPr>
              <a:t>情勢の</a:t>
            </a:r>
            <a:r>
              <a:rPr lang="ja-JP" altLang="en-US" dirty="0" smtClean="0">
                <a:ea typeface="HGS創英角ｺﾞｼｯｸUB" panose="020B0900000000000000" pitchFamily="50" charset="-128"/>
              </a:rPr>
              <a:t>変化</a:t>
            </a:r>
            <a:r>
              <a:rPr lang="en-US" altLang="ja-JP" dirty="0" smtClean="0">
                <a:ea typeface="HGS創英角ｺﾞｼｯｸUB" panose="020B0900000000000000" pitchFamily="50" charset="-128"/>
              </a:rPr>
              <a:t>…………………………………………………….3</a:t>
            </a:r>
            <a:endParaRPr lang="en-US" altLang="ja-JP" dirty="0" smtClean="0">
              <a:ea typeface="HGS創英角ｺﾞｼｯｸUB" panose="020B0900000000000000" pitchFamily="50" charset="-128"/>
            </a:endParaRPr>
          </a:p>
          <a:p>
            <a:pPr eaLnBrk="1" hangingPunct="1">
              <a:lnSpc>
                <a:spcPct val="90000"/>
              </a:lnSpc>
              <a:spcBef>
                <a:spcPct val="20000"/>
              </a:spcBef>
              <a:buClr>
                <a:srgbClr val="DDDDDD"/>
              </a:buClr>
            </a:pPr>
            <a:r>
              <a:rPr lang="ja-JP" altLang="en-US" dirty="0">
                <a:ea typeface="HGS創英角ｺﾞｼｯｸUB" panose="020B0900000000000000" pitchFamily="50" charset="-128"/>
                <a:cs typeface="Arial" panose="020B0604020202020204" pitchFamily="34" charset="0"/>
              </a:rPr>
              <a:t>　　</a:t>
            </a:r>
            <a:r>
              <a:rPr lang="ja-JP" altLang="en-US" dirty="0" smtClean="0">
                <a:ea typeface="HGS創英角ｺﾞｼｯｸUB" panose="020B0900000000000000" pitchFamily="50" charset="-128"/>
                <a:cs typeface="Arial" panose="020B0604020202020204" pitchFamily="34" charset="0"/>
              </a:rPr>
              <a:t>（</a:t>
            </a:r>
            <a:r>
              <a:rPr lang="en-US" altLang="ja-JP" dirty="0">
                <a:ea typeface="HGS創英角ｺﾞｼｯｸUB" panose="020B0900000000000000" pitchFamily="50" charset="-128"/>
                <a:cs typeface="Arial" panose="020B0604020202020204" pitchFamily="34" charset="0"/>
              </a:rPr>
              <a:t>2</a:t>
            </a:r>
            <a:r>
              <a:rPr lang="ja-JP" altLang="en-US" dirty="0" smtClean="0">
                <a:ea typeface="HGS創英角ｺﾞｼｯｸUB" panose="020B0900000000000000" pitchFamily="50" charset="-128"/>
                <a:cs typeface="Arial" panose="020B0604020202020204" pitchFamily="34" charset="0"/>
              </a:rPr>
              <a:t>）地球</a:t>
            </a:r>
            <a:r>
              <a:rPr lang="ja-JP" altLang="en-US" dirty="0">
                <a:ea typeface="HGS創英角ｺﾞｼｯｸUB" panose="020B0900000000000000" pitchFamily="50" charset="-128"/>
                <a:cs typeface="Arial" panose="020B0604020202020204" pitchFamily="34" charset="0"/>
              </a:rPr>
              <a:t>温暖化</a:t>
            </a:r>
            <a:r>
              <a:rPr lang="ja-JP" altLang="en-US" dirty="0" smtClean="0">
                <a:ea typeface="HGS創英角ｺﾞｼｯｸUB" panose="020B0900000000000000" pitchFamily="50" charset="-128"/>
              </a:rPr>
              <a:t>の</a:t>
            </a:r>
            <a:r>
              <a:rPr lang="ja-JP" altLang="en-US" dirty="0" smtClean="0">
                <a:ea typeface="HGS創英角ｺﾞｼｯｸUB" panose="020B0900000000000000" pitchFamily="50" charset="-128"/>
              </a:rPr>
              <a:t>進行</a:t>
            </a:r>
            <a:r>
              <a:rPr lang="en-US" altLang="ja-JP" dirty="0" smtClean="0">
                <a:ea typeface="HGS創英角ｺﾞｼｯｸUB" panose="020B0900000000000000" pitchFamily="50" charset="-128"/>
              </a:rPr>
              <a:t>………………………………………………….</a:t>
            </a:r>
            <a:r>
              <a:rPr lang="en-US" altLang="ja-JP" dirty="0" smtClean="0">
                <a:ea typeface="HGS創英角ｺﾞｼｯｸUB" panose="020B0900000000000000" pitchFamily="50" charset="-128"/>
              </a:rPr>
              <a:t>7</a:t>
            </a:r>
            <a:endParaRPr lang="en-US" altLang="ja-JP" dirty="0" smtClean="0">
              <a:ea typeface="HGS創英角ｺﾞｼｯｸUB" panose="020B0900000000000000" pitchFamily="50" charset="-128"/>
            </a:endParaRPr>
          </a:p>
          <a:p>
            <a:pPr eaLnBrk="1" hangingPunct="1">
              <a:lnSpc>
                <a:spcPct val="90000"/>
              </a:lnSpc>
              <a:spcBef>
                <a:spcPct val="20000"/>
              </a:spcBef>
              <a:buClr>
                <a:srgbClr val="DDDDDD"/>
              </a:buClr>
            </a:pPr>
            <a:r>
              <a:rPr lang="ja-JP" altLang="en-US" dirty="0">
                <a:ea typeface="HGS創英角ｺﾞｼｯｸUB" panose="020B0900000000000000" pitchFamily="50" charset="-128"/>
              </a:rPr>
              <a:t>　</a:t>
            </a:r>
            <a:r>
              <a:rPr lang="ja-JP" altLang="en-US" dirty="0" smtClean="0">
                <a:ea typeface="HGS創英角ｺﾞｼｯｸUB" panose="020B0900000000000000" pitchFamily="50" charset="-128"/>
              </a:rPr>
              <a:t>　（</a:t>
            </a:r>
            <a:r>
              <a:rPr lang="en-US" altLang="ja-JP" dirty="0" smtClean="0">
                <a:ea typeface="HGS創英角ｺﾞｼｯｸUB" panose="020B0900000000000000" pitchFamily="50" charset="-128"/>
              </a:rPr>
              <a:t>3</a:t>
            </a:r>
            <a:r>
              <a:rPr lang="ja-JP" altLang="en-US" dirty="0" smtClean="0">
                <a:ea typeface="HGS創英角ｺﾞｼｯｸUB" panose="020B0900000000000000" pitchFamily="50" charset="-128"/>
              </a:rPr>
              <a:t>）</a:t>
            </a:r>
            <a:r>
              <a:rPr lang="ja-JP" altLang="en-US" dirty="0">
                <a:ea typeface="HGS創英角ｺﾞｼｯｸUB" panose="020B0900000000000000" pitchFamily="50" charset="-128"/>
              </a:rPr>
              <a:t>柏市の温室効果ガス排出量の</a:t>
            </a:r>
            <a:r>
              <a:rPr lang="ja-JP" altLang="en-US" dirty="0" smtClean="0">
                <a:ea typeface="HGS創英角ｺﾞｼｯｸUB" panose="020B0900000000000000" pitchFamily="50" charset="-128"/>
              </a:rPr>
              <a:t>現状</a:t>
            </a:r>
            <a:r>
              <a:rPr lang="en-US" altLang="ja-JP" dirty="0" smtClean="0">
                <a:ea typeface="HGS創英角ｺﾞｼｯｸUB" panose="020B0900000000000000" pitchFamily="50" charset="-128"/>
              </a:rPr>
              <a:t>………………………………</a:t>
            </a:r>
            <a:r>
              <a:rPr lang="en-US" altLang="ja-JP" dirty="0" smtClean="0">
                <a:ea typeface="HGS創英角ｺﾞｼｯｸUB" panose="020B0900000000000000" pitchFamily="50" charset="-128"/>
              </a:rPr>
              <a:t>10</a:t>
            </a:r>
            <a:endParaRPr lang="en-US" altLang="ja-JP" dirty="0">
              <a:ea typeface="HGS創英角ｺﾞｼｯｸUB" panose="020B0900000000000000" pitchFamily="50" charset="-128"/>
            </a:endParaRPr>
          </a:p>
          <a:p>
            <a:pPr eaLnBrk="1" hangingPunct="1">
              <a:lnSpc>
                <a:spcPct val="90000"/>
              </a:lnSpc>
              <a:spcBef>
                <a:spcPct val="20000"/>
              </a:spcBef>
              <a:buClr>
                <a:srgbClr val="DDDDDD"/>
              </a:buClr>
            </a:pPr>
            <a:r>
              <a:rPr lang="ja-JP" altLang="en-US" sz="2000" dirty="0" smtClean="0">
                <a:ea typeface="HGS創英角ｺﾞｼｯｸUB" panose="020B0900000000000000" pitchFamily="50" charset="-128"/>
              </a:rPr>
              <a:t>　２．計画改定の</a:t>
            </a:r>
            <a:r>
              <a:rPr lang="ja-JP" altLang="en-US" sz="2000" dirty="0" smtClean="0">
                <a:ea typeface="HGS創英角ｺﾞｼｯｸUB" panose="020B0900000000000000" pitchFamily="50" charset="-128"/>
              </a:rPr>
              <a:t>目的</a:t>
            </a:r>
            <a:r>
              <a:rPr lang="en-US" altLang="ja-JP" dirty="0" smtClean="0">
                <a:ea typeface="HGS創英角ｺﾞｼｯｸUB" panose="020B0900000000000000" pitchFamily="50" charset="-128"/>
              </a:rPr>
              <a:t>…………………………………………………….</a:t>
            </a:r>
            <a:r>
              <a:rPr lang="en-US" altLang="ja-JP" dirty="0" smtClean="0">
                <a:ea typeface="HGS創英角ｺﾞｼｯｸUB" panose="020B0900000000000000" pitchFamily="50" charset="-128"/>
              </a:rPr>
              <a:t>12</a:t>
            </a:r>
            <a:endParaRPr lang="en-US" altLang="ja-JP" dirty="0">
              <a:ea typeface="HGS創英角ｺﾞｼｯｸUB" panose="020B0900000000000000" pitchFamily="50" charset="-128"/>
            </a:endParaRPr>
          </a:p>
          <a:p>
            <a:pPr eaLnBrk="1" hangingPunct="1">
              <a:lnSpc>
                <a:spcPct val="90000"/>
              </a:lnSpc>
              <a:spcBef>
                <a:spcPct val="20000"/>
              </a:spcBef>
              <a:buClr>
                <a:srgbClr val="DDDDDD"/>
              </a:buClr>
            </a:pPr>
            <a:r>
              <a:rPr lang="ja-JP" altLang="en-US" sz="2000" dirty="0">
                <a:ea typeface="HGS創英角ｺﾞｼｯｸUB" panose="020B0900000000000000" pitchFamily="50" charset="-128"/>
              </a:rPr>
              <a:t>　</a:t>
            </a:r>
            <a:r>
              <a:rPr lang="ja-JP" altLang="en-US" sz="2000" dirty="0" smtClean="0">
                <a:ea typeface="HGS創英角ｺﾞｼｯｸUB" panose="020B0900000000000000" pitchFamily="50" charset="-128"/>
              </a:rPr>
              <a:t>３．</a:t>
            </a:r>
            <a:r>
              <a:rPr lang="ja-JP" altLang="en-US" sz="2000" dirty="0">
                <a:ea typeface="HGS創英角ｺﾞｼｯｸUB" panose="020B0900000000000000" pitchFamily="50" charset="-128"/>
              </a:rPr>
              <a:t>計画</a:t>
            </a:r>
            <a:r>
              <a:rPr lang="ja-JP" altLang="en-US" sz="2000" dirty="0" smtClean="0">
                <a:ea typeface="HGS創英角ｺﾞｼｯｸUB" panose="020B0900000000000000" pitchFamily="50" charset="-128"/>
              </a:rPr>
              <a:t>の位置づけ</a:t>
            </a:r>
            <a:r>
              <a:rPr lang="en-US" altLang="ja-JP" dirty="0" smtClean="0">
                <a:ea typeface="HGS創英角ｺﾞｼｯｸUB" panose="020B0900000000000000" pitchFamily="50" charset="-128"/>
              </a:rPr>
              <a:t>…………………………………………….….......13</a:t>
            </a:r>
            <a:endParaRPr lang="en-US" altLang="ja-JP" dirty="0" smtClean="0">
              <a:ea typeface="HGS創英角ｺﾞｼｯｸUB" panose="020B0900000000000000" pitchFamily="50" charset="-128"/>
            </a:endParaRPr>
          </a:p>
          <a:p>
            <a:pPr eaLnBrk="1" hangingPunct="1">
              <a:lnSpc>
                <a:spcPct val="90000"/>
              </a:lnSpc>
              <a:spcBef>
                <a:spcPct val="20000"/>
              </a:spcBef>
              <a:buClr>
                <a:srgbClr val="DDDDDD"/>
              </a:buClr>
            </a:pPr>
            <a:r>
              <a:rPr lang="ja-JP" altLang="en-US" sz="2000" dirty="0" smtClean="0">
                <a:ea typeface="HGS創英角ｺﾞｼｯｸUB" panose="020B0900000000000000" pitchFamily="50" charset="-128"/>
              </a:rPr>
              <a:t>　</a:t>
            </a:r>
            <a:r>
              <a:rPr lang="ja-JP" altLang="en-US" sz="2000" dirty="0">
                <a:ea typeface="HGS創英角ｺﾞｼｯｸUB" panose="020B0900000000000000" pitchFamily="50" charset="-128"/>
              </a:rPr>
              <a:t>４</a:t>
            </a:r>
            <a:r>
              <a:rPr lang="ja-JP" altLang="en-US" sz="2000" dirty="0" smtClean="0">
                <a:ea typeface="HGS創英角ｺﾞｼｯｸUB" panose="020B0900000000000000" pitchFamily="50" charset="-128"/>
              </a:rPr>
              <a:t>．計画改定の方向性</a:t>
            </a:r>
            <a:endParaRPr lang="en-US" altLang="ja-JP" sz="2000" dirty="0" smtClean="0">
              <a:ea typeface="HGS創英角ｺﾞｼｯｸUB" panose="020B0900000000000000" pitchFamily="50" charset="-128"/>
            </a:endParaRPr>
          </a:p>
          <a:p>
            <a:pPr eaLnBrk="1" hangingPunct="1">
              <a:lnSpc>
                <a:spcPct val="90000"/>
              </a:lnSpc>
              <a:spcBef>
                <a:spcPct val="20000"/>
              </a:spcBef>
              <a:buClr>
                <a:srgbClr val="DDDDDD"/>
              </a:buClr>
            </a:pPr>
            <a:r>
              <a:rPr lang="ja-JP" altLang="en-US" dirty="0">
                <a:ea typeface="HGS創英角ｺﾞｼｯｸUB" panose="020B0900000000000000" pitchFamily="50" charset="-128"/>
                <a:cs typeface="Arial" panose="020B0604020202020204" pitchFamily="34" charset="0"/>
              </a:rPr>
              <a:t>　　</a:t>
            </a:r>
            <a:r>
              <a:rPr lang="ja-JP" altLang="en-US" dirty="0" smtClean="0">
                <a:ea typeface="HGS創英角ｺﾞｼｯｸUB" panose="020B0900000000000000" pitchFamily="50" charset="-128"/>
                <a:cs typeface="Arial" panose="020B0604020202020204" pitchFamily="34" charset="0"/>
              </a:rPr>
              <a:t>（</a:t>
            </a:r>
            <a:r>
              <a:rPr lang="en-US" altLang="ja-JP" dirty="0" smtClean="0">
                <a:ea typeface="HGS創英角ｺﾞｼｯｸUB" panose="020B0900000000000000" pitchFamily="50" charset="-128"/>
                <a:cs typeface="Arial" panose="020B0604020202020204" pitchFamily="34" charset="0"/>
              </a:rPr>
              <a:t>1</a:t>
            </a:r>
            <a:r>
              <a:rPr lang="ja-JP" altLang="en-US" dirty="0" smtClean="0">
                <a:ea typeface="HGS創英角ｺﾞｼｯｸUB" panose="020B0900000000000000" pitchFamily="50" charset="-128"/>
                <a:cs typeface="Arial" panose="020B0604020202020204" pitchFamily="34" charset="0"/>
              </a:rPr>
              <a:t>）</a:t>
            </a:r>
            <a:r>
              <a:rPr lang="ja-JP" altLang="en-US" dirty="0" smtClean="0">
                <a:ea typeface="HGS創英角ｺﾞｼｯｸUB" panose="020B0900000000000000" pitchFamily="50" charset="-128"/>
              </a:rPr>
              <a:t>将来像の</a:t>
            </a:r>
            <a:r>
              <a:rPr lang="ja-JP" altLang="en-US" dirty="0" smtClean="0">
                <a:ea typeface="HGS創英角ｺﾞｼｯｸUB" panose="020B0900000000000000" pitchFamily="50" charset="-128"/>
              </a:rPr>
              <a:t>再検討</a:t>
            </a:r>
            <a:r>
              <a:rPr lang="en-US" altLang="ja-JP" dirty="0" smtClean="0">
                <a:ea typeface="HGS創英角ｺﾞｼｯｸUB" panose="020B0900000000000000" pitchFamily="50" charset="-128"/>
              </a:rPr>
              <a:t>……………………………………………………14</a:t>
            </a:r>
            <a:endParaRPr lang="en-US" altLang="ja-JP" dirty="0" smtClean="0">
              <a:ea typeface="HGS創英角ｺﾞｼｯｸUB" panose="020B0900000000000000" pitchFamily="50" charset="-128"/>
            </a:endParaRPr>
          </a:p>
          <a:p>
            <a:pPr>
              <a:lnSpc>
                <a:spcPct val="90000"/>
              </a:lnSpc>
              <a:spcBef>
                <a:spcPct val="20000"/>
              </a:spcBef>
              <a:buClr>
                <a:srgbClr val="DDDDDD"/>
              </a:buClr>
            </a:pPr>
            <a:r>
              <a:rPr lang="ja-JP" altLang="en-US" dirty="0">
                <a:ea typeface="HGS創英角ｺﾞｼｯｸUB" panose="020B0900000000000000" pitchFamily="50" charset="-128"/>
                <a:cs typeface="Arial" panose="020B0604020202020204" pitchFamily="34" charset="0"/>
              </a:rPr>
              <a:t>　　（</a:t>
            </a:r>
            <a:r>
              <a:rPr lang="en-US" altLang="ja-JP" dirty="0">
                <a:ea typeface="HGS創英角ｺﾞｼｯｸUB" panose="020B0900000000000000" pitchFamily="50" charset="-128"/>
                <a:cs typeface="Arial" panose="020B0604020202020204" pitchFamily="34" charset="0"/>
              </a:rPr>
              <a:t>2</a:t>
            </a:r>
            <a:r>
              <a:rPr lang="ja-JP" altLang="en-US" dirty="0">
                <a:ea typeface="HGS創英角ｺﾞｼｯｸUB" panose="020B0900000000000000" pitchFamily="50" charset="-128"/>
                <a:cs typeface="Arial" panose="020B0604020202020204" pitchFamily="34" charset="0"/>
              </a:rPr>
              <a:t>）</a:t>
            </a:r>
            <a:r>
              <a:rPr lang="ja-JP" altLang="en-US" dirty="0" smtClean="0">
                <a:ea typeface="HGS創英角ｺﾞｼｯｸUB" panose="020B0900000000000000" pitchFamily="50" charset="-128"/>
              </a:rPr>
              <a:t>排出量</a:t>
            </a:r>
            <a:r>
              <a:rPr lang="ja-JP" altLang="en-US" dirty="0" smtClean="0">
                <a:ea typeface="HGS創英角ｺﾞｼｯｸUB" panose="020B0900000000000000" pitchFamily="50" charset="-128"/>
              </a:rPr>
              <a:t>削減目標値の算出及び温暖化防止対策の</a:t>
            </a:r>
            <a:r>
              <a:rPr lang="ja-JP" altLang="en-US" dirty="0" smtClean="0">
                <a:ea typeface="HGS創英角ｺﾞｼｯｸUB" panose="020B0900000000000000" pitchFamily="50" charset="-128"/>
              </a:rPr>
              <a:t>検討</a:t>
            </a:r>
            <a:r>
              <a:rPr lang="en-US" altLang="ja-JP" dirty="0" smtClean="0">
                <a:ea typeface="HGS創英角ｺﾞｼｯｸUB" panose="020B0900000000000000" pitchFamily="50" charset="-128"/>
              </a:rPr>
              <a:t>…………15</a:t>
            </a:r>
            <a:r>
              <a:rPr lang="ja-JP" altLang="en-US" dirty="0" smtClean="0">
                <a:ea typeface="HGS創英角ｺﾞｼｯｸUB" panose="020B0900000000000000" pitchFamily="50" charset="-128"/>
              </a:rPr>
              <a:t>  </a:t>
            </a:r>
            <a:endParaRPr lang="ja-JP" altLang="en-US" dirty="0" smtClean="0">
              <a:ea typeface="HGS創英角ｺﾞｼｯｸUB" panose="020B0900000000000000" pitchFamily="50" charset="-128"/>
            </a:endParaRPr>
          </a:p>
          <a:p>
            <a:pPr>
              <a:lnSpc>
                <a:spcPct val="90000"/>
              </a:lnSpc>
              <a:spcBef>
                <a:spcPct val="20000"/>
              </a:spcBef>
              <a:buClr>
                <a:srgbClr val="DDDDDD"/>
              </a:buClr>
            </a:pPr>
            <a:r>
              <a:rPr lang="ja-JP" altLang="en-US" dirty="0">
                <a:ea typeface="HGS創英角ｺﾞｼｯｸUB" panose="020B0900000000000000" pitchFamily="50" charset="-128"/>
                <a:cs typeface="Arial" panose="020B0604020202020204" pitchFamily="34" charset="0"/>
              </a:rPr>
              <a:t>　　（</a:t>
            </a:r>
            <a:r>
              <a:rPr lang="en-US" altLang="ja-JP" dirty="0" smtClean="0">
                <a:ea typeface="HGS創英角ｺﾞｼｯｸUB" panose="020B0900000000000000" pitchFamily="50" charset="-128"/>
                <a:cs typeface="Arial" panose="020B0604020202020204" pitchFamily="34" charset="0"/>
              </a:rPr>
              <a:t>3</a:t>
            </a:r>
            <a:r>
              <a:rPr lang="ja-JP" altLang="en-US" dirty="0" smtClean="0">
                <a:ea typeface="HGS創英角ｺﾞｼｯｸUB" panose="020B0900000000000000" pitchFamily="50" charset="-128"/>
                <a:cs typeface="Arial" panose="020B0604020202020204" pitchFamily="34" charset="0"/>
              </a:rPr>
              <a:t>）</a:t>
            </a:r>
            <a:r>
              <a:rPr lang="ja-JP" altLang="en-US" dirty="0" smtClean="0">
                <a:ea typeface="HGS創英角ｺﾞｼｯｸUB" panose="020B0900000000000000" pitchFamily="50" charset="-128"/>
              </a:rPr>
              <a:t>適応策導入の</a:t>
            </a:r>
            <a:r>
              <a:rPr lang="ja-JP" altLang="en-US" dirty="0" smtClean="0">
                <a:ea typeface="HGS創英角ｺﾞｼｯｸUB" panose="020B0900000000000000" pitchFamily="50" charset="-128"/>
              </a:rPr>
              <a:t>検討</a:t>
            </a:r>
            <a:r>
              <a:rPr lang="en-US" altLang="ja-JP" dirty="0" smtClean="0">
                <a:ea typeface="HGS創英角ｺﾞｼｯｸUB" panose="020B0900000000000000" pitchFamily="50" charset="-128"/>
              </a:rPr>
              <a:t>…………………………………………………16           </a:t>
            </a:r>
            <a:endParaRPr lang="en-US" altLang="ja-JP" dirty="0" smtClean="0">
              <a:ea typeface="HGS創英角ｺﾞｼｯｸUB" panose="020B0900000000000000" pitchFamily="50" charset="-128"/>
            </a:endParaRPr>
          </a:p>
          <a:p>
            <a:pPr>
              <a:lnSpc>
                <a:spcPct val="90000"/>
              </a:lnSpc>
              <a:spcBef>
                <a:spcPct val="20000"/>
              </a:spcBef>
              <a:buClr>
                <a:srgbClr val="DDDDDD"/>
              </a:buClr>
            </a:pPr>
            <a:r>
              <a:rPr lang="ja-JP" altLang="en-US" dirty="0">
                <a:ea typeface="HGS創英角ｺﾞｼｯｸUB" panose="020B0900000000000000" pitchFamily="50" charset="-128"/>
              </a:rPr>
              <a:t>　</a:t>
            </a:r>
            <a:r>
              <a:rPr lang="ja-JP" altLang="en-US" dirty="0" smtClean="0">
                <a:ea typeface="HGS創英角ｺﾞｼｯｸUB" panose="020B0900000000000000" pitchFamily="50" charset="-128"/>
              </a:rPr>
              <a:t>　</a:t>
            </a:r>
            <a:r>
              <a:rPr lang="ja-JP" altLang="en-US" dirty="0" smtClean="0">
                <a:ea typeface="HGS創英角ｺﾞｼｯｸUB" panose="020B0900000000000000" pitchFamily="50" charset="-128"/>
                <a:cs typeface="Arial" panose="020B0604020202020204" pitchFamily="34" charset="0"/>
              </a:rPr>
              <a:t>（</a:t>
            </a:r>
            <a:r>
              <a:rPr lang="en-US" altLang="ja-JP" dirty="0">
                <a:ea typeface="HGS創英角ｺﾞｼｯｸUB" panose="020B0900000000000000" pitchFamily="50" charset="-128"/>
                <a:cs typeface="Arial" panose="020B0604020202020204" pitchFamily="34" charset="0"/>
              </a:rPr>
              <a:t>4</a:t>
            </a:r>
            <a:r>
              <a:rPr lang="ja-JP" altLang="en-US" dirty="0" smtClean="0">
                <a:ea typeface="HGS創英角ｺﾞｼｯｸUB" panose="020B0900000000000000" pitchFamily="50" charset="-128"/>
                <a:cs typeface="Arial" panose="020B0604020202020204" pitchFamily="34" charset="0"/>
              </a:rPr>
              <a:t>）計画の目標年次と進行</a:t>
            </a:r>
            <a:r>
              <a:rPr lang="ja-JP" altLang="en-US" dirty="0" smtClean="0">
                <a:ea typeface="HGS創英角ｺﾞｼｯｸUB" panose="020B0900000000000000" pitchFamily="50" charset="-128"/>
                <a:cs typeface="Arial" panose="020B0604020202020204" pitchFamily="34" charset="0"/>
              </a:rPr>
              <a:t>管理</a:t>
            </a:r>
            <a:r>
              <a:rPr lang="en-US" altLang="ja-JP" dirty="0" smtClean="0">
                <a:ea typeface="HGS創英角ｺﾞｼｯｸUB" panose="020B0900000000000000" pitchFamily="50" charset="-128"/>
              </a:rPr>
              <a:t>………………………………………</a:t>
            </a:r>
            <a:r>
              <a:rPr lang="en-US" altLang="ja-JP" dirty="0" smtClean="0">
                <a:ea typeface="HGS創英角ｺﾞｼｯｸUB" panose="020B0900000000000000" pitchFamily="50" charset="-128"/>
              </a:rPr>
              <a:t>17</a:t>
            </a:r>
            <a:endParaRPr lang="en-US" altLang="ja-JP" dirty="0" smtClean="0">
              <a:ea typeface="HGS創英角ｺﾞｼｯｸUB" panose="020B0900000000000000" pitchFamily="50" charset="-128"/>
            </a:endParaRPr>
          </a:p>
          <a:p>
            <a:pPr eaLnBrk="1" hangingPunct="1">
              <a:lnSpc>
                <a:spcPct val="90000"/>
              </a:lnSpc>
              <a:spcBef>
                <a:spcPct val="20000"/>
              </a:spcBef>
              <a:buClr>
                <a:srgbClr val="DDDDDD"/>
              </a:buClr>
            </a:pPr>
            <a:r>
              <a:rPr lang="ja-JP" altLang="en-US" sz="2000" dirty="0" smtClean="0">
                <a:ea typeface="HGS創英角ｺﾞｼｯｸUB" panose="020B0900000000000000" pitchFamily="50" charset="-128"/>
              </a:rPr>
              <a:t>　５．計画改定の</a:t>
            </a:r>
            <a:r>
              <a:rPr lang="ja-JP" altLang="en-US" sz="2000" dirty="0" smtClean="0">
                <a:ea typeface="HGS創英角ｺﾞｼｯｸUB" panose="020B0900000000000000" pitchFamily="50" charset="-128"/>
              </a:rPr>
              <a:t>体制</a:t>
            </a:r>
            <a:r>
              <a:rPr lang="en-US" altLang="ja-JP" dirty="0" smtClean="0">
                <a:ea typeface="HGS創英角ｺﾞｼｯｸUB" panose="020B0900000000000000" pitchFamily="50" charset="-128"/>
              </a:rPr>
              <a:t>…………………………………………………….</a:t>
            </a:r>
            <a:r>
              <a:rPr lang="en-US" altLang="ja-JP" dirty="0" smtClean="0">
                <a:ea typeface="HGS創英角ｺﾞｼｯｸUB" panose="020B0900000000000000" pitchFamily="50" charset="-128"/>
              </a:rPr>
              <a:t>18</a:t>
            </a:r>
            <a:endParaRPr lang="en-US" altLang="ja-JP" dirty="0" smtClean="0">
              <a:ea typeface="HGS創英角ｺﾞｼｯｸUB" panose="020B0900000000000000" pitchFamily="50" charset="-128"/>
            </a:endParaRPr>
          </a:p>
          <a:p>
            <a:pPr eaLnBrk="1" hangingPunct="1">
              <a:lnSpc>
                <a:spcPct val="90000"/>
              </a:lnSpc>
              <a:spcBef>
                <a:spcPct val="20000"/>
              </a:spcBef>
              <a:buClr>
                <a:srgbClr val="DDDDDD"/>
              </a:buClr>
            </a:pPr>
            <a:r>
              <a:rPr lang="ja-JP" altLang="en-US" sz="2000" dirty="0" smtClean="0">
                <a:ea typeface="HGS創英角ｺﾞｼｯｸUB" panose="020B0900000000000000" pitchFamily="50" charset="-128"/>
              </a:rPr>
              <a:t>　６．計画改定のスケジュール</a:t>
            </a:r>
            <a:r>
              <a:rPr lang="ja-JP" altLang="en-US" sz="2000" dirty="0" smtClean="0">
                <a:ea typeface="HGS創英角ｺﾞｼｯｸUB" panose="020B0900000000000000" pitchFamily="50" charset="-128"/>
              </a:rPr>
              <a:t>案</a:t>
            </a:r>
            <a:r>
              <a:rPr lang="en-US" altLang="ja-JP" dirty="0" smtClean="0">
                <a:ea typeface="HGS創英角ｺﾞｼｯｸUB" panose="020B0900000000000000" pitchFamily="50" charset="-128"/>
              </a:rPr>
              <a:t>……………………………………...19</a:t>
            </a:r>
          </a:p>
          <a:p>
            <a:pPr eaLnBrk="1" hangingPunct="1">
              <a:lnSpc>
                <a:spcPct val="90000"/>
              </a:lnSpc>
              <a:spcBef>
                <a:spcPct val="20000"/>
              </a:spcBef>
              <a:buClr>
                <a:srgbClr val="DDDDDD"/>
              </a:buClr>
            </a:pPr>
            <a:r>
              <a:rPr lang="ja-JP" altLang="en-US" sz="2000" dirty="0" smtClean="0">
                <a:ea typeface="HGS創英角ｺﾞｼｯｸUB" panose="020B0900000000000000" pitchFamily="50" charset="-128"/>
              </a:rPr>
              <a:t>　７．市民等への実態調査の実施案</a:t>
            </a:r>
            <a:r>
              <a:rPr lang="en-US" altLang="ja-JP" dirty="0" smtClean="0">
                <a:ea typeface="HGS創英角ｺﾞｼｯｸUB" panose="020B0900000000000000" pitchFamily="50" charset="-128"/>
              </a:rPr>
              <a:t>………………………………......</a:t>
            </a:r>
            <a:r>
              <a:rPr lang="en-US" altLang="ja-JP" dirty="0" smtClean="0">
                <a:ea typeface="HGS創英角ｺﾞｼｯｸUB" panose="020B0900000000000000" pitchFamily="50" charset="-128"/>
              </a:rPr>
              <a:t>20</a:t>
            </a:r>
          </a:p>
          <a:p>
            <a:pPr eaLnBrk="1" hangingPunct="1">
              <a:lnSpc>
                <a:spcPct val="90000"/>
              </a:lnSpc>
              <a:spcBef>
                <a:spcPct val="20000"/>
              </a:spcBef>
              <a:buClr>
                <a:srgbClr val="DDDDDD"/>
              </a:buClr>
            </a:pPr>
            <a:r>
              <a:rPr lang="ja-JP" altLang="en-US" sz="2000" dirty="0">
                <a:ea typeface="HGS創英角ｺﾞｼｯｸUB" panose="020B0900000000000000" pitchFamily="50" charset="-128"/>
              </a:rPr>
              <a:t>　８</a:t>
            </a:r>
            <a:r>
              <a:rPr lang="ja-JP" altLang="en-US" sz="2000" dirty="0" smtClean="0">
                <a:ea typeface="HGS創英角ｺﾞｼｯｸUB" panose="020B0900000000000000" pitchFamily="50" charset="-128"/>
              </a:rPr>
              <a:t>．次回審議内容の</a:t>
            </a:r>
            <a:r>
              <a:rPr lang="ja-JP" altLang="en-US" sz="2000" dirty="0" smtClean="0">
                <a:ea typeface="HGS創英角ｺﾞｼｯｸUB" panose="020B0900000000000000" pitchFamily="50" charset="-128"/>
              </a:rPr>
              <a:t>予定</a:t>
            </a:r>
            <a:r>
              <a:rPr lang="en-US" altLang="ja-JP" smtClean="0">
                <a:ea typeface="HGS創英角ｺﾞｼｯｸUB" panose="020B0900000000000000" pitchFamily="50" charset="-128"/>
              </a:rPr>
              <a:t>……………………………………….………</a:t>
            </a:r>
            <a:r>
              <a:rPr lang="en-US" altLang="ja-JP" dirty="0" smtClean="0">
                <a:ea typeface="HGS創英角ｺﾞｼｯｸUB" panose="020B0900000000000000" pitchFamily="50" charset="-128"/>
              </a:rPr>
              <a:t>21</a:t>
            </a:r>
            <a:endParaRPr lang="en-US" altLang="ja-JP" sz="2000" dirty="0">
              <a:ea typeface="HGS創英角ｺﾞｼｯｸUB" panose="020B0900000000000000" pitchFamily="50" charset="-128"/>
            </a:endParaRPr>
          </a:p>
        </p:txBody>
      </p:sp>
      <p:sp>
        <p:nvSpPr>
          <p:cNvPr id="10" name="Rectangle 3"/>
          <p:cNvSpPr txBox="1">
            <a:spLocks noChangeArrowheads="1"/>
          </p:cNvSpPr>
          <p:nvPr/>
        </p:nvSpPr>
        <p:spPr>
          <a:xfrm>
            <a:off x="5517566" y="6522622"/>
            <a:ext cx="3104147" cy="202036"/>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r">
              <a:buFontTx/>
              <a:buNone/>
            </a:pPr>
            <a:r>
              <a:rPr lang="en-US" altLang="ja-JP" sz="1200" dirty="0" smtClean="0">
                <a:latin typeface="HG丸ｺﾞｼｯｸM-PRO" panose="020F0600000000000000" pitchFamily="50" charset="-128"/>
                <a:ea typeface="HG丸ｺﾞｼｯｸM-PRO" panose="020F0600000000000000" pitchFamily="50" charset="-128"/>
              </a:rPr>
              <a:t>No.2</a:t>
            </a:r>
            <a:endParaRPr lang="en-US" altLang="ja-JP" sz="12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5534991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p:cNvGrpSpPr/>
          <p:nvPr/>
        </p:nvGrpSpPr>
        <p:grpSpPr>
          <a:xfrm>
            <a:off x="0" y="0"/>
            <a:ext cx="9144000" cy="6858000"/>
            <a:chOff x="0" y="0"/>
            <a:chExt cx="9144000" cy="6858000"/>
          </a:xfrm>
        </p:grpSpPr>
        <p:grpSp>
          <p:nvGrpSpPr>
            <p:cNvPr id="5" name="グループ化 4"/>
            <p:cNvGrpSpPr/>
            <p:nvPr/>
          </p:nvGrpSpPr>
          <p:grpSpPr>
            <a:xfrm>
              <a:off x="0" y="0"/>
              <a:ext cx="9144000" cy="6858000"/>
              <a:chOff x="0" y="0"/>
              <a:chExt cx="9144000" cy="6858000"/>
            </a:xfrm>
          </p:grpSpPr>
          <p:sp>
            <p:nvSpPr>
              <p:cNvPr id="7" name="正方形/長方形 6"/>
              <p:cNvSpPr/>
              <p:nvPr/>
            </p:nvSpPr>
            <p:spPr>
              <a:xfrm>
                <a:off x="0" y="0"/>
                <a:ext cx="9144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ja-JP" dirty="0">
                  <a:latin typeface="Arial" panose="020B0604020202020204" pitchFamily="34" charset="0"/>
                </a:endParaRPr>
              </a:p>
              <a:p>
                <a:pPr algn="ctr"/>
                <a:endParaRPr kumimoji="1" lang="ja-JP" altLang="en-US" dirty="0"/>
              </a:p>
            </p:txBody>
          </p:sp>
          <p:sp>
            <p:nvSpPr>
              <p:cNvPr id="10" name="角丸四角形 9"/>
              <p:cNvSpPr/>
              <p:nvPr/>
            </p:nvSpPr>
            <p:spPr>
              <a:xfrm>
                <a:off x="200945" y="1158656"/>
                <a:ext cx="8714455" cy="5279742"/>
              </a:xfrm>
              <a:prstGeom prst="roundRect">
                <a:avLst>
                  <a:gd name="adj" fmla="val 687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ja-JP" dirty="0">
                  <a:latin typeface="Arial" panose="020B0604020202020204" pitchFamily="34" charset="0"/>
                </a:endParaRPr>
              </a:p>
              <a:p>
                <a:pPr algn="ctr"/>
                <a:endParaRPr kumimoji="1" lang="ja-JP" altLang="en-US" dirty="0"/>
              </a:p>
            </p:txBody>
          </p:sp>
        </p:grpSp>
        <p:sp>
          <p:nvSpPr>
            <p:cNvPr id="6" name="角丸四角形 5"/>
            <p:cNvSpPr/>
            <p:nvPr/>
          </p:nvSpPr>
          <p:spPr>
            <a:xfrm>
              <a:off x="200945" y="255478"/>
              <a:ext cx="8714455" cy="731924"/>
            </a:xfrm>
            <a:prstGeom prst="roundRect">
              <a:avLst>
                <a:gd name="adj" fmla="val 2971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200" dirty="0">
                  <a:solidFill>
                    <a:sysClr val="windowText" lastClr="000000"/>
                  </a:solidFill>
                  <a:latin typeface="HGP創英角ｺﾞｼｯｸUB" panose="020B0900000000000000" pitchFamily="50" charset="-128"/>
                  <a:ea typeface="HGP創英角ｺﾞｼｯｸUB" panose="020B0900000000000000" pitchFamily="50" charset="-128"/>
                </a:rPr>
                <a:t>7</a:t>
              </a:r>
              <a:r>
                <a:rPr kumimoji="1" lang="en-US" altLang="ja-JP" sz="3200" dirty="0" smtClean="0">
                  <a:solidFill>
                    <a:sysClr val="windowText" lastClr="000000"/>
                  </a:solidFill>
                  <a:latin typeface="HGP創英角ｺﾞｼｯｸUB" panose="020B0900000000000000" pitchFamily="50" charset="-128"/>
                  <a:ea typeface="HGP創英角ｺﾞｼｯｸUB" panose="020B0900000000000000" pitchFamily="50" charset="-128"/>
                </a:rPr>
                <a:t>.</a:t>
              </a:r>
              <a:r>
                <a:rPr lang="ja-JP" altLang="en-US" sz="3200" dirty="0">
                  <a:solidFill>
                    <a:sysClr val="windowText" lastClr="000000"/>
                  </a:solidFill>
                  <a:latin typeface="HGP創英角ｺﾞｼｯｸUB" panose="020B0900000000000000" pitchFamily="50" charset="-128"/>
                  <a:ea typeface="HGP創英角ｺﾞｼｯｸUB" panose="020B0900000000000000" pitchFamily="50" charset="-128"/>
                </a:rPr>
                <a:t>市民等への</a:t>
              </a:r>
              <a:r>
                <a:rPr lang="ja-JP" altLang="en-US" sz="3200" dirty="0" smtClean="0">
                  <a:solidFill>
                    <a:sysClr val="windowText" lastClr="000000"/>
                  </a:solidFill>
                  <a:latin typeface="HGP創英角ｺﾞｼｯｸUB" panose="020B0900000000000000" pitchFamily="50" charset="-128"/>
                  <a:ea typeface="HGP創英角ｺﾞｼｯｸUB" panose="020B0900000000000000" pitchFamily="50" charset="-128"/>
                </a:rPr>
                <a:t>実態調査の実施案</a:t>
              </a:r>
              <a:r>
                <a:rPr kumimoji="1" lang="ja-JP" altLang="en-US" sz="3200" dirty="0" smtClean="0">
                  <a:solidFill>
                    <a:sysClr val="windowText" lastClr="000000"/>
                  </a:solidFill>
                  <a:latin typeface="HGP創英角ｺﾞｼｯｸUB" panose="020B0900000000000000" pitchFamily="50" charset="-128"/>
                  <a:ea typeface="HGP創英角ｺﾞｼｯｸUB" panose="020B0900000000000000" pitchFamily="50" charset="-128"/>
                </a:rPr>
                <a:t>　</a:t>
              </a:r>
              <a:endParaRPr lang="en-US" altLang="ja-JP" sz="2400" dirty="0" smtClean="0">
                <a:solidFill>
                  <a:schemeClr val="tx1"/>
                </a:solidFill>
                <a:ea typeface="HGS創英角ｺﾞｼｯｸUB" panose="020B0900000000000000" pitchFamily="50" charset="-128"/>
              </a:endParaRPr>
            </a:p>
          </p:txBody>
        </p:sp>
      </p:grpSp>
      <p:sp>
        <p:nvSpPr>
          <p:cNvPr id="8" name="テキスト ボックス 7"/>
          <p:cNvSpPr txBox="1"/>
          <p:nvPr/>
        </p:nvSpPr>
        <p:spPr>
          <a:xfrm>
            <a:off x="643676" y="1242880"/>
            <a:ext cx="7856647" cy="2062103"/>
          </a:xfrm>
          <a:prstGeom prst="rect">
            <a:avLst/>
          </a:prstGeom>
          <a:noFill/>
        </p:spPr>
        <p:txBody>
          <a:bodyPr wrap="square" rtlCol="0">
            <a:spAutoFit/>
          </a:bodyPr>
          <a:lstStyle/>
          <a:p>
            <a:r>
              <a:rPr lang="ja-JP" altLang="en-US" sz="2400" dirty="0" smtClean="0">
                <a:latin typeface="HGP創英角ｺﾞｼｯｸUB" panose="020B0900000000000000" pitchFamily="50" charset="-128"/>
                <a:ea typeface="HGP創英角ｺﾞｼｯｸUB" panose="020B0900000000000000" pitchFamily="50" charset="-128"/>
              </a:rPr>
              <a:t>１．目的</a:t>
            </a:r>
            <a:endParaRPr lang="en-US" altLang="ja-JP" sz="2400" dirty="0" smtClean="0">
              <a:latin typeface="HGP創英角ｺﾞｼｯｸUB" panose="020B0900000000000000" pitchFamily="50" charset="-128"/>
              <a:ea typeface="HGP創英角ｺﾞｼｯｸUB" panose="020B0900000000000000" pitchFamily="50" charset="-128"/>
            </a:endParaRPr>
          </a:p>
          <a:p>
            <a:r>
              <a:rPr lang="ja-JP" altLang="en-US" sz="2000" dirty="0">
                <a:latin typeface="HGP創英角ｺﾞｼｯｸUB" panose="020B0900000000000000" pitchFamily="50" charset="-128"/>
                <a:ea typeface="HGP創英角ｺﾞｼｯｸUB" panose="020B0900000000000000" pitchFamily="50" charset="-128"/>
              </a:rPr>
              <a:t>　</a:t>
            </a:r>
            <a:r>
              <a:rPr lang="ja-JP" altLang="en-US" sz="2000" dirty="0" smtClean="0">
                <a:latin typeface="HGP創英角ｺﾞｼｯｸUB" panose="020B0900000000000000" pitchFamily="50" charset="-128"/>
                <a:ea typeface="HGP創英角ｺﾞｼｯｸUB" panose="020B0900000000000000" pitchFamily="50" charset="-128"/>
              </a:rPr>
              <a:t>市民及び事業者の温暖化対策に対する意識醸成と行動変移を促すための基礎資料として、温暖化対策に対する行動と動機の傾向を把握する。</a:t>
            </a:r>
            <a:endParaRPr lang="en-US" altLang="ja-JP" sz="2000" smtClean="0">
              <a:latin typeface="HGP創英角ｺﾞｼｯｸUB" panose="020B0900000000000000" pitchFamily="50" charset="-128"/>
              <a:ea typeface="HGP創英角ｺﾞｼｯｸUB" panose="020B0900000000000000" pitchFamily="50" charset="-128"/>
            </a:endParaRPr>
          </a:p>
          <a:p>
            <a:endParaRPr lang="en-US" altLang="ja-JP" sz="2000" dirty="0">
              <a:latin typeface="HGP創英角ｺﾞｼｯｸUB" panose="020B0900000000000000" pitchFamily="50" charset="-128"/>
              <a:ea typeface="HGP創英角ｺﾞｼｯｸUB" panose="020B0900000000000000" pitchFamily="50" charset="-128"/>
            </a:endParaRPr>
          </a:p>
          <a:p>
            <a:r>
              <a:rPr lang="ja-JP" altLang="en-US" sz="2400" dirty="0" smtClean="0">
                <a:latin typeface="HGP創英角ｺﾞｼｯｸUB" panose="020B0900000000000000" pitchFamily="50" charset="-128"/>
                <a:ea typeface="HGP創英角ｺﾞｼｯｸUB" panose="020B0900000000000000" pitchFamily="50" charset="-128"/>
              </a:rPr>
              <a:t>２．実施概要</a:t>
            </a:r>
            <a:endParaRPr lang="en-US" altLang="ja-JP" sz="2400" dirty="0">
              <a:latin typeface="HGP創英角ｺﾞｼｯｸUB" panose="020B0900000000000000" pitchFamily="50" charset="-128"/>
              <a:ea typeface="HGP創英角ｺﾞｼｯｸUB" panose="020B0900000000000000" pitchFamily="50" charset="-128"/>
            </a:endParaRPr>
          </a:p>
          <a:p>
            <a:r>
              <a:rPr lang="ja-JP" altLang="en-US" sz="2000" dirty="0" smtClean="0">
                <a:latin typeface="HGP創英角ｺﾞｼｯｸUB" panose="020B0900000000000000" pitchFamily="50" charset="-128"/>
                <a:ea typeface="HGP創英角ｺﾞｼｯｸUB" panose="020B0900000000000000" pitchFamily="50" charset="-128"/>
              </a:rPr>
              <a:t>　　　　　　　　　　</a:t>
            </a:r>
            <a:endParaRPr lang="en-US" altLang="ja-JP" sz="2000" dirty="0" smtClean="0">
              <a:latin typeface="HGP創英角ｺﾞｼｯｸUB" panose="020B0900000000000000" pitchFamily="50" charset="-128"/>
              <a:ea typeface="HGP創英角ｺﾞｼｯｸUB" panose="020B0900000000000000"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3084529552"/>
              </p:ext>
            </p:extLst>
          </p:nvPr>
        </p:nvGraphicFramePr>
        <p:xfrm>
          <a:off x="643676" y="3090111"/>
          <a:ext cx="7978036" cy="2763255"/>
        </p:xfrm>
        <a:graphic>
          <a:graphicData uri="http://schemas.openxmlformats.org/drawingml/2006/table">
            <a:tbl>
              <a:tblPr firstRow="1" bandRow="1">
                <a:tableStyleId>{5C22544A-7EE6-4342-B048-85BDC9FD1C3A}</a:tableStyleId>
              </a:tblPr>
              <a:tblGrid>
                <a:gridCol w="1217419">
                  <a:extLst>
                    <a:ext uri="{9D8B030D-6E8A-4147-A177-3AD203B41FA5}">
                      <a16:colId xmlns:a16="http://schemas.microsoft.com/office/drawing/2014/main" xmlns="" val="20000"/>
                    </a:ext>
                  </a:extLst>
                </a:gridCol>
                <a:gridCol w="3473005">
                  <a:extLst>
                    <a:ext uri="{9D8B030D-6E8A-4147-A177-3AD203B41FA5}">
                      <a16:colId xmlns:a16="http://schemas.microsoft.com/office/drawing/2014/main" xmlns="" val="20001"/>
                    </a:ext>
                  </a:extLst>
                </a:gridCol>
                <a:gridCol w="3287612">
                  <a:extLst>
                    <a:ext uri="{9D8B030D-6E8A-4147-A177-3AD203B41FA5}">
                      <a16:colId xmlns:a16="http://schemas.microsoft.com/office/drawing/2014/main" xmlns="" val="20002"/>
                    </a:ext>
                  </a:extLst>
                </a:gridCol>
              </a:tblGrid>
              <a:tr h="397043">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1" lang="ja-JP" altLang="en-US" dirty="0" smtClean="0">
                          <a:solidFill>
                            <a:schemeClr val="tx1"/>
                          </a:solidFill>
                          <a:latin typeface="HGP創英角ｺﾞｼｯｸUB" panose="020B0900000000000000" pitchFamily="50" charset="-128"/>
                          <a:ea typeface="HGP創英角ｺﾞｼｯｸUB" panose="020B0900000000000000" pitchFamily="50" charset="-128"/>
                        </a:rPr>
                        <a:t>市民実態調査</a:t>
                      </a:r>
                      <a:endParaRPr kumimoji="1" lang="ja-JP" altLang="en-US" dirty="0">
                        <a:solidFill>
                          <a:schemeClr val="tx1"/>
                        </a:solidFill>
                        <a:latin typeface="HGP創英角ｺﾞｼｯｸUB" panose="020B0900000000000000" pitchFamily="50" charset="-128"/>
                        <a:ea typeface="HGP創英角ｺﾞｼｯｸUB" panose="020B09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1" lang="ja-JP" altLang="en-US" dirty="0" smtClean="0">
                          <a:solidFill>
                            <a:schemeClr val="tx1"/>
                          </a:solidFill>
                          <a:latin typeface="HGP創英角ｺﾞｼｯｸUB" panose="020B0900000000000000" pitchFamily="50" charset="-128"/>
                          <a:ea typeface="HGP創英角ｺﾞｼｯｸUB" panose="020B0900000000000000" pitchFamily="50" charset="-128"/>
                        </a:rPr>
                        <a:t>事業者実態調査</a:t>
                      </a:r>
                      <a:endParaRPr kumimoji="1" lang="ja-JP" altLang="en-US" dirty="0">
                        <a:solidFill>
                          <a:schemeClr val="tx1"/>
                        </a:solidFill>
                        <a:latin typeface="HGP創英角ｺﾞｼｯｸUB" panose="020B0900000000000000" pitchFamily="50" charset="-128"/>
                        <a:ea typeface="HGP創英角ｺﾞｼｯｸUB" panose="020B09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10000"/>
                  </a:ext>
                </a:extLst>
              </a:tr>
              <a:tr h="649706">
                <a:tc>
                  <a:txBody>
                    <a:bodyPr/>
                    <a:lstStyle/>
                    <a:p>
                      <a:r>
                        <a:rPr kumimoji="1" lang="ja-JP" altLang="en-US" dirty="0" smtClean="0">
                          <a:latin typeface="HGP創英角ｺﾞｼｯｸUB" panose="020B0900000000000000" pitchFamily="50" charset="-128"/>
                          <a:ea typeface="HGP創英角ｺﾞｼｯｸUB" panose="020B0900000000000000" pitchFamily="50" charset="-128"/>
                        </a:rPr>
                        <a:t>調査方法</a:t>
                      </a:r>
                      <a:endParaRPr kumimoji="1" lang="ja-JP" altLang="en-US" dirty="0">
                        <a:latin typeface="HGP創英角ｺﾞｼｯｸUB" panose="020B0900000000000000" pitchFamily="50" charset="-128"/>
                        <a:ea typeface="HGP創英角ｺﾞｼｯｸUB" panose="020B09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r>
                        <a:rPr kumimoji="1" lang="ja-JP" altLang="en-US" sz="1600" dirty="0" smtClean="0">
                          <a:solidFill>
                            <a:schemeClr val="tx1"/>
                          </a:solidFill>
                          <a:latin typeface="HG丸ｺﾞｼｯｸM-PRO" panose="020F0600000000000000" pitchFamily="50" charset="-128"/>
                          <a:ea typeface="HG丸ｺﾞｼｯｸM-PRO" panose="020F0600000000000000" pitchFamily="50" charset="-128"/>
                        </a:rPr>
                        <a:t>市</a:t>
                      </a:r>
                      <a:r>
                        <a:rPr kumimoji="1" lang="en-US" altLang="ja-JP" sz="1600" dirty="0" smtClean="0">
                          <a:solidFill>
                            <a:schemeClr val="tx1"/>
                          </a:solidFill>
                          <a:latin typeface="HG丸ｺﾞｼｯｸM-PRO" panose="020F0600000000000000" pitchFamily="50" charset="-128"/>
                          <a:ea typeface="HG丸ｺﾞｼｯｸM-PRO" panose="020F0600000000000000" pitchFamily="50" charset="-128"/>
                        </a:rPr>
                        <a:t>HP</a:t>
                      </a:r>
                      <a:r>
                        <a:rPr kumimoji="1" lang="ja-JP" altLang="en-US" sz="1600" dirty="0" smtClean="0">
                          <a:solidFill>
                            <a:schemeClr val="tx1"/>
                          </a:solidFill>
                          <a:latin typeface="HG丸ｺﾞｼｯｸM-PRO" panose="020F0600000000000000" pitchFamily="50" charset="-128"/>
                          <a:ea typeface="HG丸ｺﾞｼｯｸM-PRO" panose="020F0600000000000000" pitchFamily="50" charset="-128"/>
                        </a:rPr>
                        <a:t>内の電子申請サービスを利用した</a:t>
                      </a:r>
                      <a:r>
                        <a:rPr kumimoji="1" lang="en-US" altLang="ja-JP" sz="1600" dirty="0" smtClean="0">
                          <a:solidFill>
                            <a:schemeClr val="tx1"/>
                          </a:solidFill>
                          <a:latin typeface="HG丸ｺﾞｼｯｸM-PRO" panose="020F0600000000000000" pitchFamily="50" charset="-128"/>
                          <a:ea typeface="HG丸ｺﾞｼｯｸM-PRO" panose="020F0600000000000000" pitchFamily="50" charset="-128"/>
                        </a:rPr>
                        <a:t>WEB</a:t>
                      </a:r>
                      <a:r>
                        <a:rPr kumimoji="1" lang="ja-JP" altLang="en-US" sz="1600" dirty="0" smtClean="0">
                          <a:solidFill>
                            <a:schemeClr val="tx1"/>
                          </a:solidFill>
                          <a:latin typeface="HG丸ｺﾞｼｯｸM-PRO" panose="020F0600000000000000" pitchFamily="50" charset="-128"/>
                          <a:ea typeface="HG丸ｺﾞｼｯｸM-PRO" panose="020F0600000000000000" pitchFamily="50" charset="-128"/>
                        </a:rPr>
                        <a:t>調査形式で実施</a:t>
                      </a:r>
                      <a:endParaRPr kumimoji="1" lang="ja-JP" altLang="en-US" sz="1600"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r>
                        <a:rPr kumimoji="1" lang="ja-JP" altLang="en-US" sz="1600" dirty="0" smtClean="0">
                          <a:solidFill>
                            <a:schemeClr val="tx1"/>
                          </a:solidFill>
                          <a:latin typeface="HG丸ｺﾞｼｯｸM-PRO" panose="020F0600000000000000" pitchFamily="50" charset="-128"/>
                          <a:ea typeface="HG丸ｺﾞｼｯｸM-PRO" panose="020F0600000000000000" pitchFamily="50" charset="-128"/>
                        </a:rPr>
                        <a:t>郵送配布・郵送回収</a:t>
                      </a:r>
                      <a:endParaRPr kumimoji="1" lang="ja-JP" altLang="en-US" sz="1600"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10001"/>
                  </a:ext>
                </a:extLst>
              </a:tr>
              <a:tr h="866272">
                <a:tc>
                  <a:txBody>
                    <a:bodyPr/>
                    <a:lstStyle/>
                    <a:p>
                      <a:r>
                        <a:rPr kumimoji="1" lang="ja-JP" altLang="en-US" dirty="0" smtClean="0">
                          <a:latin typeface="HGP創英角ｺﾞｼｯｸUB" panose="020B0900000000000000" pitchFamily="50" charset="-128"/>
                          <a:ea typeface="HGP創英角ｺﾞｼｯｸUB" panose="020B0900000000000000" pitchFamily="50" charset="-128"/>
                        </a:rPr>
                        <a:t>調査対象</a:t>
                      </a:r>
                      <a:endParaRPr kumimoji="1" lang="ja-JP" altLang="en-US" dirty="0">
                        <a:latin typeface="HGP創英角ｺﾞｼｯｸUB" panose="020B0900000000000000" pitchFamily="50" charset="-128"/>
                        <a:ea typeface="HGP創英角ｺﾞｼｯｸUB" panose="020B09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kumimoji="1" lang="ja-JP" altLang="en-US" sz="1600" dirty="0" smtClean="0">
                          <a:latin typeface="HG丸ｺﾞｼｯｸM-PRO" panose="020F0600000000000000" pitchFamily="50" charset="-128"/>
                          <a:ea typeface="HG丸ｺﾞｼｯｸM-PRO" panose="020F0600000000000000" pitchFamily="50" charset="-128"/>
                        </a:rPr>
                        <a:t>・市内に居住する</a:t>
                      </a:r>
                      <a:r>
                        <a:rPr kumimoji="1" lang="en-US" altLang="ja-JP" sz="1600" dirty="0" smtClean="0">
                          <a:latin typeface="HG丸ｺﾞｼｯｸM-PRO" panose="020F0600000000000000" pitchFamily="50" charset="-128"/>
                          <a:ea typeface="HG丸ｺﾞｼｯｸM-PRO" panose="020F0600000000000000" pitchFamily="50" charset="-128"/>
                        </a:rPr>
                        <a:t>20</a:t>
                      </a:r>
                      <a:r>
                        <a:rPr kumimoji="1" lang="ja-JP" altLang="en-US" sz="1600" dirty="0" smtClean="0">
                          <a:latin typeface="HG丸ｺﾞｼｯｸM-PRO" panose="020F0600000000000000" pitchFamily="50" charset="-128"/>
                          <a:ea typeface="HG丸ｺﾞｼｯｸM-PRO" panose="020F0600000000000000" pitchFamily="50" charset="-128"/>
                        </a:rPr>
                        <a:t>歳以上の市　　</a:t>
                      </a:r>
                      <a:endParaRPr kumimoji="1" lang="en-US" altLang="ja-JP" sz="1600" dirty="0" smtClean="0">
                        <a:latin typeface="HG丸ｺﾞｼｯｸM-PRO" panose="020F0600000000000000" pitchFamily="50" charset="-128"/>
                        <a:ea typeface="HG丸ｺﾞｼｯｸM-PRO" panose="020F0600000000000000" pitchFamily="50" charset="-128"/>
                      </a:endParaRPr>
                    </a:p>
                    <a:p>
                      <a:r>
                        <a:rPr kumimoji="1" lang="ja-JP" altLang="en-US" sz="1600" dirty="0" smtClean="0">
                          <a:latin typeface="HG丸ｺﾞｼｯｸM-PRO" panose="020F0600000000000000" pitchFamily="50" charset="-128"/>
                          <a:ea typeface="HG丸ｺﾞｼｯｸM-PRO" panose="020F0600000000000000" pitchFamily="50" charset="-128"/>
                        </a:rPr>
                        <a:t>　民を対象</a:t>
                      </a:r>
                      <a:endParaRPr kumimoji="1" lang="en-US" altLang="ja-JP" sz="1600" dirty="0" smtClean="0">
                        <a:latin typeface="HG丸ｺﾞｼｯｸM-PRO" panose="020F0600000000000000" pitchFamily="50" charset="-128"/>
                        <a:ea typeface="HG丸ｺﾞｼｯｸM-PRO" panose="020F0600000000000000" pitchFamily="50" charset="-128"/>
                      </a:endParaRPr>
                    </a:p>
                    <a:p>
                      <a:r>
                        <a:rPr kumimoji="1" lang="ja-JP" altLang="en-US" sz="1600" dirty="0" smtClean="0">
                          <a:latin typeface="HG丸ｺﾞｼｯｸM-PRO" panose="020F0600000000000000" pitchFamily="50" charset="-128"/>
                          <a:ea typeface="HG丸ｺﾞｼｯｸM-PRO" panose="020F0600000000000000" pitchFamily="50" charset="-128"/>
                        </a:rPr>
                        <a:t>・周知は広報紙・</a:t>
                      </a:r>
                      <a:r>
                        <a:rPr kumimoji="1" lang="en-US" altLang="ja-JP" sz="1600" dirty="0" smtClean="0">
                          <a:latin typeface="HG丸ｺﾞｼｯｸM-PRO" panose="020F0600000000000000" pitchFamily="50" charset="-128"/>
                          <a:ea typeface="HG丸ｺﾞｼｯｸM-PRO" panose="020F0600000000000000" pitchFamily="50" charset="-128"/>
                        </a:rPr>
                        <a:t>HP</a:t>
                      </a:r>
                      <a:r>
                        <a:rPr kumimoji="1" lang="ja-JP" altLang="en-US" sz="1600" dirty="0" smtClean="0">
                          <a:latin typeface="HG丸ｺﾞｼｯｸM-PRO" panose="020F0600000000000000" pitchFamily="50" charset="-128"/>
                          <a:ea typeface="HG丸ｺﾞｼｯｸM-PRO" panose="020F0600000000000000" pitchFamily="50" charset="-128"/>
                        </a:rPr>
                        <a:t>に掲載の他、　</a:t>
                      </a:r>
                      <a:endParaRPr kumimoji="1" lang="en-US" altLang="ja-JP" sz="1600" dirty="0" smtClean="0">
                        <a:latin typeface="HG丸ｺﾞｼｯｸM-PRO" panose="020F0600000000000000" pitchFamily="50" charset="-128"/>
                        <a:ea typeface="HG丸ｺﾞｼｯｸM-PRO" panose="020F0600000000000000" pitchFamily="50" charset="-128"/>
                      </a:endParaRPr>
                    </a:p>
                    <a:p>
                      <a:r>
                        <a:rPr kumimoji="1" lang="ja-JP" altLang="en-US" sz="1600" dirty="0" smtClean="0">
                          <a:latin typeface="HG丸ｺﾞｼｯｸM-PRO" panose="020F0600000000000000" pitchFamily="50" charset="-128"/>
                          <a:ea typeface="HG丸ｺﾞｼｯｸM-PRO" panose="020F0600000000000000" pitchFamily="50" charset="-128"/>
                        </a:rPr>
                        <a:t>　市職員や関係団体に協力依頼</a:t>
                      </a:r>
                      <a:endParaRPr kumimoji="1" lang="ja-JP" altLang="en-US" sz="1600" dirty="0">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solidFill>
                            <a:schemeClr val="tx1"/>
                          </a:solidFill>
                          <a:latin typeface="HG丸ｺﾞｼｯｸM-PRO" panose="020F0600000000000000" pitchFamily="50" charset="-128"/>
                          <a:ea typeface="HG丸ｺﾞｼｯｸM-PRO" panose="020F0600000000000000" pitchFamily="50" charset="-128"/>
                        </a:rPr>
                        <a:t>柏市環境保全協議会に加盟している</a:t>
                      </a:r>
                      <a:r>
                        <a:rPr kumimoji="1" lang="en-US" altLang="ja-JP" sz="1600" dirty="0" smtClean="0">
                          <a:solidFill>
                            <a:schemeClr val="tx1"/>
                          </a:solidFill>
                          <a:latin typeface="HG丸ｺﾞｼｯｸM-PRO" panose="020F0600000000000000" pitchFamily="50" charset="-128"/>
                          <a:ea typeface="HG丸ｺﾞｼｯｸM-PRO" panose="020F0600000000000000" pitchFamily="50" charset="-128"/>
                        </a:rPr>
                        <a:t>83</a:t>
                      </a:r>
                      <a:r>
                        <a:rPr kumimoji="1" lang="ja-JP" altLang="en-US" sz="1600" dirty="0" smtClean="0">
                          <a:solidFill>
                            <a:schemeClr val="tx1"/>
                          </a:solidFill>
                          <a:latin typeface="HG丸ｺﾞｼｯｸM-PRO" panose="020F0600000000000000" pitchFamily="50" charset="-128"/>
                          <a:ea typeface="HG丸ｺﾞｼｯｸM-PRO" panose="020F0600000000000000" pitchFamily="50" charset="-128"/>
                        </a:rPr>
                        <a:t>事業所に対して実施</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10002"/>
                  </a:ext>
                </a:extLst>
              </a:tr>
              <a:tr h="649706">
                <a:tc>
                  <a:txBody>
                    <a:bodyPr/>
                    <a:lstStyle/>
                    <a:p>
                      <a:r>
                        <a:rPr kumimoji="1" lang="ja-JP" altLang="en-US" dirty="0" smtClean="0">
                          <a:latin typeface="HGP創英角ｺﾞｼｯｸUB" panose="020B0900000000000000" pitchFamily="50" charset="-128"/>
                          <a:ea typeface="HGP創英角ｺﾞｼｯｸUB" panose="020B0900000000000000" pitchFamily="50" charset="-128"/>
                        </a:rPr>
                        <a:t>調査期間</a:t>
                      </a:r>
                      <a:endParaRPr kumimoji="1" lang="ja-JP" altLang="en-US" dirty="0">
                        <a:latin typeface="HGP創英角ｺﾞｼｯｸUB" panose="020B0900000000000000" pitchFamily="50" charset="-128"/>
                        <a:ea typeface="HGP創英角ｺﾞｼｯｸUB" panose="020B09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kumimoji="1" lang="ja-JP" altLang="en-US" sz="1600" dirty="0" smtClean="0">
                          <a:latin typeface="HG丸ｺﾞｼｯｸM-PRO" panose="020F0600000000000000" pitchFamily="50" charset="-128"/>
                          <a:ea typeface="HG丸ｺﾞｼｯｸM-PRO" panose="020F0600000000000000" pitchFamily="50" charset="-128"/>
                        </a:rPr>
                        <a:t>平成</a:t>
                      </a:r>
                      <a:r>
                        <a:rPr kumimoji="1" lang="en-US" altLang="ja-JP" sz="1600" dirty="0" smtClean="0">
                          <a:latin typeface="HG丸ｺﾞｼｯｸM-PRO" panose="020F0600000000000000" pitchFamily="50" charset="-128"/>
                          <a:ea typeface="HG丸ｺﾞｼｯｸM-PRO" panose="020F0600000000000000" pitchFamily="50" charset="-128"/>
                        </a:rPr>
                        <a:t>30</a:t>
                      </a:r>
                      <a:r>
                        <a:rPr kumimoji="1" lang="ja-JP" altLang="en-US" sz="1600" dirty="0" smtClean="0">
                          <a:latin typeface="HG丸ｺﾞｼｯｸM-PRO" panose="020F0600000000000000" pitchFamily="50" charset="-128"/>
                          <a:ea typeface="HG丸ｺﾞｼｯｸM-PRO" panose="020F0600000000000000" pitchFamily="50" charset="-128"/>
                        </a:rPr>
                        <a:t>年</a:t>
                      </a:r>
                      <a:r>
                        <a:rPr kumimoji="1" lang="en-US" altLang="ja-JP" sz="1600" dirty="0" smtClean="0">
                          <a:latin typeface="HG丸ｺﾞｼｯｸM-PRO" panose="020F0600000000000000" pitchFamily="50" charset="-128"/>
                          <a:ea typeface="HG丸ｺﾞｼｯｸM-PRO" panose="020F0600000000000000" pitchFamily="50" charset="-128"/>
                        </a:rPr>
                        <a:t>7</a:t>
                      </a:r>
                      <a:r>
                        <a:rPr kumimoji="1" lang="ja-JP" altLang="en-US" sz="1600" dirty="0" smtClean="0">
                          <a:latin typeface="HG丸ｺﾞｼｯｸM-PRO" panose="020F0600000000000000" pitchFamily="50" charset="-128"/>
                          <a:ea typeface="HG丸ｺﾞｼｯｸM-PRO" panose="020F0600000000000000" pitchFamily="50" charset="-128"/>
                        </a:rPr>
                        <a:t>月末～</a:t>
                      </a:r>
                      <a:r>
                        <a:rPr kumimoji="1" lang="en-US" altLang="ja-JP" sz="1600" dirty="0" smtClean="0">
                          <a:latin typeface="HG丸ｺﾞｼｯｸM-PRO" panose="020F0600000000000000" pitchFamily="50" charset="-128"/>
                          <a:ea typeface="HG丸ｺﾞｼｯｸM-PRO" panose="020F0600000000000000" pitchFamily="50" charset="-128"/>
                        </a:rPr>
                        <a:t>8</a:t>
                      </a:r>
                      <a:r>
                        <a:rPr kumimoji="1" lang="ja-JP" altLang="en-US" sz="1600" dirty="0" smtClean="0">
                          <a:latin typeface="HG丸ｺﾞｼｯｸM-PRO" panose="020F0600000000000000" pitchFamily="50" charset="-128"/>
                          <a:ea typeface="HG丸ｺﾞｼｯｸM-PRO" panose="020F0600000000000000" pitchFamily="50" charset="-128"/>
                        </a:rPr>
                        <a:t>月半ば見込み</a:t>
                      </a:r>
                      <a:endParaRPr kumimoji="1" lang="en-US" altLang="ja-JP" sz="1600" dirty="0" smtClean="0">
                        <a:latin typeface="HG丸ｺﾞｼｯｸM-PRO" panose="020F0600000000000000" pitchFamily="50" charset="-128"/>
                        <a:ea typeface="HG丸ｺﾞｼｯｸM-PRO" panose="020F0600000000000000" pitchFamily="50" charset="-128"/>
                      </a:endParaRPr>
                    </a:p>
                    <a:p>
                      <a:r>
                        <a:rPr kumimoji="1" lang="ja-JP" altLang="en-US" sz="1600" dirty="0" smtClean="0">
                          <a:latin typeface="HG丸ｺﾞｼｯｸM-PRO" panose="020F0600000000000000" pitchFamily="50" charset="-128"/>
                          <a:ea typeface="HG丸ｺﾞｼｯｸM-PRO" panose="020F0600000000000000" pitchFamily="50" charset="-128"/>
                        </a:rPr>
                        <a:t>（</a:t>
                      </a:r>
                      <a:r>
                        <a:rPr kumimoji="1" lang="en-US" altLang="ja-JP" sz="1600" dirty="0" smtClean="0">
                          <a:latin typeface="HG丸ｺﾞｼｯｸM-PRO" panose="020F0600000000000000" pitchFamily="50" charset="-128"/>
                          <a:ea typeface="HG丸ｺﾞｼｯｸM-PRO" panose="020F0600000000000000" pitchFamily="50" charset="-128"/>
                        </a:rPr>
                        <a:t>3</a:t>
                      </a:r>
                      <a:r>
                        <a:rPr kumimoji="1" lang="ja-JP" altLang="en-US" sz="1600" dirty="0" smtClean="0">
                          <a:latin typeface="HG丸ｺﾞｼｯｸM-PRO" panose="020F0600000000000000" pitchFamily="50" charset="-128"/>
                          <a:ea typeface="HG丸ｺﾞｼｯｸM-PRO" panose="020F0600000000000000" pitchFamily="50" charset="-128"/>
                        </a:rPr>
                        <a:t>週間程度）</a:t>
                      </a:r>
                      <a:endParaRPr kumimoji="1" lang="ja-JP" altLang="en-US" sz="1600" dirty="0">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kumimoji="1" lang="ja-JP" altLang="en-US" sz="1600" dirty="0" smtClean="0">
                          <a:latin typeface="HG丸ｺﾞｼｯｸM-PRO" panose="020F0600000000000000" pitchFamily="50" charset="-128"/>
                          <a:ea typeface="HG丸ｺﾞｼｯｸM-PRO" panose="020F0600000000000000" pitchFamily="50" charset="-128"/>
                        </a:rPr>
                        <a:t>平成</a:t>
                      </a:r>
                      <a:r>
                        <a:rPr kumimoji="1" lang="en-US" altLang="ja-JP" sz="1600" dirty="0" smtClean="0">
                          <a:latin typeface="HG丸ｺﾞｼｯｸM-PRO" panose="020F0600000000000000" pitchFamily="50" charset="-128"/>
                          <a:ea typeface="HG丸ｺﾞｼｯｸM-PRO" panose="020F0600000000000000" pitchFamily="50" charset="-128"/>
                        </a:rPr>
                        <a:t>30</a:t>
                      </a:r>
                      <a:r>
                        <a:rPr kumimoji="1" lang="ja-JP" altLang="en-US" sz="1600" dirty="0" smtClean="0">
                          <a:latin typeface="HG丸ｺﾞｼｯｸM-PRO" panose="020F0600000000000000" pitchFamily="50" charset="-128"/>
                          <a:ea typeface="HG丸ｺﾞｼｯｸM-PRO" panose="020F0600000000000000" pitchFamily="50" charset="-128"/>
                        </a:rPr>
                        <a:t>年</a:t>
                      </a:r>
                      <a:r>
                        <a:rPr kumimoji="1" lang="en-US" altLang="ja-JP" sz="1600" dirty="0" smtClean="0">
                          <a:latin typeface="HG丸ｺﾞｼｯｸM-PRO" panose="020F0600000000000000" pitchFamily="50" charset="-128"/>
                          <a:ea typeface="HG丸ｺﾞｼｯｸM-PRO" panose="020F0600000000000000" pitchFamily="50" charset="-128"/>
                        </a:rPr>
                        <a:t>7</a:t>
                      </a:r>
                      <a:r>
                        <a:rPr kumimoji="1" lang="ja-JP" altLang="en-US" sz="1600" dirty="0" smtClean="0">
                          <a:latin typeface="HG丸ｺﾞｼｯｸM-PRO" panose="020F0600000000000000" pitchFamily="50" charset="-128"/>
                          <a:ea typeface="HG丸ｺﾞｼｯｸM-PRO" panose="020F0600000000000000" pitchFamily="50" charset="-128"/>
                        </a:rPr>
                        <a:t>月末～</a:t>
                      </a:r>
                      <a:r>
                        <a:rPr kumimoji="1" lang="en-US" altLang="ja-JP" sz="1600" dirty="0" smtClean="0">
                          <a:latin typeface="HG丸ｺﾞｼｯｸM-PRO" panose="020F0600000000000000" pitchFamily="50" charset="-128"/>
                          <a:ea typeface="HG丸ｺﾞｼｯｸM-PRO" panose="020F0600000000000000" pitchFamily="50" charset="-128"/>
                        </a:rPr>
                        <a:t>8</a:t>
                      </a:r>
                      <a:r>
                        <a:rPr kumimoji="1" lang="ja-JP" altLang="en-US" sz="1600" dirty="0" smtClean="0">
                          <a:latin typeface="HG丸ｺﾞｼｯｸM-PRO" panose="020F0600000000000000" pitchFamily="50" charset="-128"/>
                          <a:ea typeface="HG丸ｺﾞｼｯｸM-PRO" panose="020F0600000000000000" pitchFamily="50" charset="-128"/>
                        </a:rPr>
                        <a:t>月半ば見込み</a:t>
                      </a:r>
                      <a:endParaRPr kumimoji="1" lang="en-US" altLang="ja-JP" sz="1600" dirty="0" smtClean="0">
                        <a:latin typeface="HG丸ｺﾞｼｯｸM-PRO" panose="020F0600000000000000" pitchFamily="50" charset="-128"/>
                        <a:ea typeface="HG丸ｺﾞｼｯｸM-PRO" panose="020F0600000000000000" pitchFamily="50" charset="-128"/>
                      </a:endParaRPr>
                    </a:p>
                    <a:p>
                      <a:r>
                        <a:rPr kumimoji="1" lang="ja-JP" altLang="en-US" sz="1600" dirty="0" smtClean="0">
                          <a:latin typeface="HG丸ｺﾞｼｯｸM-PRO" panose="020F0600000000000000" pitchFamily="50" charset="-128"/>
                          <a:ea typeface="HG丸ｺﾞｼｯｸM-PRO" panose="020F0600000000000000" pitchFamily="50" charset="-128"/>
                        </a:rPr>
                        <a:t>（</a:t>
                      </a:r>
                      <a:r>
                        <a:rPr kumimoji="1" lang="en-US" altLang="ja-JP" sz="1600" dirty="0" smtClean="0">
                          <a:latin typeface="HG丸ｺﾞｼｯｸM-PRO" panose="020F0600000000000000" pitchFamily="50" charset="-128"/>
                          <a:ea typeface="HG丸ｺﾞｼｯｸM-PRO" panose="020F0600000000000000" pitchFamily="50" charset="-128"/>
                        </a:rPr>
                        <a:t>3</a:t>
                      </a:r>
                      <a:r>
                        <a:rPr kumimoji="1" lang="ja-JP" altLang="en-US" sz="1600" dirty="0" smtClean="0">
                          <a:latin typeface="HG丸ｺﾞｼｯｸM-PRO" panose="020F0600000000000000" pitchFamily="50" charset="-128"/>
                          <a:ea typeface="HG丸ｺﾞｼｯｸM-PRO" panose="020F0600000000000000" pitchFamily="50" charset="-128"/>
                        </a:rPr>
                        <a:t>週間程度）</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10003"/>
                  </a:ext>
                </a:extLst>
              </a:tr>
            </a:tbl>
          </a:graphicData>
        </a:graphic>
      </p:graphicFrame>
      <p:sp>
        <p:nvSpPr>
          <p:cNvPr id="9" name="Rectangle 3"/>
          <p:cNvSpPr txBox="1">
            <a:spLocks noChangeArrowheads="1"/>
          </p:cNvSpPr>
          <p:nvPr/>
        </p:nvSpPr>
        <p:spPr>
          <a:xfrm>
            <a:off x="5517566" y="6522622"/>
            <a:ext cx="3104147" cy="202036"/>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r">
              <a:buFontTx/>
              <a:buNone/>
            </a:pPr>
            <a:r>
              <a:rPr lang="en-US" altLang="ja-JP" sz="1200" dirty="0" smtClean="0">
                <a:latin typeface="HG丸ｺﾞｼｯｸM-PRO" panose="020F0600000000000000" pitchFamily="50" charset="-128"/>
                <a:ea typeface="HG丸ｺﾞｼｯｸM-PRO" panose="020F0600000000000000" pitchFamily="50" charset="-128"/>
              </a:rPr>
              <a:t>No.20</a:t>
            </a:r>
            <a:endParaRPr lang="en-US" altLang="ja-JP" sz="12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2121180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grpSp>
        <p:nvGrpSpPr>
          <p:cNvPr id="20" name="グループ化 19"/>
          <p:cNvGrpSpPr/>
          <p:nvPr/>
        </p:nvGrpSpPr>
        <p:grpSpPr>
          <a:xfrm>
            <a:off x="0" y="0"/>
            <a:ext cx="9144000" cy="6858000"/>
            <a:chOff x="0" y="0"/>
            <a:chExt cx="9144000" cy="6858000"/>
          </a:xfrm>
        </p:grpSpPr>
        <p:grpSp>
          <p:nvGrpSpPr>
            <p:cNvPr id="21" name="グループ化 20"/>
            <p:cNvGrpSpPr/>
            <p:nvPr/>
          </p:nvGrpSpPr>
          <p:grpSpPr>
            <a:xfrm>
              <a:off x="0" y="0"/>
              <a:ext cx="9144000" cy="6858000"/>
              <a:chOff x="0" y="0"/>
              <a:chExt cx="9144000" cy="6858000"/>
            </a:xfrm>
          </p:grpSpPr>
          <p:sp>
            <p:nvSpPr>
              <p:cNvPr id="23" name="正方形/長方形 22"/>
              <p:cNvSpPr/>
              <p:nvPr/>
            </p:nvSpPr>
            <p:spPr>
              <a:xfrm>
                <a:off x="0" y="0"/>
                <a:ext cx="9144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ja-JP" dirty="0">
                  <a:latin typeface="Arial" panose="020B0604020202020204" pitchFamily="34" charset="0"/>
                </a:endParaRPr>
              </a:p>
              <a:p>
                <a:pPr algn="ctr"/>
                <a:endParaRPr kumimoji="1" lang="ja-JP" altLang="en-US" dirty="0"/>
              </a:p>
            </p:txBody>
          </p:sp>
          <p:sp>
            <p:nvSpPr>
              <p:cNvPr id="24" name="角丸四角形 23"/>
              <p:cNvSpPr/>
              <p:nvPr/>
            </p:nvSpPr>
            <p:spPr>
              <a:xfrm>
                <a:off x="200945" y="1158656"/>
                <a:ext cx="8714455" cy="5279742"/>
              </a:xfrm>
              <a:prstGeom prst="roundRect">
                <a:avLst>
                  <a:gd name="adj" fmla="val 687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ja-JP" dirty="0">
                  <a:latin typeface="Arial" panose="020B0604020202020204" pitchFamily="34" charset="0"/>
                </a:endParaRPr>
              </a:p>
              <a:p>
                <a:pPr algn="ctr"/>
                <a:endParaRPr kumimoji="1" lang="ja-JP" altLang="en-US" dirty="0"/>
              </a:p>
            </p:txBody>
          </p:sp>
        </p:grpSp>
        <p:sp>
          <p:nvSpPr>
            <p:cNvPr id="22" name="角丸四角形 21"/>
            <p:cNvSpPr/>
            <p:nvPr/>
          </p:nvSpPr>
          <p:spPr>
            <a:xfrm>
              <a:off x="200945" y="255478"/>
              <a:ext cx="8714455" cy="731924"/>
            </a:xfrm>
            <a:prstGeom prst="roundRect">
              <a:avLst>
                <a:gd name="adj" fmla="val 2971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200" dirty="0" smtClean="0">
                  <a:solidFill>
                    <a:sysClr val="windowText" lastClr="000000"/>
                  </a:solidFill>
                  <a:latin typeface="HGP創英角ｺﾞｼｯｸUB" panose="020B0900000000000000" pitchFamily="50" charset="-128"/>
                  <a:ea typeface="HGP創英角ｺﾞｼｯｸUB" panose="020B0900000000000000" pitchFamily="50" charset="-128"/>
                </a:rPr>
                <a:t>8.</a:t>
              </a:r>
              <a:r>
                <a:rPr lang="ja-JP" altLang="en-US" sz="3200" dirty="0" smtClean="0">
                  <a:solidFill>
                    <a:sysClr val="windowText" lastClr="000000"/>
                  </a:solidFill>
                  <a:latin typeface="HGP創英角ｺﾞｼｯｸUB" panose="020B0900000000000000" pitchFamily="50" charset="-128"/>
                  <a:ea typeface="HGP創英角ｺﾞｼｯｸUB" panose="020B0900000000000000" pitchFamily="50" charset="-128"/>
                </a:rPr>
                <a:t>次回審議内容の予定</a:t>
              </a:r>
              <a:r>
                <a:rPr kumimoji="1" lang="ja-JP" altLang="en-US" sz="3200" dirty="0" smtClean="0">
                  <a:solidFill>
                    <a:sysClr val="windowText" lastClr="000000"/>
                  </a:solidFill>
                  <a:latin typeface="HGP創英角ｺﾞｼｯｸUB" panose="020B0900000000000000" pitchFamily="50" charset="-128"/>
                  <a:ea typeface="HGP創英角ｺﾞｼｯｸUB" panose="020B0900000000000000" pitchFamily="50" charset="-128"/>
                </a:rPr>
                <a:t>　</a:t>
              </a:r>
              <a:endParaRPr lang="en-US" altLang="ja-JP" sz="2400" dirty="0" smtClean="0">
                <a:solidFill>
                  <a:schemeClr val="tx1"/>
                </a:solidFill>
                <a:ea typeface="HGS創英角ｺﾞｼｯｸUB" panose="020B0900000000000000" pitchFamily="50" charset="-128"/>
              </a:endParaRPr>
            </a:p>
          </p:txBody>
        </p:sp>
      </p:grpSp>
      <p:sp>
        <p:nvSpPr>
          <p:cNvPr id="25" name="テキスト ボックス 24"/>
          <p:cNvSpPr txBox="1"/>
          <p:nvPr/>
        </p:nvSpPr>
        <p:spPr>
          <a:xfrm>
            <a:off x="622335" y="2459699"/>
            <a:ext cx="7871673" cy="2677656"/>
          </a:xfrm>
          <a:prstGeom prst="rect">
            <a:avLst/>
          </a:prstGeom>
          <a:noFill/>
        </p:spPr>
        <p:txBody>
          <a:bodyPr wrap="square" rtlCol="0">
            <a:spAutoFit/>
          </a:bodyPr>
          <a:lstStyle/>
          <a:p>
            <a:r>
              <a:rPr lang="ja-JP" altLang="en-US" sz="2400" dirty="0" smtClean="0">
                <a:latin typeface="HGP創英角ｺﾞｼｯｸUB" panose="020B0900000000000000" pitchFamily="50" charset="-128"/>
                <a:ea typeface="HGP創英角ｺﾞｼｯｸUB" panose="020B0900000000000000" pitchFamily="50" charset="-128"/>
              </a:rPr>
              <a:t>１．第二期地球温暖化対策計画の</a:t>
            </a:r>
            <a:r>
              <a:rPr lang="ja-JP" altLang="en-US" sz="2400" dirty="0">
                <a:latin typeface="HGP創英角ｺﾞｼｯｸUB" panose="020B0900000000000000" pitchFamily="50" charset="-128"/>
                <a:ea typeface="HGP創英角ｺﾞｼｯｸUB" panose="020B0900000000000000" pitchFamily="50" charset="-128"/>
              </a:rPr>
              <a:t>振り返り</a:t>
            </a:r>
            <a:endParaRPr lang="en-US" altLang="ja-JP" sz="2400" dirty="0" smtClean="0">
              <a:latin typeface="HGP創英角ｺﾞｼｯｸUB" panose="020B0900000000000000" pitchFamily="50" charset="-128"/>
              <a:ea typeface="HGP創英角ｺﾞｼｯｸUB" panose="020B0900000000000000" pitchFamily="50" charset="-128"/>
            </a:endParaRPr>
          </a:p>
          <a:p>
            <a:endParaRPr lang="en-US" altLang="ja-JP" sz="2400" dirty="0" smtClean="0">
              <a:latin typeface="HGP創英角ｺﾞｼｯｸUB" panose="020B0900000000000000" pitchFamily="50" charset="-128"/>
              <a:ea typeface="HGP創英角ｺﾞｼｯｸUB" panose="020B0900000000000000" pitchFamily="50" charset="-128"/>
            </a:endParaRPr>
          </a:p>
          <a:p>
            <a:endParaRPr lang="en-US" altLang="ja-JP" sz="2400" dirty="0" smtClean="0">
              <a:latin typeface="HGP創英角ｺﾞｼｯｸUB" panose="020B0900000000000000" pitchFamily="50" charset="-128"/>
              <a:ea typeface="HGP創英角ｺﾞｼｯｸUB" panose="020B0900000000000000" pitchFamily="50" charset="-128"/>
            </a:endParaRPr>
          </a:p>
          <a:p>
            <a:r>
              <a:rPr lang="ja-JP" altLang="en-US" sz="2400" dirty="0" smtClean="0">
                <a:latin typeface="HGP創英角ｺﾞｼｯｸUB" panose="020B0900000000000000" pitchFamily="50" charset="-128"/>
                <a:ea typeface="HGP創英角ｺﾞｼｯｸUB" panose="020B0900000000000000" pitchFamily="50" charset="-128"/>
              </a:rPr>
              <a:t>２．温室効果ガス排出量算出の考え方</a:t>
            </a:r>
            <a:endParaRPr lang="en-US" altLang="ja-JP" sz="2400" dirty="0" smtClean="0">
              <a:latin typeface="HGP創英角ｺﾞｼｯｸUB" panose="020B0900000000000000" pitchFamily="50" charset="-128"/>
              <a:ea typeface="HGP創英角ｺﾞｼｯｸUB" panose="020B0900000000000000" pitchFamily="50" charset="-128"/>
            </a:endParaRPr>
          </a:p>
          <a:p>
            <a:endParaRPr lang="en-US" altLang="ja-JP" sz="2400" dirty="0" smtClean="0">
              <a:latin typeface="HGP創英角ｺﾞｼｯｸUB" panose="020B0900000000000000" pitchFamily="50" charset="-128"/>
              <a:ea typeface="HGP創英角ｺﾞｼｯｸUB" panose="020B0900000000000000" pitchFamily="50" charset="-128"/>
            </a:endParaRPr>
          </a:p>
          <a:p>
            <a:endParaRPr lang="en-US" altLang="ja-JP" sz="2400" dirty="0" smtClean="0">
              <a:latin typeface="HGP創英角ｺﾞｼｯｸUB" panose="020B0900000000000000" pitchFamily="50" charset="-128"/>
              <a:ea typeface="HGP創英角ｺﾞｼｯｸUB" panose="020B0900000000000000" pitchFamily="50" charset="-128"/>
            </a:endParaRPr>
          </a:p>
          <a:p>
            <a:r>
              <a:rPr lang="en-US" altLang="ja-JP" sz="2400" dirty="0">
                <a:latin typeface="HGP創英角ｺﾞｼｯｸUB" panose="020B0900000000000000" pitchFamily="50" charset="-128"/>
                <a:ea typeface="HGP創英角ｺﾞｼｯｸUB" panose="020B0900000000000000" pitchFamily="50" charset="-128"/>
              </a:rPr>
              <a:t>3</a:t>
            </a:r>
            <a:r>
              <a:rPr lang="en-US" altLang="ja-JP" sz="2400" dirty="0" smtClean="0">
                <a:latin typeface="HGP創英角ｺﾞｼｯｸUB" panose="020B0900000000000000" pitchFamily="50" charset="-128"/>
                <a:ea typeface="HGP創英角ｺﾞｼｯｸUB" panose="020B0900000000000000" pitchFamily="50" charset="-128"/>
              </a:rPr>
              <a:t>.</a:t>
            </a:r>
            <a:r>
              <a:rPr lang="ja-JP" altLang="en-US" sz="2000" dirty="0" smtClean="0">
                <a:latin typeface="HGP創英角ｺﾞｼｯｸUB" panose="020B0900000000000000" pitchFamily="50" charset="-128"/>
                <a:ea typeface="HGP創英角ｺﾞｼｯｸUB" panose="020B0900000000000000" pitchFamily="50" charset="-128"/>
              </a:rPr>
              <a:t>　</a:t>
            </a:r>
            <a:r>
              <a:rPr lang="ja-JP" altLang="en-US" sz="2400" dirty="0" smtClean="0">
                <a:latin typeface="HGP創英角ｺﾞｼｯｸUB" panose="020B0900000000000000" pitchFamily="50" charset="-128"/>
                <a:ea typeface="HGP創英角ｺﾞｼｯｸUB" panose="020B0900000000000000" pitchFamily="50" charset="-128"/>
              </a:rPr>
              <a:t>柏市の自然的・社会的特性について</a:t>
            </a:r>
            <a:endParaRPr lang="en-US" altLang="ja-JP" sz="2400" dirty="0" smtClean="0">
              <a:latin typeface="HGP創英角ｺﾞｼｯｸUB" panose="020B0900000000000000" pitchFamily="50" charset="-128"/>
              <a:ea typeface="HGP創英角ｺﾞｼｯｸUB" panose="020B0900000000000000" pitchFamily="50" charset="-128"/>
            </a:endParaRPr>
          </a:p>
        </p:txBody>
      </p:sp>
      <p:sp>
        <p:nvSpPr>
          <p:cNvPr id="27" name="Rectangle 3"/>
          <p:cNvSpPr txBox="1">
            <a:spLocks noChangeArrowheads="1"/>
          </p:cNvSpPr>
          <p:nvPr/>
        </p:nvSpPr>
        <p:spPr>
          <a:xfrm>
            <a:off x="5517566" y="6522622"/>
            <a:ext cx="3104147" cy="202036"/>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r">
              <a:buFontTx/>
              <a:buNone/>
            </a:pPr>
            <a:r>
              <a:rPr lang="en-US" altLang="ja-JP" sz="1200" dirty="0" smtClean="0">
                <a:latin typeface="HG丸ｺﾞｼｯｸM-PRO" panose="020F0600000000000000" pitchFamily="50" charset="-128"/>
                <a:ea typeface="HG丸ｺﾞｼｯｸM-PRO" panose="020F0600000000000000" pitchFamily="50" charset="-128"/>
              </a:rPr>
              <a:t>No.21</a:t>
            </a:r>
            <a:endParaRPr lang="en-US" altLang="ja-JP" sz="12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4832020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グループ化 9"/>
          <p:cNvGrpSpPr/>
          <p:nvPr/>
        </p:nvGrpSpPr>
        <p:grpSpPr>
          <a:xfrm>
            <a:off x="0" y="0"/>
            <a:ext cx="9144000" cy="6858000"/>
            <a:chOff x="0" y="0"/>
            <a:chExt cx="9144000" cy="6858000"/>
          </a:xfrm>
        </p:grpSpPr>
        <p:grpSp>
          <p:nvGrpSpPr>
            <p:cNvPr id="11" name="グループ化 10"/>
            <p:cNvGrpSpPr/>
            <p:nvPr/>
          </p:nvGrpSpPr>
          <p:grpSpPr>
            <a:xfrm>
              <a:off x="0" y="0"/>
              <a:ext cx="9144000" cy="6858000"/>
              <a:chOff x="0" y="0"/>
              <a:chExt cx="9144000" cy="6858000"/>
            </a:xfrm>
          </p:grpSpPr>
          <p:sp>
            <p:nvSpPr>
              <p:cNvPr id="13" name="正方形/長方形 12"/>
              <p:cNvSpPr/>
              <p:nvPr/>
            </p:nvSpPr>
            <p:spPr>
              <a:xfrm>
                <a:off x="0" y="0"/>
                <a:ext cx="9144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角丸四角形 13"/>
              <p:cNvSpPr/>
              <p:nvPr/>
            </p:nvSpPr>
            <p:spPr>
              <a:xfrm>
                <a:off x="200945" y="1158656"/>
                <a:ext cx="8714455" cy="5279742"/>
              </a:xfrm>
              <a:prstGeom prst="roundRect">
                <a:avLst>
                  <a:gd name="adj" fmla="val 687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12" name="角丸四角形 11"/>
            <p:cNvSpPr/>
            <p:nvPr/>
          </p:nvSpPr>
          <p:spPr>
            <a:xfrm>
              <a:off x="200945" y="255478"/>
              <a:ext cx="8714455" cy="731924"/>
            </a:xfrm>
            <a:prstGeom prst="roundRect">
              <a:avLst>
                <a:gd name="adj" fmla="val 2971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800" dirty="0">
                  <a:solidFill>
                    <a:sysClr val="windowText" lastClr="000000"/>
                  </a:solidFill>
                  <a:latin typeface="HGP創英角ｺﾞｼｯｸUB" panose="020B0900000000000000" pitchFamily="50" charset="-128"/>
                  <a:ea typeface="HGP創英角ｺﾞｼｯｸUB" panose="020B0900000000000000" pitchFamily="50" charset="-128"/>
                </a:rPr>
                <a:t>1.</a:t>
              </a:r>
              <a:r>
                <a:rPr lang="ja-JP" altLang="en-US" sz="2800" dirty="0">
                  <a:solidFill>
                    <a:sysClr val="windowText" lastClr="000000"/>
                  </a:solidFill>
                  <a:latin typeface="HGP創英角ｺﾞｼｯｸUB" panose="020B0900000000000000" pitchFamily="50" charset="-128"/>
                  <a:ea typeface="HGP創英角ｺﾞｼｯｸUB" panose="020B0900000000000000" pitchFamily="50" charset="-128"/>
                </a:rPr>
                <a:t>計画改定の背景</a:t>
              </a:r>
              <a:r>
                <a:rPr kumimoji="1" lang="ja-JP" altLang="en-US" sz="3200" dirty="0" smtClean="0">
                  <a:solidFill>
                    <a:sysClr val="windowText" lastClr="000000"/>
                  </a:solidFill>
                  <a:latin typeface="HGP創英角ｺﾞｼｯｸUB" panose="020B0900000000000000" pitchFamily="50" charset="-128"/>
                  <a:ea typeface="HGP創英角ｺﾞｼｯｸUB" panose="020B0900000000000000" pitchFamily="50" charset="-128"/>
                </a:rPr>
                <a:t>　</a:t>
              </a:r>
              <a:r>
                <a:rPr lang="ja-JP" altLang="en-US" sz="2400" dirty="0" smtClean="0">
                  <a:solidFill>
                    <a:schemeClr val="tx1"/>
                  </a:solidFill>
                  <a:ea typeface="HGS創英角ｺﾞｼｯｸUB" panose="020B0900000000000000" pitchFamily="50" charset="-128"/>
                  <a:cs typeface="Arial" panose="020B0604020202020204" pitchFamily="34" charset="0"/>
                </a:rPr>
                <a:t>（</a:t>
              </a:r>
              <a:r>
                <a:rPr lang="en-US" altLang="ja-JP" sz="2400" dirty="0" smtClean="0">
                  <a:solidFill>
                    <a:schemeClr val="tx1"/>
                  </a:solidFill>
                  <a:ea typeface="HGS創英角ｺﾞｼｯｸUB" panose="020B0900000000000000" pitchFamily="50" charset="-128"/>
                  <a:cs typeface="Arial" panose="020B0604020202020204" pitchFamily="34" charset="0"/>
                </a:rPr>
                <a:t>1</a:t>
              </a:r>
              <a:r>
                <a:rPr lang="ja-JP" altLang="en-US" sz="2400" dirty="0" smtClean="0">
                  <a:solidFill>
                    <a:schemeClr val="tx1"/>
                  </a:solidFill>
                  <a:ea typeface="HGS創英角ｺﾞｼｯｸUB" panose="020B0900000000000000" pitchFamily="50" charset="-128"/>
                  <a:cs typeface="Arial" panose="020B0604020202020204" pitchFamily="34" charset="0"/>
                </a:rPr>
                <a:t>）</a:t>
              </a:r>
              <a:r>
                <a:rPr lang="ja-JP" altLang="en-US" sz="2400" dirty="0" smtClean="0">
                  <a:solidFill>
                    <a:schemeClr val="tx1"/>
                  </a:solidFill>
                  <a:ea typeface="HGS創英角ｺﾞｼｯｸUB" panose="020B0900000000000000" pitchFamily="50" charset="-128"/>
                </a:rPr>
                <a:t>社会情勢の変化</a:t>
              </a:r>
              <a:endParaRPr lang="en-US" altLang="ja-JP" sz="2400" dirty="0" smtClean="0">
                <a:solidFill>
                  <a:schemeClr val="tx1"/>
                </a:solidFill>
                <a:ea typeface="HGS創英角ｺﾞｼｯｸUB" panose="020B0900000000000000" pitchFamily="50" charset="-128"/>
              </a:endParaRPr>
            </a:p>
          </p:txBody>
        </p:sp>
      </p:grpSp>
      <p:graphicFrame>
        <p:nvGraphicFramePr>
          <p:cNvPr id="4" name="表 3"/>
          <p:cNvGraphicFramePr>
            <a:graphicFrameLocks noGrp="1"/>
          </p:cNvGraphicFramePr>
          <p:nvPr>
            <p:extLst>
              <p:ext uri="{D42A27DB-BD31-4B8C-83A1-F6EECF244321}">
                <p14:modId xmlns:p14="http://schemas.microsoft.com/office/powerpoint/2010/main" val="1743412015"/>
              </p:ext>
            </p:extLst>
          </p:nvPr>
        </p:nvGraphicFramePr>
        <p:xfrm>
          <a:off x="565480" y="2899624"/>
          <a:ext cx="7844591" cy="2666992"/>
        </p:xfrm>
        <a:graphic>
          <a:graphicData uri="http://schemas.openxmlformats.org/drawingml/2006/table">
            <a:tbl>
              <a:tblPr>
                <a:tableStyleId>{5C22544A-7EE6-4342-B048-85BDC9FD1C3A}</a:tableStyleId>
              </a:tblPr>
              <a:tblGrid>
                <a:gridCol w="1668519"/>
                <a:gridCol w="2899110"/>
                <a:gridCol w="3276962"/>
              </a:tblGrid>
              <a:tr h="445169">
                <a:tc>
                  <a:txBody>
                    <a:bodyPr/>
                    <a:lstStyle/>
                    <a:p>
                      <a:pPr algn="just">
                        <a:spcAft>
                          <a:spcPts val="0"/>
                        </a:spcAft>
                      </a:pPr>
                      <a:r>
                        <a:rPr lang="en-US" sz="1800" kern="100" dirty="0">
                          <a:effectLst/>
                          <a:latin typeface="HGP創英角ｺﾞｼｯｸUB" panose="020B0900000000000000" pitchFamily="50" charset="-128"/>
                          <a:ea typeface="HGP創英角ｺﾞｼｯｸUB" panose="020B0900000000000000" pitchFamily="50" charset="-128"/>
                        </a:rPr>
                        <a:t> </a:t>
                      </a:r>
                      <a:endParaRPr lang="ja-JP" sz="1800" kern="100" dirty="0">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Aft>
                          <a:spcPts val="0"/>
                        </a:spcAft>
                      </a:pPr>
                      <a:r>
                        <a:rPr lang="ja-JP" sz="1800" kern="100" dirty="0">
                          <a:effectLst/>
                          <a:latin typeface="HGP創英角ｺﾞｼｯｸUB" panose="020B0900000000000000" pitchFamily="50" charset="-128"/>
                          <a:ea typeface="HGP創英角ｺﾞｼｯｸUB" panose="020B0900000000000000" pitchFamily="50" charset="-128"/>
                        </a:rPr>
                        <a:t>京都議定書</a:t>
                      </a:r>
                      <a:endParaRPr lang="ja-JP" sz="1800" kern="100" dirty="0">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Aft>
                          <a:spcPts val="0"/>
                        </a:spcAft>
                      </a:pPr>
                      <a:r>
                        <a:rPr lang="ja-JP" sz="1800" kern="100" dirty="0">
                          <a:effectLst/>
                          <a:latin typeface="HGP創英角ｺﾞｼｯｸUB" panose="020B0900000000000000" pitchFamily="50" charset="-128"/>
                          <a:ea typeface="HGP創英角ｺﾞｼｯｸUB" panose="020B0900000000000000" pitchFamily="50" charset="-128"/>
                        </a:rPr>
                        <a:t>パリ協定</a:t>
                      </a:r>
                      <a:endParaRPr lang="ja-JP" sz="1800" kern="100" dirty="0">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2571">
                <a:tc>
                  <a:txBody>
                    <a:bodyPr/>
                    <a:lstStyle/>
                    <a:p>
                      <a:pPr algn="ctr">
                        <a:spcAft>
                          <a:spcPts val="0"/>
                        </a:spcAft>
                      </a:pPr>
                      <a:r>
                        <a:rPr lang="ja-JP" sz="1800" kern="100" dirty="0">
                          <a:effectLst/>
                          <a:latin typeface="HGP創英角ｺﾞｼｯｸUB" panose="020B0900000000000000" pitchFamily="50" charset="-128"/>
                          <a:ea typeface="HGP創英角ｺﾞｼｯｸUB" panose="020B0900000000000000" pitchFamily="50" charset="-128"/>
                        </a:rPr>
                        <a:t>参加</a:t>
                      </a:r>
                      <a:r>
                        <a:rPr lang="ja-JP" sz="1800" kern="100" dirty="0" smtClean="0">
                          <a:effectLst/>
                          <a:latin typeface="HGP創英角ｺﾞｼｯｸUB" panose="020B0900000000000000" pitchFamily="50" charset="-128"/>
                          <a:ea typeface="HGP創英角ｺﾞｼｯｸUB" panose="020B0900000000000000" pitchFamily="50" charset="-128"/>
                        </a:rPr>
                        <a:t>国</a:t>
                      </a:r>
                      <a:endParaRPr lang="en-US" altLang="ja-JP" sz="1800" kern="100" dirty="0" smtClean="0">
                        <a:effectLst/>
                        <a:latin typeface="HGP創英角ｺﾞｼｯｸUB" panose="020B0900000000000000" pitchFamily="50" charset="-128"/>
                        <a:ea typeface="HGP創英角ｺﾞｼｯｸUB" panose="020B0900000000000000" pitchFamily="50" charset="-128"/>
                      </a:endParaRPr>
                    </a:p>
                    <a:p>
                      <a:pPr algn="ctr">
                        <a:spcAft>
                          <a:spcPts val="0"/>
                        </a:spcAft>
                      </a:pPr>
                      <a:r>
                        <a:rPr lang="ja-JP" sz="1800" kern="100" dirty="0" smtClean="0">
                          <a:effectLst/>
                          <a:latin typeface="HGP創英角ｺﾞｼｯｸUB" panose="020B0900000000000000" pitchFamily="50" charset="-128"/>
                          <a:ea typeface="HGP創英角ｺﾞｼｯｸUB" panose="020B0900000000000000" pitchFamily="50" charset="-128"/>
                        </a:rPr>
                        <a:t>（</a:t>
                      </a:r>
                      <a:r>
                        <a:rPr lang="ja-JP" sz="1800" kern="100" dirty="0">
                          <a:effectLst/>
                          <a:latin typeface="HGP創英角ｺﾞｼｯｸUB" panose="020B0900000000000000" pitchFamily="50" charset="-128"/>
                          <a:ea typeface="HGP創英角ｺﾞｼｯｸUB" panose="020B0900000000000000" pitchFamily="50" charset="-128"/>
                        </a:rPr>
                        <a:t>義務国）</a:t>
                      </a:r>
                      <a:endParaRPr lang="ja-JP" sz="1800" kern="100" dirty="0">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spcAft>
                          <a:spcPts val="0"/>
                        </a:spcAft>
                      </a:pPr>
                      <a:r>
                        <a:rPr lang="en-US" sz="1800" kern="100" dirty="0">
                          <a:effectLst/>
                          <a:latin typeface="HGP創英角ｺﾞｼｯｸUB" panose="020B0900000000000000" pitchFamily="50" charset="-128"/>
                          <a:ea typeface="HGP創英角ｺﾞｼｯｸUB" panose="020B0900000000000000" pitchFamily="50" charset="-128"/>
                        </a:rPr>
                        <a:t>EU</a:t>
                      </a:r>
                      <a:r>
                        <a:rPr lang="ja-JP" sz="1800" kern="100" dirty="0">
                          <a:effectLst/>
                          <a:latin typeface="HGP創英角ｺﾞｼｯｸUB" panose="020B0900000000000000" pitchFamily="50" charset="-128"/>
                          <a:ea typeface="HGP創英角ｺﾞｼｯｸUB" panose="020B0900000000000000" pitchFamily="50" charset="-128"/>
                        </a:rPr>
                        <a:t>中心に</a:t>
                      </a:r>
                      <a:r>
                        <a:rPr lang="en-US" sz="1800" kern="100" dirty="0">
                          <a:effectLst/>
                          <a:latin typeface="HGP創英角ｺﾞｼｯｸUB" panose="020B0900000000000000" pitchFamily="50" charset="-128"/>
                          <a:ea typeface="HGP創英角ｺﾞｼｯｸUB" panose="020B0900000000000000" pitchFamily="50" charset="-128"/>
                        </a:rPr>
                        <a:t>15</a:t>
                      </a:r>
                      <a:r>
                        <a:rPr lang="ja-JP" sz="1800" kern="100" dirty="0">
                          <a:effectLst/>
                          <a:latin typeface="HGP創英角ｺﾞｼｯｸUB" panose="020B0900000000000000" pitchFamily="50" charset="-128"/>
                          <a:ea typeface="HGP創英角ｺﾞｼｯｸUB" panose="020B0900000000000000" pitchFamily="50" charset="-128"/>
                        </a:rPr>
                        <a:t>カ国</a:t>
                      </a:r>
                      <a:endParaRPr lang="ja-JP" sz="1800" kern="100" dirty="0">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spcAft>
                          <a:spcPts val="0"/>
                        </a:spcAft>
                      </a:pPr>
                      <a:r>
                        <a:rPr lang="ja-JP" sz="1800" kern="100" dirty="0">
                          <a:effectLst/>
                          <a:latin typeface="HGP創英角ｺﾞｼｯｸUB" panose="020B0900000000000000" pitchFamily="50" charset="-128"/>
                          <a:ea typeface="HGP創英角ｺﾞｼｯｸUB" panose="020B0900000000000000" pitchFamily="50" charset="-128"/>
                        </a:rPr>
                        <a:t>ほぼ全ての国と地域</a:t>
                      </a:r>
                      <a:endParaRPr lang="ja-JP" sz="1800" kern="100" dirty="0">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2571">
                <a:tc>
                  <a:txBody>
                    <a:bodyPr/>
                    <a:lstStyle/>
                    <a:p>
                      <a:pPr algn="ctr">
                        <a:spcAft>
                          <a:spcPts val="0"/>
                        </a:spcAft>
                      </a:pPr>
                      <a:r>
                        <a:rPr lang="ja-JP" sz="1800" kern="100" dirty="0">
                          <a:effectLst/>
                          <a:latin typeface="HGP創英角ｺﾞｼｯｸUB" panose="020B0900000000000000" pitchFamily="50" charset="-128"/>
                          <a:ea typeface="HGP創英角ｺﾞｼｯｸUB" panose="020B0900000000000000" pitchFamily="50" charset="-128"/>
                        </a:rPr>
                        <a:t>削減目標</a:t>
                      </a:r>
                      <a:endParaRPr lang="ja-JP" sz="1800" kern="100" dirty="0">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spcAft>
                          <a:spcPts val="0"/>
                        </a:spcAft>
                      </a:pPr>
                      <a:r>
                        <a:rPr lang="ja-JP" sz="1800" kern="100" dirty="0">
                          <a:effectLst/>
                          <a:latin typeface="HGP創英角ｺﾞｼｯｸUB" panose="020B0900000000000000" pitchFamily="50" charset="-128"/>
                          <a:ea typeface="HGP創英角ｺﾞｼｯｸUB" panose="020B0900000000000000" pitchFamily="50" charset="-128"/>
                        </a:rPr>
                        <a:t>各国毎に削減量を割</a:t>
                      </a:r>
                      <a:r>
                        <a:rPr lang="ja-JP" sz="1800" kern="100" dirty="0" smtClean="0">
                          <a:effectLst/>
                          <a:latin typeface="HGP創英角ｺﾞｼｯｸUB" panose="020B0900000000000000" pitchFamily="50" charset="-128"/>
                          <a:ea typeface="HGP創英角ｺﾞｼｯｸUB" panose="020B0900000000000000" pitchFamily="50" charset="-128"/>
                        </a:rPr>
                        <a:t>充てる</a:t>
                      </a:r>
                      <a:endParaRPr lang="ja-JP" sz="1800" kern="100" dirty="0">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spcAft>
                          <a:spcPts val="0"/>
                        </a:spcAft>
                      </a:pPr>
                      <a:r>
                        <a:rPr lang="ja-JP" sz="1800" kern="100" dirty="0">
                          <a:effectLst/>
                          <a:latin typeface="HGP創英角ｺﾞｼｯｸUB" panose="020B0900000000000000" pitchFamily="50" charset="-128"/>
                          <a:ea typeface="HGP創英角ｺﾞｼｯｸUB" panose="020B0900000000000000" pitchFamily="50" charset="-128"/>
                        </a:rPr>
                        <a:t>各国が独自に</a:t>
                      </a:r>
                      <a:r>
                        <a:rPr lang="ja-JP" sz="1800" kern="100" dirty="0" smtClean="0">
                          <a:effectLst/>
                          <a:latin typeface="HGP創英角ｺﾞｼｯｸUB" panose="020B0900000000000000" pitchFamily="50" charset="-128"/>
                          <a:ea typeface="HGP創英角ｺﾞｼｯｸUB" panose="020B0900000000000000" pitchFamily="50" charset="-128"/>
                        </a:rPr>
                        <a:t>定める</a:t>
                      </a:r>
                      <a:endParaRPr lang="ja-JP" sz="1800" kern="100" dirty="0">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650306">
                <a:tc>
                  <a:txBody>
                    <a:bodyPr/>
                    <a:lstStyle/>
                    <a:p>
                      <a:pPr algn="ctr">
                        <a:spcAft>
                          <a:spcPts val="0"/>
                        </a:spcAft>
                      </a:pPr>
                      <a:r>
                        <a:rPr lang="ja-JP" sz="1800" kern="100" dirty="0">
                          <a:effectLst/>
                          <a:latin typeface="HGP創英角ｺﾞｼｯｸUB" panose="020B0900000000000000" pitchFamily="50" charset="-128"/>
                          <a:ea typeface="HGP創英角ｺﾞｼｯｸUB" panose="020B0900000000000000" pitchFamily="50" charset="-128"/>
                        </a:rPr>
                        <a:t>成果目標</a:t>
                      </a:r>
                      <a:endParaRPr lang="ja-JP" sz="1800" kern="100" dirty="0">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Aft>
                          <a:spcPts val="0"/>
                        </a:spcAft>
                      </a:pPr>
                      <a:r>
                        <a:rPr lang="ja-JP" sz="1800" kern="100" dirty="0">
                          <a:effectLst/>
                          <a:latin typeface="HGP創英角ｺﾞｼｯｸUB" panose="020B0900000000000000" pitchFamily="50" charset="-128"/>
                          <a:ea typeface="HGP創英角ｺﾞｼｯｸUB" panose="020B0900000000000000" pitchFamily="50" charset="-128"/>
                        </a:rPr>
                        <a:t>なし</a:t>
                      </a:r>
                      <a:endParaRPr lang="ja-JP" sz="1800" kern="100" dirty="0">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spcAft>
                          <a:spcPts val="0"/>
                        </a:spcAft>
                      </a:pPr>
                      <a:r>
                        <a:rPr lang="ja-JP" sz="1800" kern="100" dirty="0">
                          <a:effectLst/>
                          <a:latin typeface="HGP創英角ｺﾞｼｯｸUB" panose="020B0900000000000000" pitchFamily="50" charset="-128"/>
                          <a:ea typeface="HGP創英角ｺﾞｼｯｸUB" panose="020B0900000000000000" pitchFamily="50" charset="-128"/>
                        </a:rPr>
                        <a:t>産業革命前からの平均気温上昇を</a:t>
                      </a:r>
                      <a:r>
                        <a:rPr lang="en-US" sz="1800" kern="100" dirty="0">
                          <a:effectLst/>
                          <a:latin typeface="HGP創英角ｺﾞｼｯｸUB" panose="020B0900000000000000" pitchFamily="50" charset="-128"/>
                          <a:ea typeface="HGP創英角ｺﾞｼｯｸUB" panose="020B0900000000000000" pitchFamily="50" charset="-128"/>
                        </a:rPr>
                        <a:t>2</a:t>
                      </a:r>
                      <a:r>
                        <a:rPr lang="ja-JP" sz="1800" kern="100" dirty="0">
                          <a:effectLst/>
                          <a:latin typeface="HGP創英角ｺﾞｼｯｸUB" panose="020B0900000000000000" pitchFamily="50" charset="-128"/>
                          <a:ea typeface="HGP創英角ｺﾞｼｯｸUB" panose="020B0900000000000000" pitchFamily="50" charset="-128"/>
                        </a:rPr>
                        <a:t>℃未満に抑制</a:t>
                      </a:r>
                      <a:endParaRPr lang="ja-JP" sz="1800" kern="100" dirty="0">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650306">
                <a:tc>
                  <a:txBody>
                    <a:bodyPr/>
                    <a:lstStyle/>
                    <a:p>
                      <a:pPr algn="ctr">
                        <a:spcAft>
                          <a:spcPts val="0"/>
                        </a:spcAft>
                      </a:pPr>
                      <a:r>
                        <a:rPr lang="ja-JP" sz="1800" kern="100" dirty="0">
                          <a:effectLst/>
                          <a:latin typeface="HGP創英角ｺﾞｼｯｸUB" panose="020B0900000000000000" pitchFamily="50" charset="-128"/>
                          <a:ea typeface="HGP創英角ｺﾞｼｯｸUB" panose="020B0900000000000000" pitchFamily="50" charset="-128"/>
                        </a:rPr>
                        <a:t>特記すべき事項</a:t>
                      </a:r>
                      <a:endParaRPr lang="ja-JP" sz="1800" kern="100" dirty="0">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spcAft>
                          <a:spcPts val="0"/>
                        </a:spcAft>
                      </a:pPr>
                      <a:r>
                        <a:rPr lang="ja-JP" sz="1800" kern="100" dirty="0">
                          <a:effectLst/>
                          <a:latin typeface="HGP創英角ｺﾞｼｯｸUB" panose="020B0900000000000000" pitchFamily="50" charset="-128"/>
                          <a:ea typeface="HGP創英角ｺﾞｼｯｸUB" panose="020B0900000000000000" pitchFamily="50" charset="-128"/>
                        </a:rPr>
                        <a:t>排出大国</a:t>
                      </a:r>
                      <a:r>
                        <a:rPr lang="ja-JP" sz="1800" kern="100" dirty="0" smtClean="0">
                          <a:effectLst/>
                          <a:latin typeface="HGP創英角ｺﾞｼｯｸUB" panose="020B0900000000000000" pitchFamily="50" charset="-128"/>
                          <a:ea typeface="HGP創英角ｺﾞｼｯｸUB" panose="020B0900000000000000" pitchFamily="50" charset="-128"/>
                        </a:rPr>
                        <a:t>不参加</a:t>
                      </a:r>
                      <a:endParaRPr lang="en-US" altLang="ja-JP" sz="1800" kern="100" dirty="0" smtClean="0">
                        <a:effectLst/>
                        <a:latin typeface="HGP創英角ｺﾞｼｯｸUB" panose="020B0900000000000000" pitchFamily="50" charset="-128"/>
                        <a:ea typeface="HGP創英角ｺﾞｼｯｸUB" panose="020B0900000000000000" pitchFamily="50" charset="-128"/>
                      </a:endParaRPr>
                    </a:p>
                    <a:p>
                      <a:pPr algn="just">
                        <a:spcAft>
                          <a:spcPts val="0"/>
                        </a:spcAft>
                      </a:pPr>
                      <a:r>
                        <a:rPr lang="ja-JP" sz="1800" kern="100" dirty="0" smtClean="0">
                          <a:effectLst/>
                          <a:latin typeface="HGP創英角ｺﾞｼｯｸUB" panose="020B0900000000000000" pitchFamily="50" charset="-128"/>
                          <a:ea typeface="HGP創英角ｺﾞｼｯｸUB" panose="020B0900000000000000" pitchFamily="50" charset="-128"/>
                        </a:rPr>
                        <a:t>（</a:t>
                      </a:r>
                      <a:r>
                        <a:rPr lang="ja-JP" sz="1800" kern="100" dirty="0">
                          <a:effectLst/>
                          <a:latin typeface="HGP創英角ｺﾞｼｯｸUB" panose="020B0900000000000000" pitchFamily="50" charset="-128"/>
                          <a:ea typeface="HGP創英角ｺﾞｼｯｸUB" panose="020B0900000000000000" pitchFamily="50" charset="-128"/>
                        </a:rPr>
                        <a:t>米国，中国等）</a:t>
                      </a:r>
                      <a:endParaRPr lang="ja-JP" sz="1800" kern="100" dirty="0">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spcAft>
                          <a:spcPts val="0"/>
                        </a:spcAft>
                      </a:pPr>
                      <a:r>
                        <a:rPr lang="ja-JP" sz="1800" kern="100" dirty="0">
                          <a:effectLst/>
                          <a:latin typeface="HGP創英角ｺﾞｼｯｸUB" panose="020B0900000000000000" pitchFamily="50" charset="-128"/>
                          <a:ea typeface="HGP創英角ｺﾞｼｯｸUB" panose="020B0900000000000000" pitchFamily="50" charset="-128"/>
                        </a:rPr>
                        <a:t>排出大国</a:t>
                      </a:r>
                      <a:r>
                        <a:rPr lang="ja-JP" sz="1800" kern="100" dirty="0" smtClean="0">
                          <a:effectLst/>
                          <a:latin typeface="HGP創英角ｺﾞｼｯｸUB" panose="020B0900000000000000" pitchFamily="50" charset="-128"/>
                          <a:ea typeface="HGP創英角ｺﾞｼｯｸUB" panose="020B0900000000000000" pitchFamily="50" charset="-128"/>
                        </a:rPr>
                        <a:t>参加</a:t>
                      </a:r>
                      <a:endParaRPr lang="en-US" altLang="ja-JP" sz="1800" kern="100" dirty="0" smtClean="0">
                        <a:effectLst/>
                        <a:latin typeface="HGP創英角ｺﾞｼｯｸUB" panose="020B0900000000000000" pitchFamily="50" charset="-128"/>
                        <a:ea typeface="HGP創英角ｺﾞｼｯｸUB" panose="020B0900000000000000" pitchFamily="50" charset="-128"/>
                      </a:endParaRPr>
                    </a:p>
                    <a:p>
                      <a:pPr algn="just">
                        <a:spcAft>
                          <a:spcPts val="0"/>
                        </a:spcAft>
                      </a:pPr>
                      <a:r>
                        <a:rPr lang="ja-JP" sz="1800" kern="100" dirty="0" smtClean="0">
                          <a:effectLst/>
                          <a:latin typeface="HGP創英角ｺﾞｼｯｸUB" panose="020B0900000000000000" pitchFamily="50" charset="-128"/>
                          <a:ea typeface="HGP創英角ｺﾞｼｯｸUB" panose="020B0900000000000000" pitchFamily="50" charset="-128"/>
                        </a:rPr>
                        <a:t>（</a:t>
                      </a:r>
                      <a:r>
                        <a:rPr lang="ja-JP" sz="1800" kern="100" dirty="0">
                          <a:effectLst/>
                          <a:latin typeface="HGP創英角ｺﾞｼｯｸUB" panose="020B0900000000000000" pitchFamily="50" charset="-128"/>
                          <a:ea typeface="HGP創英角ｺﾞｼｯｸUB" panose="020B0900000000000000" pitchFamily="50" charset="-128"/>
                        </a:rPr>
                        <a:t>米国，中国，インド等）</a:t>
                      </a:r>
                      <a:endParaRPr lang="ja-JP" sz="1800" kern="100" dirty="0">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6" name="Rectangle 3"/>
          <p:cNvSpPr>
            <a:spLocks noChangeArrowheads="1"/>
          </p:cNvSpPr>
          <p:nvPr/>
        </p:nvSpPr>
        <p:spPr bwMode="auto">
          <a:xfrm>
            <a:off x="818504" y="1824656"/>
            <a:ext cx="7591567" cy="820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eaLnBrk="1" hangingPunct="1">
              <a:lnSpc>
                <a:spcPct val="90000"/>
              </a:lnSpc>
              <a:spcBef>
                <a:spcPct val="20000"/>
              </a:spcBef>
              <a:buClr>
                <a:srgbClr val="DDDDDD"/>
              </a:buClr>
            </a:pPr>
            <a:r>
              <a:rPr lang="ja-JP" altLang="en-US" sz="2000" dirty="0" smtClean="0">
                <a:ea typeface="HGS創英角ｺﾞｼｯｸUB" panose="020B0900000000000000" pitchFamily="50" charset="-128"/>
              </a:rPr>
              <a:t>京都議定書の終了とパリ協定の発効により、先進国だけの取り組</a:t>
            </a:r>
            <a:endParaRPr lang="en-US" altLang="ja-JP" sz="2000" dirty="0" smtClean="0">
              <a:ea typeface="HGS創英角ｺﾞｼｯｸUB" panose="020B0900000000000000" pitchFamily="50" charset="-128"/>
            </a:endParaRPr>
          </a:p>
          <a:p>
            <a:pPr eaLnBrk="1" hangingPunct="1">
              <a:lnSpc>
                <a:spcPct val="90000"/>
              </a:lnSpc>
              <a:spcBef>
                <a:spcPct val="20000"/>
              </a:spcBef>
              <a:buClr>
                <a:srgbClr val="DDDDDD"/>
              </a:buClr>
            </a:pPr>
            <a:r>
              <a:rPr lang="ja-JP" altLang="en-US" sz="2000" dirty="0" smtClean="0">
                <a:ea typeface="HGS創英角ｺﾞｼｯｸUB" panose="020B0900000000000000" pitchFamily="50" charset="-128"/>
              </a:rPr>
              <a:t>みから全世界の取り組みに発展しています。</a:t>
            </a:r>
            <a:r>
              <a:rPr lang="ja-JP" altLang="en-US" sz="2400" dirty="0" smtClean="0">
                <a:ea typeface="HGS創英角ｺﾞｼｯｸUB" panose="020B0900000000000000" pitchFamily="50" charset="-128"/>
              </a:rPr>
              <a:t>　</a:t>
            </a:r>
            <a:endParaRPr lang="en-US" altLang="ja-JP" sz="2400" dirty="0">
              <a:ea typeface="HGS創英角ｺﾞｼｯｸUB" panose="020B0900000000000000" pitchFamily="50" charset="-128"/>
            </a:endParaRPr>
          </a:p>
        </p:txBody>
      </p:sp>
      <p:sp>
        <p:nvSpPr>
          <p:cNvPr id="15" name="Rectangle 3"/>
          <p:cNvSpPr txBox="1">
            <a:spLocks noChangeArrowheads="1"/>
          </p:cNvSpPr>
          <p:nvPr/>
        </p:nvSpPr>
        <p:spPr>
          <a:xfrm>
            <a:off x="5517566" y="6522622"/>
            <a:ext cx="3104147" cy="202036"/>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r">
              <a:buFontTx/>
              <a:buNone/>
            </a:pPr>
            <a:r>
              <a:rPr lang="en-US" altLang="ja-JP" sz="1200" dirty="0" smtClean="0">
                <a:latin typeface="HG丸ｺﾞｼｯｸM-PRO" panose="020F0600000000000000" pitchFamily="50" charset="-128"/>
                <a:ea typeface="HG丸ｺﾞｼｯｸM-PRO" panose="020F0600000000000000" pitchFamily="50" charset="-128"/>
              </a:rPr>
              <a:t>No.3</a:t>
            </a:r>
            <a:endParaRPr lang="en-US" altLang="ja-JP" sz="1200" dirty="0">
              <a:latin typeface="HG丸ｺﾞｼｯｸM-PRO" panose="020F0600000000000000" pitchFamily="50" charset="-128"/>
              <a:ea typeface="HG丸ｺﾞｼｯｸM-PRO" panose="020F0600000000000000" pitchFamily="50" charset="-128"/>
            </a:endParaRPr>
          </a:p>
        </p:txBody>
      </p:sp>
      <p:sp>
        <p:nvSpPr>
          <p:cNvPr id="16" name="テキスト ボックス 15"/>
          <p:cNvSpPr txBox="1"/>
          <p:nvPr/>
        </p:nvSpPr>
        <p:spPr>
          <a:xfrm>
            <a:off x="565480" y="1278767"/>
            <a:ext cx="2100310" cy="461665"/>
          </a:xfrm>
          <a:prstGeom prst="rect">
            <a:avLst/>
          </a:prstGeom>
          <a:noFill/>
        </p:spPr>
        <p:txBody>
          <a:bodyPr wrap="square" rtlCol="0">
            <a:spAutoFit/>
          </a:bodyPr>
          <a:lstStyle/>
          <a:p>
            <a:r>
              <a:rPr lang="ja-JP" altLang="en-US" sz="2400" dirty="0" smtClean="0">
                <a:latin typeface="HGP創英角ｺﾞｼｯｸUB" panose="020B0900000000000000" pitchFamily="50" charset="-128"/>
                <a:ea typeface="HGP創英角ｺﾞｼｯｸUB" panose="020B0900000000000000" pitchFamily="50" charset="-128"/>
              </a:rPr>
              <a:t>①国際的動向</a:t>
            </a:r>
            <a:endParaRPr kumimoji="1" lang="ja-JP" altLang="en-US" sz="2400" dirty="0">
              <a:latin typeface="HGP創英角ｺﾞｼｯｸUB" panose="020B0900000000000000" pitchFamily="50" charset="-128"/>
              <a:ea typeface="HGP創英角ｺﾞｼｯｸUB" panose="020B0900000000000000" pitchFamily="50" charset="-128"/>
            </a:endParaRPr>
          </a:p>
        </p:txBody>
      </p:sp>
      <p:sp>
        <p:nvSpPr>
          <p:cNvPr id="17" name="テキスト ボックス 16"/>
          <p:cNvSpPr txBox="1"/>
          <p:nvPr/>
        </p:nvSpPr>
        <p:spPr>
          <a:xfrm>
            <a:off x="5002149" y="5587009"/>
            <a:ext cx="3778599" cy="415498"/>
          </a:xfrm>
          <a:prstGeom prst="rect">
            <a:avLst/>
          </a:prstGeom>
          <a:noFill/>
        </p:spPr>
        <p:txBody>
          <a:bodyPr wrap="none" rtlCol="0">
            <a:spAutoFit/>
          </a:bodyPr>
          <a:lstStyle/>
          <a:p>
            <a:r>
              <a:rPr kumimoji="1" lang="en-US" altLang="ja-JP" sz="1050" dirty="0" smtClean="0">
                <a:latin typeface="HG丸ｺﾞｼｯｸM-PRO" panose="020F0600000000000000" pitchFamily="50" charset="-128"/>
                <a:ea typeface="HG丸ｺﾞｼｯｸM-PRO" panose="020F0600000000000000" pitchFamily="50" charset="-128"/>
              </a:rPr>
              <a:t>※</a:t>
            </a:r>
            <a:r>
              <a:rPr kumimoji="1" lang="ja-JP" altLang="en-US" sz="1050" dirty="0" smtClean="0">
                <a:latin typeface="HG丸ｺﾞｼｯｸM-PRO" panose="020F0600000000000000" pitchFamily="50" charset="-128"/>
                <a:ea typeface="HG丸ｺﾞｼｯｸM-PRO" panose="020F0600000000000000" pitchFamily="50" charset="-128"/>
              </a:rPr>
              <a:t>アメリカは</a:t>
            </a:r>
            <a:r>
              <a:rPr kumimoji="1" lang="en-US" altLang="ja-JP" sz="1050" dirty="0" smtClean="0">
                <a:latin typeface="HG丸ｺﾞｼｯｸM-PRO" panose="020F0600000000000000" pitchFamily="50" charset="-128"/>
                <a:ea typeface="HG丸ｺﾞｼｯｸM-PRO" panose="020F0600000000000000" pitchFamily="50" charset="-128"/>
              </a:rPr>
              <a:t>2017</a:t>
            </a:r>
            <a:r>
              <a:rPr kumimoji="1" lang="ja-JP" altLang="en-US" sz="1050" dirty="0" smtClean="0">
                <a:latin typeface="HG丸ｺﾞｼｯｸM-PRO" panose="020F0600000000000000" pitchFamily="50" charset="-128"/>
                <a:ea typeface="HG丸ｺﾞｼｯｸM-PRO" panose="020F0600000000000000" pitchFamily="50" charset="-128"/>
              </a:rPr>
              <a:t>年</a:t>
            </a:r>
            <a:r>
              <a:rPr kumimoji="1" lang="en-US" altLang="ja-JP" sz="1050" dirty="0" smtClean="0">
                <a:latin typeface="HG丸ｺﾞｼｯｸM-PRO" panose="020F0600000000000000" pitchFamily="50" charset="-128"/>
                <a:ea typeface="HG丸ｺﾞｼｯｸM-PRO" panose="020F0600000000000000" pitchFamily="50" charset="-128"/>
              </a:rPr>
              <a:t>6</a:t>
            </a:r>
            <a:r>
              <a:rPr kumimoji="1" lang="ja-JP" altLang="en-US" sz="1050" dirty="0" smtClean="0">
                <a:latin typeface="HG丸ｺﾞｼｯｸM-PRO" panose="020F0600000000000000" pitchFamily="50" charset="-128"/>
                <a:ea typeface="HG丸ｺﾞｼｯｸM-PRO" panose="020F0600000000000000" pitchFamily="50" charset="-128"/>
              </a:rPr>
              <a:t>月にトランプ大統領が脱退する方針</a:t>
            </a:r>
            <a:endParaRPr kumimoji="1" lang="en-US" altLang="ja-JP" sz="1050" dirty="0" smtClean="0">
              <a:latin typeface="HG丸ｺﾞｼｯｸM-PRO" panose="020F0600000000000000" pitchFamily="50" charset="-128"/>
              <a:ea typeface="HG丸ｺﾞｼｯｸM-PRO" panose="020F0600000000000000" pitchFamily="50" charset="-128"/>
            </a:endParaRPr>
          </a:p>
          <a:p>
            <a:r>
              <a:rPr kumimoji="1" lang="ja-JP" altLang="en-US" sz="1050" dirty="0" smtClean="0">
                <a:latin typeface="HG丸ｺﾞｼｯｸM-PRO" panose="020F0600000000000000" pitchFamily="50" charset="-128"/>
                <a:ea typeface="HG丸ｺﾞｼｯｸM-PRO" panose="020F0600000000000000" pitchFamily="50" charset="-128"/>
              </a:rPr>
              <a:t>　を</a:t>
            </a:r>
            <a:r>
              <a:rPr lang="ja-JP" altLang="en-US" sz="1050" dirty="0" smtClean="0">
                <a:latin typeface="HG丸ｺﾞｼｯｸM-PRO" panose="020F0600000000000000" pitchFamily="50" charset="-128"/>
                <a:ea typeface="HG丸ｺﾞｼｯｸM-PRO" panose="020F0600000000000000" pitchFamily="50" charset="-128"/>
              </a:rPr>
              <a:t>表明している。</a:t>
            </a:r>
            <a:endParaRPr kumimoji="1" lang="ja-JP" altLang="en-US" sz="105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5966998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グループ化 7"/>
          <p:cNvGrpSpPr/>
          <p:nvPr/>
        </p:nvGrpSpPr>
        <p:grpSpPr>
          <a:xfrm>
            <a:off x="0" y="0"/>
            <a:ext cx="9144000" cy="6858000"/>
            <a:chOff x="0" y="0"/>
            <a:chExt cx="9144000" cy="6858000"/>
          </a:xfrm>
        </p:grpSpPr>
        <p:grpSp>
          <p:nvGrpSpPr>
            <p:cNvPr id="9" name="グループ化 8"/>
            <p:cNvGrpSpPr/>
            <p:nvPr/>
          </p:nvGrpSpPr>
          <p:grpSpPr>
            <a:xfrm>
              <a:off x="0" y="0"/>
              <a:ext cx="9144000" cy="6858000"/>
              <a:chOff x="0" y="0"/>
              <a:chExt cx="9144000" cy="6858000"/>
            </a:xfrm>
          </p:grpSpPr>
          <p:sp>
            <p:nvSpPr>
              <p:cNvPr id="11" name="正方形/長方形 10"/>
              <p:cNvSpPr/>
              <p:nvPr/>
            </p:nvSpPr>
            <p:spPr>
              <a:xfrm>
                <a:off x="0" y="0"/>
                <a:ext cx="9144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角丸四角形 11"/>
              <p:cNvSpPr/>
              <p:nvPr/>
            </p:nvSpPr>
            <p:spPr>
              <a:xfrm>
                <a:off x="200945" y="1158656"/>
                <a:ext cx="8714455" cy="5279742"/>
              </a:xfrm>
              <a:prstGeom prst="roundRect">
                <a:avLst>
                  <a:gd name="adj" fmla="val 687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10" name="角丸四角形 9"/>
            <p:cNvSpPr/>
            <p:nvPr/>
          </p:nvSpPr>
          <p:spPr>
            <a:xfrm>
              <a:off x="200945" y="255478"/>
              <a:ext cx="8714455" cy="731924"/>
            </a:xfrm>
            <a:prstGeom prst="roundRect">
              <a:avLst>
                <a:gd name="adj" fmla="val 2971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800" dirty="0">
                  <a:solidFill>
                    <a:sysClr val="windowText" lastClr="000000"/>
                  </a:solidFill>
                  <a:latin typeface="HGP創英角ｺﾞｼｯｸUB" panose="020B0900000000000000" pitchFamily="50" charset="-128"/>
                  <a:ea typeface="HGP創英角ｺﾞｼｯｸUB" panose="020B0900000000000000" pitchFamily="50" charset="-128"/>
                </a:rPr>
                <a:t>1.</a:t>
              </a:r>
              <a:r>
                <a:rPr lang="ja-JP" altLang="en-US" sz="2800" dirty="0">
                  <a:solidFill>
                    <a:sysClr val="windowText" lastClr="000000"/>
                  </a:solidFill>
                  <a:latin typeface="HGP創英角ｺﾞｼｯｸUB" panose="020B0900000000000000" pitchFamily="50" charset="-128"/>
                  <a:ea typeface="HGP創英角ｺﾞｼｯｸUB" panose="020B0900000000000000" pitchFamily="50" charset="-128"/>
                </a:rPr>
                <a:t>計画改定の背景</a:t>
              </a:r>
              <a:r>
                <a:rPr kumimoji="1" lang="ja-JP" altLang="en-US" sz="3200" dirty="0" smtClean="0">
                  <a:solidFill>
                    <a:sysClr val="windowText" lastClr="000000"/>
                  </a:solidFill>
                  <a:latin typeface="HGP創英角ｺﾞｼｯｸUB" panose="020B0900000000000000" pitchFamily="50" charset="-128"/>
                  <a:ea typeface="HGP創英角ｺﾞｼｯｸUB" panose="020B0900000000000000" pitchFamily="50" charset="-128"/>
                </a:rPr>
                <a:t>　</a:t>
              </a:r>
              <a:r>
                <a:rPr lang="ja-JP" altLang="en-US" sz="2400" dirty="0" smtClean="0">
                  <a:solidFill>
                    <a:schemeClr val="tx1"/>
                  </a:solidFill>
                  <a:ea typeface="HGS創英角ｺﾞｼｯｸUB" panose="020B0900000000000000" pitchFamily="50" charset="-128"/>
                  <a:cs typeface="Arial" panose="020B0604020202020204" pitchFamily="34" charset="0"/>
                </a:rPr>
                <a:t>（</a:t>
              </a:r>
              <a:r>
                <a:rPr lang="en-US" altLang="ja-JP" sz="2400" dirty="0">
                  <a:solidFill>
                    <a:schemeClr val="tx1"/>
                  </a:solidFill>
                  <a:ea typeface="HGS創英角ｺﾞｼｯｸUB" panose="020B0900000000000000" pitchFamily="50" charset="-128"/>
                  <a:cs typeface="Arial" panose="020B0604020202020204" pitchFamily="34" charset="0"/>
                </a:rPr>
                <a:t>1</a:t>
              </a:r>
              <a:r>
                <a:rPr lang="ja-JP" altLang="en-US" sz="2400" dirty="0" smtClean="0">
                  <a:solidFill>
                    <a:schemeClr val="tx1"/>
                  </a:solidFill>
                  <a:ea typeface="HGS創英角ｺﾞｼｯｸUB" panose="020B0900000000000000" pitchFamily="50" charset="-128"/>
                  <a:cs typeface="Arial" panose="020B0604020202020204" pitchFamily="34" charset="0"/>
                </a:rPr>
                <a:t>）</a:t>
              </a:r>
              <a:r>
                <a:rPr lang="ja-JP" altLang="en-US" sz="2400" dirty="0" smtClean="0">
                  <a:solidFill>
                    <a:schemeClr val="tx1"/>
                  </a:solidFill>
                  <a:ea typeface="HGS創英角ｺﾞｼｯｸUB" panose="020B0900000000000000" pitchFamily="50" charset="-128"/>
                </a:rPr>
                <a:t>社会情勢の変化</a:t>
              </a:r>
              <a:endParaRPr lang="en-US" altLang="ja-JP" sz="2400" dirty="0" smtClean="0">
                <a:solidFill>
                  <a:schemeClr val="tx1"/>
                </a:solidFill>
                <a:ea typeface="HGS創英角ｺﾞｼｯｸUB" panose="020B0900000000000000" pitchFamily="50" charset="-128"/>
              </a:endParaRPr>
            </a:p>
          </p:txBody>
        </p:sp>
      </p:grpSp>
      <p:sp>
        <p:nvSpPr>
          <p:cNvPr id="5" name="Rectangle 3"/>
          <p:cNvSpPr>
            <a:spLocks noChangeArrowheads="1"/>
          </p:cNvSpPr>
          <p:nvPr/>
        </p:nvSpPr>
        <p:spPr bwMode="auto">
          <a:xfrm>
            <a:off x="554871" y="1206968"/>
            <a:ext cx="7337845" cy="164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eaLnBrk="1" hangingPunct="1">
              <a:lnSpc>
                <a:spcPct val="90000"/>
              </a:lnSpc>
              <a:spcBef>
                <a:spcPct val="20000"/>
              </a:spcBef>
              <a:buClr>
                <a:srgbClr val="DDDDDD"/>
              </a:buClr>
            </a:pPr>
            <a:endParaRPr lang="en-US" altLang="ja-JP" sz="2200" dirty="0" smtClean="0">
              <a:latin typeface="HGP創英角ｺﾞｼｯｸUB" panose="020B0900000000000000" pitchFamily="50" charset="-128"/>
              <a:ea typeface="HGP創英角ｺﾞｼｯｸUB" panose="020B0900000000000000" pitchFamily="50" charset="-128"/>
            </a:endParaRPr>
          </a:p>
          <a:p>
            <a:pPr eaLnBrk="1" hangingPunct="1">
              <a:lnSpc>
                <a:spcPct val="90000"/>
              </a:lnSpc>
              <a:spcBef>
                <a:spcPct val="20000"/>
              </a:spcBef>
              <a:buClr>
                <a:srgbClr val="DDDDDD"/>
              </a:buClr>
            </a:pPr>
            <a:r>
              <a:rPr lang="ja-JP" altLang="en-US" sz="2200" dirty="0" smtClean="0">
                <a:latin typeface="HGP創英角ｺﾞｼｯｸUB" panose="020B0900000000000000" pitchFamily="50" charset="-128"/>
                <a:ea typeface="HGP創英角ｺﾞｼｯｸUB" panose="020B0900000000000000" pitchFamily="50" charset="-128"/>
              </a:rPr>
              <a:t>　</a:t>
            </a:r>
            <a:endParaRPr lang="en-US" altLang="ja-JP" sz="2200" dirty="0">
              <a:latin typeface="HGP創英角ｺﾞｼｯｸUB" panose="020B0900000000000000" pitchFamily="50" charset="-128"/>
              <a:ea typeface="HGP創英角ｺﾞｼｯｸUB" panose="020B0900000000000000" pitchFamily="50" charset="-128"/>
            </a:endParaRPr>
          </a:p>
        </p:txBody>
      </p:sp>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1908" y="1409702"/>
            <a:ext cx="5069366" cy="3795248"/>
          </a:xfrm>
          <a:prstGeom prst="rect">
            <a:avLst/>
          </a:prstGeom>
        </p:spPr>
      </p:pic>
      <p:sp>
        <p:nvSpPr>
          <p:cNvPr id="13" name="テキスト ボックス 12"/>
          <p:cNvSpPr txBox="1"/>
          <p:nvPr/>
        </p:nvSpPr>
        <p:spPr>
          <a:xfrm>
            <a:off x="590910" y="5204950"/>
            <a:ext cx="7934523" cy="1015663"/>
          </a:xfrm>
          <a:prstGeom prst="rect">
            <a:avLst/>
          </a:prstGeom>
          <a:noFill/>
        </p:spPr>
        <p:txBody>
          <a:bodyPr wrap="square" rtlCol="0">
            <a:spAutoFit/>
          </a:bodyPr>
          <a:lstStyle/>
          <a:p>
            <a:r>
              <a:rPr kumimoji="1" lang="en-US" altLang="ja-JP" sz="2000" dirty="0" smtClean="0">
                <a:latin typeface="HGP創英角ｺﾞｼｯｸUB" panose="020B0900000000000000" pitchFamily="50" charset="-128"/>
                <a:ea typeface="HGP創英角ｺﾞｼｯｸUB" panose="020B0900000000000000" pitchFamily="50" charset="-128"/>
              </a:rPr>
              <a:t>SDGs</a:t>
            </a:r>
            <a:r>
              <a:rPr lang="ja-JP" altLang="en-US" sz="2000" dirty="0" smtClean="0">
                <a:latin typeface="HGP創英角ｺﾞｼｯｸUB" panose="020B0900000000000000" pitchFamily="50" charset="-128"/>
                <a:ea typeface="HGP創英角ｺﾞｼｯｸUB" panose="020B0900000000000000" pitchFamily="50" charset="-128"/>
              </a:rPr>
              <a:t>は、</a:t>
            </a:r>
            <a:r>
              <a:rPr lang="en-US" altLang="ja-JP" sz="2000" dirty="0" smtClean="0">
                <a:latin typeface="HGP創英角ｺﾞｼｯｸUB" panose="020B0900000000000000" pitchFamily="50" charset="-128"/>
                <a:ea typeface="HGP創英角ｺﾞｼｯｸUB" panose="020B0900000000000000" pitchFamily="50" charset="-128"/>
              </a:rPr>
              <a:t>2015</a:t>
            </a:r>
            <a:r>
              <a:rPr lang="ja-JP" altLang="en-US" sz="2000" dirty="0" smtClean="0">
                <a:latin typeface="HGP創英角ｺﾞｼｯｸUB" panose="020B0900000000000000" pitchFamily="50" charset="-128"/>
                <a:ea typeface="HGP創英角ｺﾞｼｯｸUB" panose="020B0900000000000000" pitchFamily="50" charset="-128"/>
              </a:rPr>
              <a:t>年の国連総会で採択された、</a:t>
            </a:r>
            <a:r>
              <a:rPr lang="en-US" altLang="ja-JP" sz="2000" dirty="0" smtClean="0">
                <a:latin typeface="HGP創英角ｺﾞｼｯｸUB" panose="020B0900000000000000" pitchFamily="50" charset="-128"/>
                <a:ea typeface="HGP創英角ｺﾞｼｯｸUB" panose="020B0900000000000000" pitchFamily="50" charset="-128"/>
              </a:rPr>
              <a:t>2016</a:t>
            </a:r>
            <a:r>
              <a:rPr lang="ja-JP" altLang="en-US" sz="2000" dirty="0" smtClean="0">
                <a:latin typeface="HGP創英角ｺﾞｼｯｸUB" panose="020B0900000000000000" pitchFamily="50" charset="-128"/>
                <a:ea typeface="HGP創英角ｺﾞｼｯｸUB" panose="020B0900000000000000" pitchFamily="50" charset="-128"/>
              </a:rPr>
              <a:t>年から</a:t>
            </a:r>
            <a:r>
              <a:rPr lang="en-US" altLang="ja-JP" sz="2000" dirty="0" smtClean="0">
                <a:latin typeface="HGP創英角ｺﾞｼｯｸUB" panose="020B0900000000000000" pitchFamily="50" charset="-128"/>
                <a:ea typeface="HGP創英角ｺﾞｼｯｸUB" panose="020B0900000000000000" pitchFamily="50" charset="-128"/>
              </a:rPr>
              <a:t>2030</a:t>
            </a:r>
            <a:r>
              <a:rPr lang="ja-JP" altLang="en-US" sz="2000" dirty="0" smtClean="0">
                <a:latin typeface="HGP創英角ｺﾞｼｯｸUB" panose="020B0900000000000000" pitchFamily="50" charset="-128"/>
                <a:ea typeface="HGP創英角ｺﾞｼｯｸUB" panose="020B0900000000000000" pitchFamily="50" charset="-128"/>
              </a:rPr>
              <a:t>年までの国際目標です。</a:t>
            </a:r>
            <a:r>
              <a:rPr lang="ja-JP" altLang="en-US" sz="2000" dirty="0">
                <a:latin typeface="HGP創英角ｺﾞｼｯｸUB" panose="020B0900000000000000" pitchFamily="50" charset="-128"/>
                <a:ea typeface="HGP創英角ｺﾞｼｯｸUB" panose="020B0900000000000000" pitchFamily="50" charset="-128"/>
              </a:rPr>
              <a:t>全ての国が取り組む</a:t>
            </a:r>
            <a:r>
              <a:rPr lang="ja-JP" altLang="en-US" sz="2000" dirty="0" smtClean="0">
                <a:latin typeface="HGP創英角ｺﾞｼｯｸUB" panose="020B0900000000000000" pitchFamily="50" charset="-128"/>
                <a:ea typeface="HGP創英角ｺﾞｼｯｸUB" panose="020B0900000000000000" pitchFamily="50" charset="-128"/>
              </a:rPr>
              <a:t>べきものであり、持続可能な社会を実現するための</a:t>
            </a:r>
            <a:r>
              <a:rPr lang="en-US" altLang="ja-JP" sz="2000" dirty="0" smtClean="0">
                <a:latin typeface="HGP創英角ｺﾞｼｯｸUB" panose="020B0900000000000000" pitchFamily="50" charset="-128"/>
                <a:ea typeface="HGP創英角ｺﾞｼｯｸUB" panose="020B0900000000000000" pitchFamily="50" charset="-128"/>
              </a:rPr>
              <a:t>17</a:t>
            </a:r>
            <a:r>
              <a:rPr lang="ja-JP" altLang="en-US" sz="2000" dirty="0" smtClean="0">
                <a:latin typeface="HGP創英角ｺﾞｼｯｸUB" panose="020B0900000000000000" pitchFamily="50" charset="-128"/>
                <a:ea typeface="HGP創英角ｺﾞｼｯｸUB" panose="020B0900000000000000" pitchFamily="50" charset="-128"/>
              </a:rPr>
              <a:t>のゴールと</a:t>
            </a:r>
            <a:r>
              <a:rPr lang="en-US" altLang="ja-JP" sz="2000" dirty="0" smtClean="0">
                <a:latin typeface="HGP創英角ｺﾞｼｯｸUB" panose="020B0900000000000000" pitchFamily="50" charset="-128"/>
                <a:ea typeface="HGP創英角ｺﾞｼｯｸUB" panose="020B0900000000000000" pitchFamily="50" charset="-128"/>
              </a:rPr>
              <a:t>169</a:t>
            </a:r>
            <a:r>
              <a:rPr lang="ja-JP" altLang="en-US" sz="2000" dirty="0">
                <a:latin typeface="HGP創英角ｺﾞｼｯｸUB" panose="020B0900000000000000" pitchFamily="50" charset="-128"/>
                <a:ea typeface="HGP創英角ｺﾞｼｯｸUB" panose="020B0900000000000000" pitchFamily="50" charset="-128"/>
              </a:rPr>
              <a:t>の</a:t>
            </a:r>
            <a:r>
              <a:rPr lang="ja-JP" altLang="en-US" sz="2000" dirty="0" smtClean="0">
                <a:latin typeface="HGP創英角ｺﾞｼｯｸUB" panose="020B0900000000000000" pitchFamily="50" charset="-128"/>
                <a:ea typeface="HGP創英角ｺﾞｼｯｸUB" panose="020B0900000000000000" pitchFamily="50" charset="-128"/>
              </a:rPr>
              <a:t>ターゲットから構成されています。</a:t>
            </a:r>
            <a:endParaRPr lang="en-US" altLang="ja-JP" sz="2000" dirty="0" smtClean="0">
              <a:latin typeface="HGP創英角ｺﾞｼｯｸUB" panose="020B0900000000000000" pitchFamily="50" charset="-128"/>
              <a:ea typeface="HGP創英角ｺﾞｼｯｸUB" panose="020B0900000000000000" pitchFamily="50" charset="-128"/>
            </a:endParaRPr>
          </a:p>
        </p:txBody>
      </p:sp>
      <p:sp>
        <p:nvSpPr>
          <p:cNvPr id="3" name="角丸四角形吹き出し 2"/>
          <p:cNvSpPr/>
          <p:nvPr/>
        </p:nvSpPr>
        <p:spPr>
          <a:xfrm>
            <a:off x="396516" y="2568541"/>
            <a:ext cx="2779821" cy="1536629"/>
          </a:xfrm>
          <a:prstGeom prst="wedgeRoundRectCallout">
            <a:avLst>
              <a:gd name="adj1" fmla="val 24902"/>
              <a:gd name="adj2" fmla="val 48129"/>
              <a:gd name="adj3" fmla="val 16667"/>
            </a:avLst>
          </a:prstGeom>
          <a:solidFill>
            <a:srgbClr val="FFFFB9"/>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solidFill>
                  <a:schemeClr val="tx1"/>
                </a:solidFill>
                <a:latin typeface="HGP創英角ｺﾞｼｯｸUB" panose="020B0900000000000000" pitchFamily="50" charset="-128"/>
                <a:ea typeface="HGP創英角ｺﾞｼｯｸUB" panose="020B0900000000000000" pitchFamily="50" charset="-128"/>
              </a:rPr>
              <a:t>環境・経済・社会の</a:t>
            </a:r>
            <a:r>
              <a:rPr kumimoji="1" lang="en-US" altLang="ja-JP" sz="2000" dirty="0" smtClean="0">
                <a:solidFill>
                  <a:schemeClr val="tx1"/>
                </a:solidFill>
                <a:latin typeface="HGP創英角ｺﾞｼｯｸUB" panose="020B0900000000000000" pitchFamily="50" charset="-128"/>
                <a:ea typeface="HGP創英角ｺﾞｼｯｸUB" panose="020B0900000000000000" pitchFamily="50" charset="-128"/>
              </a:rPr>
              <a:t>3</a:t>
            </a:r>
            <a:r>
              <a:rPr kumimoji="1" lang="ja-JP" altLang="en-US" sz="2000" dirty="0" err="1" smtClean="0">
                <a:solidFill>
                  <a:schemeClr val="tx1"/>
                </a:solidFill>
                <a:latin typeface="HGP創英角ｺﾞｼｯｸUB" panose="020B0900000000000000" pitchFamily="50" charset="-128"/>
                <a:ea typeface="HGP創英角ｺﾞｼｯｸUB" panose="020B0900000000000000" pitchFamily="50" charset="-128"/>
              </a:rPr>
              <a:t>つの</a:t>
            </a:r>
            <a:r>
              <a:rPr lang="ja-JP" altLang="en-US" sz="2000" dirty="0" smtClean="0">
                <a:solidFill>
                  <a:schemeClr val="tx1"/>
                </a:solidFill>
                <a:latin typeface="HGP創英角ｺﾞｼｯｸUB" panose="020B0900000000000000" pitchFamily="50" charset="-128"/>
                <a:ea typeface="HGP創英角ｺﾞｼｯｸUB" panose="020B0900000000000000" pitchFamily="50" charset="-128"/>
              </a:rPr>
              <a:t>側面を統合的に解決する考え方を強調</a:t>
            </a:r>
            <a:endParaRPr kumimoji="1" lang="ja-JP" altLang="en-US" sz="200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15" name="テキスト ボックス 14"/>
          <p:cNvSpPr txBox="1"/>
          <p:nvPr/>
        </p:nvSpPr>
        <p:spPr>
          <a:xfrm>
            <a:off x="565480" y="1278767"/>
            <a:ext cx="2100310" cy="461665"/>
          </a:xfrm>
          <a:prstGeom prst="rect">
            <a:avLst/>
          </a:prstGeom>
          <a:noFill/>
        </p:spPr>
        <p:txBody>
          <a:bodyPr wrap="square" rtlCol="0">
            <a:spAutoFit/>
          </a:bodyPr>
          <a:lstStyle/>
          <a:p>
            <a:r>
              <a:rPr lang="ja-JP" altLang="en-US" sz="2400" dirty="0" smtClean="0">
                <a:latin typeface="HGP創英角ｺﾞｼｯｸUB" panose="020B0900000000000000" pitchFamily="50" charset="-128"/>
                <a:ea typeface="HGP創英角ｺﾞｼｯｸUB" panose="020B0900000000000000" pitchFamily="50" charset="-128"/>
              </a:rPr>
              <a:t>①国際的動向</a:t>
            </a:r>
            <a:endParaRPr kumimoji="1" lang="ja-JP" altLang="en-US" sz="2400" dirty="0">
              <a:latin typeface="HGP創英角ｺﾞｼｯｸUB" panose="020B0900000000000000" pitchFamily="50" charset="-128"/>
              <a:ea typeface="HGP創英角ｺﾞｼｯｸUB" panose="020B0900000000000000" pitchFamily="50" charset="-128"/>
            </a:endParaRPr>
          </a:p>
        </p:txBody>
      </p:sp>
      <p:sp>
        <p:nvSpPr>
          <p:cNvPr id="16" name="Rectangle 3"/>
          <p:cNvSpPr txBox="1">
            <a:spLocks noChangeArrowheads="1"/>
          </p:cNvSpPr>
          <p:nvPr/>
        </p:nvSpPr>
        <p:spPr>
          <a:xfrm>
            <a:off x="5517566" y="6522622"/>
            <a:ext cx="3104147" cy="202036"/>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r">
              <a:buFontTx/>
              <a:buNone/>
            </a:pPr>
            <a:r>
              <a:rPr lang="en-US" altLang="ja-JP" sz="1200" dirty="0" smtClean="0">
                <a:latin typeface="HG丸ｺﾞｼｯｸM-PRO" panose="020F0600000000000000" pitchFamily="50" charset="-128"/>
                <a:ea typeface="HG丸ｺﾞｼｯｸM-PRO" panose="020F0600000000000000" pitchFamily="50" charset="-128"/>
              </a:rPr>
              <a:t>No.4</a:t>
            </a:r>
            <a:endParaRPr lang="en-US" altLang="ja-JP" sz="12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8928450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グループ化 10"/>
          <p:cNvGrpSpPr/>
          <p:nvPr/>
        </p:nvGrpSpPr>
        <p:grpSpPr>
          <a:xfrm>
            <a:off x="0" y="-142875"/>
            <a:ext cx="9144000" cy="6858000"/>
            <a:chOff x="0" y="0"/>
            <a:chExt cx="9144000" cy="6858000"/>
          </a:xfrm>
        </p:grpSpPr>
        <p:sp>
          <p:nvSpPr>
            <p:cNvPr id="13" name="正方形/長方形 12"/>
            <p:cNvSpPr/>
            <p:nvPr/>
          </p:nvSpPr>
          <p:spPr>
            <a:xfrm>
              <a:off x="0" y="0"/>
              <a:ext cx="9144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角丸四角形 13"/>
            <p:cNvSpPr/>
            <p:nvPr/>
          </p:nvSpPr>
          <p:spPr>
            <a:xfrm>
              <a:off x="200945" y="1158656"/>
              <a:ext cx="8714455" cy="5363966"/>
            </a:xfrm>
            <a:prstGeom prst="roundRect">
              <a:avLst>
                <a:gd name="adj" fmla="val 687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12" name="角丸四角形 11"/>
          <p:cNvSpPr/>
          <p:nvPr/>
        </p:nvSpPr>
        <p:spPr>
          <a:xfrm>
            <a:off x="200945" y="255478"/>
            <a:ext cx="8714455" cy="731924"/>
          </a:xfrm>
          <a:prstGeom prst="roundRect">
            <a:avLst>
              <a:gd name="adj" fmla="val 2971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800" dirty="0">
                <a:solidFill>
                  <a:sysClr val="windowText" lastClr="000000"/>
                </a:solidFill>
                <a:latin typeface="HGP創英角ｺﾞｼｯｸUB" panose="020B0900000000000000" pitchFamily="50" charset="-128"/>
                <a:ea typeface="HGP創英角ｺﾞｼｯｸUB" panose="020B0900000000000000" pitchFamily="50" charset="-128"/>
              </a:rPr>
              <a:t>1.</a:t>
            </a:r>
            <a:r>
              <a:rPr lang="ja-JP" altLang="en-US" sz="2800" dirty="0">
                <a:solidFill>
                  <a:sysClr val="windowText" lastClr="000000"/>
                </a:solidFill>
                <a:latin typeface="HGP創英角ｺﾞｼｯｸUB" panose="020B0900000000000000" pitchFamily="50" charset="-128"/>
                <a:ea typeface="HGP創英角ｺﾞｼｯｸUB" panose="020B0900000000000000" pitchFamily="50" charset="-128"/>
              </a:rPr>
              <a:t>計画改定の背景</a:t>
            </a:r>
            <a:r>
              <a:rPr kumimoji="1" lang="ja-JP" altLang="en-US" sz="3200" dirty="0" smtClean="0">
                <a:solidFill>
                  <a:sysClr val="windowText" lastClr="000000"/>
                </a:solidFill>
                <a:latin typeface="HGP創英角ｺﾞｼｯｸUB" panose="020B0900000000000000" pitchFamily="50" charset="-128"/>
                <a:ea typeface="HGP創英角ｺﾞｼｯｸUB" panose="020B0900000000000000" pitchFamily="50" charset="-128"/>
              </a:rPr>
              <a:t>　</a:t>
            </a:r>
            <a:r>
              <a:rPr lang="ja-JP" altLang="en-US" sz="2400" dirty="0" smtClean="0">
                <a:solidFill>
                  <a:schemeClr val="tx1"/>
                </a:solidFill>
                <a:ea typeface="HGS創英角ｺﾞｼｯｸUB" panose="020B0900000000000000" pitchFamily="50" charset="-128"/>
                <a:cs typeface="Arial" panose="020B0604020202020204" pitchFamily="34" charset="0"/>
              </a:rPr>
              <a:t>（</a:t>
            </a:r>
            <a:r>
              <a:rPr lang="en-US" altLang="ja-JP" sz="2400" dirty="0" smtClean="0">
                <a:solidFill>
                  <a:schemeClr val="tx1"/>
                </a:solidFill>
                <a:ea typeface="HGS創英角ｺﾞｼｯｸUB" panose="020B0900000000000000" pitchFamily="50" charset="-128"/>
                <a:cs typeface="Arial" panose="020B0604020202020204" pitchFamily="34" charset="0"/>
              </a:rPr>
              <a:t>1</a:t>
            </a:r>
            <a:r>
              <a:rPr lang="ja-JP" altLang="en-US" sz="2400" dirty="0" smtClean="0">
                <a:solidFill>
                  <a:schemeClr val="tx1"/>
                </a:solidFill>
                <a:ea typeface="HGS創英角ｺﾞｼｯｸUB" panose="020B0900000000000000" pitchFamily="50" charset="-128"/>
                <a:cs typeface="Arial" panose="020B0604020202020204" pitchFamily="34" charset="0"/>
              </a:rPr>
              <a:t>）</a:t>
            </a:r>
            <a:r>
              <a:rPr lang="ja-JP" altLang="en-US" sz="2400" dirty="0" smtClean="0">
                <a:solidFill>
                  <a:schemeClr val="tx1"/>
                </a:solidFill>
                <a:ea typeface="HGS創英角ｺﾞｼｯｸUB" panose="020B0900000000000000" pitchFamily="50" charset="-128"/>
              </a:rPr>
              <a:t>社会情勢の変化</a:t>
            </a:r>
            <a:endParaRPr lang="en-US" altLang="ja-JP" sz="2400" dirty="0" smtClean="0">
              <a:solidFill>
                <a:schemeClr val="tx1"/>
              </a:solidFill>
              <a:ea typeface="HGS創英角ｺﾞｼｯｸUB" panose="020B0900000000000000" pitchFamily="50" charset="-128"/>
            </a:endParaRPr>
          </a:p>
        </p:txBody>
      </p:sp>
      <p:sp>
        <p:nvSpPr>
          <p:cNvPr id="16" name="テキスト ボックス 15"/>
          <p:cNvSpPr txBox="1"/>
          <p:nvPr/>
        </p:nvSpPr>
        <p:spPr>
          <a:xfrm>
            <a:off x="565480" y="1278767"/>
            <a:ext cx="3765888" cy="461665"/>
          </a:xfrm>
          <a:prstGeom prst="rect">
            <a:avLst/>
          </a:prstGeom>
          <a:noFill/>
        </p:spPr>
        <p:txBody>
          <a:bodyPr wrap="square" rtlCol="0">
            <a:spAutoFit/>
          </a:bodyPr>
          <a:lstStyle/>
          <a:p>
            <a:r>
              <a:rPr lang="ja-JP" altLang="en-US" sz="2400" dirty="0" smtClean="0">
                <a:latin typeface="HGP創英角ｺﾞｼｯｸUB" panose="020B0900000000000000" pitchFamily="50" charset="-128"/>
                <a:ea typeface="HGP創英角ｺﾞｼｯｸUB" panose="020B0900000000000000" pitchFamily="50" charset="-128"/>
              </a:rPr>
              <a:t>②環境と経済の両立</a:t>
            </a:r>
            <a:endParaRPr kumimoji="1" lang="ja-JP" altLang="en-US" sz="2400" dirty="0">
              <a:latin typeface="HGP創英角ｺﾞｼｯｸUB" panose="020B0900000000000000" pitchFamily="50" charset="-128"/>
              <a:ea typeface="HGP創英角ｺﾞｼｯｸUB" panose="020B0900000000000000" pitchFamily="50" charset="-128"/>
            </a:endParaRPr>
          </a:p>
        </p:txBody>
      </p:sp>
      <p:sp>
        <p:nvSpPr>
          <p:cNvPr id="17" name="テキスト ボックス 16"/>
          <p:cNvSpPr txBox="1"/>
          <p:nvPr/>
        </p:nvSpPr>
        <p:spPr>
          <a:xfrm>
            <a:off x="565665" y="5648317"/>
            <a:ext cx="3833991" cy="646331"/>
          </a:xfrm>
          <a:prstGeom prst="rect">
            <a:avLst/>
          </a:prstGeom>
          <a:noFill/>
        </p:spPr>
        <p:txBody>
          <a:bodyPr wrap="square" rtlCol="0">
            <a:spAutoFit/>
          </a:bodyPr>
          <a:lstStyle/>
          <a:p>
            <a:r>
              <a:rPr lang="ja-JP" altLang="en-US" dirty="0" smtClean="0">
                <a:latin typeface="HGP創英角ｺﾞｼｯｸUB" panose="020B0900000000000000" pitchFamily="50" charset="-128"/>
                <a:ea typeface="HGP創英角ｺﾞｼｯｸUB" panose="020B0900000000000000" pitchFamily="50" charset="-128"/>
              </a:rPr>
              <a:t>→経済</a:t>
            </a:r>
            <a:r>
              <a:rPr lang="ja-JP" altLang="en-US" dirty="0">
                <a:latin typeface="HGP創英角ｺﾞｼｯｸUB" panose="020B0900000000000000" pitchFamily="50" charset="-128"/>
                <a:ea typeface="HGP創英角ｺﾞｼｯｸUB" panose="020B0900000000000000" pitchFamily="50" charset="-128"/>
              </a:rPr>
              <a:t>の発展</a:t>
            </a:r>
            <a:r>
              <a:rPr lang="ja-JP" altLang="en-US" dirty="0" smtClean="0">
                <a:latin typeface="HGP創英角ｺﾞｼｯｸUB" panose="020B0900000000000000" pitchFamily="50" charset="-128"/>
                <a:ea typeface="HGP創英角ｺﾞｼｯｸUB" panose="020B0900000000000000" pitchFamily="50" charset="-128"/>
              </a:rPr>
              <a:t>、</a:t>
            </a:r>
            <a:endParaRPr lang="en-US" altLang="ja-JP" dirty="0" smtClean="0">
              <a:latin typeface="HGP創英角ｺﾞｼｯｸUB" panose="020B0900000000000000" pitchFamily="50" charset="-128"/>
              <a:ea typeface="HGP創英角ｺﾞｼｯｸUB" panose="020B0900000000000000" pitchFamily="50" charset="-128"/>
            </a:endParaRPr>
          </a:p>
          <a:p>
            <a:r>
              <a:rPr lang="ja-JP" altLang="en-US" dirty="0" smtClean="0">
                <a:latin typeface="HGP創英角ｺﾞｼｯｸUB" panose="020B0900000000000000" pitchFamily="50" charset="-128"/>
                <a:ea typeface="HGP創英角ｺﾞｼｯｸUB" panose="020B0900000000000000" pitchFamily="50" charset="-128"/>
              </a:rPr>
              <a:t>　　持続</a:t>
            </a:r>
            <a:r>
              <a:rPr lang="ja-JP" altLang="en-US" dirty="0">
                <a:latin typeface="HGP創英角ｺﾞｼｯｸUB" panose="020B0900000000000000" pitchFamily="50" charset="-128"/>
                <a:ea typeface="HGP創英角ｺﾞｼｯｸUB" panose="020B0900000000000000" pitchFamily="50" charset="-128"/>
              </a:rPr>
              <a:t>可能な社会の形成に</a:t>
            </a:r>
            <a:r>
              <a:rPr lang="ja-JP" altLang="en-US" dirty="0" smtClean="0">
                <a:latin typeface="HGP創英角ｺﾞｼｯｸUB" panose="020B0900000000000000" pitchFamily="50" charset="-128"/>
                <a:ea typeface="HGP創英角ｺﾞｼｯｸUB" panose="020B0900000000000000" pitchFamily="50" charset="-128"/>
              </a:rPr>
              <a:t>寄与</a:t>
            </a:r>
            <a:endParaRPr lang="en-US" altLang="ja-JP" dirty="0" smtClean="0">
              <a:latin typeface="HGP創英角ｺﾞｼｯｸUB" panose="020B0900000000000000" pitchFamily="50" charset="-128"/>
              <a:ea typeface="HGP創英角ｺﾞｼｯｸUB" panose="020B0900000000000000" pitchFamily="50" charset="-128"/>
            </a:endParaRPr>
          </a:p>
        </p:txBody>
      </p:sp>
      <p:sp>
        <p:nvSpPr>
          <p:cNvPr id="22" name="テキスト ボックス 21"/>
          <p:cNvSpPr txBox="1"/>
          <p:nvPr/>
        </p:nvSpPr>
        <p:spPr>
          <a:xfrm>
            <a:off x="980877" y="1697084"/>
            <a:ext cx="7260755" cy="707886"/>
          </a:xfrm>
          <a:prstGeom prst="rect">
            <a:avLst/>
          </a:prstGeom>
          <a:noFill/>
        </p:spPr>
        <p:txBody>
          <a:bodyPr wrap="square" rtlCol="0">
            <a:spAutoFit/>
          </a:bodyPr>
          <a:lstStyle/>
          <a:p>
            <a:r>
              <a:rPr lang="ja-JP" altLang="en-US" sz="2000" dirty="0" smtClean="0">
                <a:latin typeface="HGP創英角ｺﾞｼｯｸUB" panose="020B0900000000000000" pitchFamily="50" charset="-128"/>
                <a:ea typeface="HGP創英角ｺﾞｼｯｸUB" panose="020B0900000000000000" pitchFamily="50" charset="-128"/>
              </a:rPr>
              <a:t>経済面でも、企業の持続可能な社会形成への取り組みが投資指標として評価され始めるなど、進展が顕著です。</a:t>
            </a:r>
            <a:endParaRPr lang="en-US" altLang="ja-JP" sz="2000" dirty="0" smtClean="0">
              <a:latin typeface="HGP創英角ｺﾞｼｯｸUB" panose="020B0900000000000000" pitchFamily="50" charset="-128"/>
              <a:ea typeface="HGP創英角ｺﾞｼｯｸUB" panose="020B0900000000000000" pitchFamily="50" charset="-128"/>
            </a:endParaRPr>
          </a:p>
        </p:txBody>
      </p:sp>
      <p:grpSp>
        <p:nvGrpSpPr>
          <p:cNvPr id="34" name="グループ化 33"/>
          <p:cNvGrpSpPr/>
          <p:nvPr/>
        </p:nvGrpSpPr>
        <p:grpSpPr>
          <a:xfrm>
            <a:off x="4780056" y="3249153"/>
            <a:ext cx="1152024" cy="915282"/>
            <a:chOff x="5101376" y="3643598"/>
            <a:chExt cx="1320467" cy="915282"/>
          </a:xfrm>
        </p:grpSpPr>
        <p:sp>
          <p:nvSpPr>
            <p:cNvPr id="3" name="左矢印 2"/>
            <p:cNvSpPr/>
            <p:nvPr/>
          </p:nvSpPr>
          <p:spPr>
            <a:xfrm>
              <a:off x="5101376" y="4061587"/>
              <a:ext cx="1311443" cy="497293"/>
            </a:xfrm>
            <a:prstGeom prst="leftArrow">
              <a:avLst>
                <a:gd name="adj1" fmla="val 50000"/>
                <a:gd name="adj2" fmla="val 74194"/>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p:cNvSpPr txBox="1"/>
            <p:nvPr/>
          </p:nvSpPr>
          <p:spPr>
            <a:xfrm>
              <a:off x="5471348" y="3643598"/>
              <a:ext cx="950495" cy="461665"/>
            </a:xfrm>
            <a:prstGeom prst="rect">
              <a:avLst/>
            </a:prstGeom>
            <a:noFill/>
          </p:spPr>
          <p:txBody>
            <a:bodyPr wrap="square" rtlCol="0">
              <a:spAutoFit/>
            </a:bodyPr>
            <a:lstStyle/>
            <a:p>
              <a:r>
                <a:rPr kumimoji="1" lang="ja-JP" altLang="en-US" sz="2400" dirty="0" smtClean="0">
                  <a:latin typeface="HGP創英角ｺﾞｼｯｸUB" panose="020B0900000000000000" pitchFamily="50" charset="-128"/>
                  <a:ea typeface="HGP創英角ｺﾞｼｯｸUB" panose="020B0900000000000000" pitchFamily="50" charset="-128"/>
                </a:rPr>
                <a:t>投資</a:t>
              </a:r>
              <a:endParaRPr kumimoji="1" lang="ja-JP" altLang="en-US" sz="2400" dirty="0">
                <a:latin typeface="HGP創英角ｺﾞｼｯｸUB" panose="020B0900000000000000" pitchFamily="50" charset="-128"/>
                <a:ea typeface="HGP創英角ｺﾞｼｯｸUB" panose="020B0900000000000000" pitchFamily="50" charset="-128"/>
              </a:endParaRPr>
            </a:p>
          </p:txBody>
        </p:sp>
      </p:grpSp>
      <p:sp>
        <p:nvSpPr>
          <p:cNvPr id="24" name="テキスト ボックス 23"/>
          <p:cNvSpPr txBox="1"/>
          <p:nvPr/>
        </p:nvSpPr>
        <p:spPr>
          <a:xfrm>
            <a:off x="607458" y="3163615"/>
            <a:ext cx="3950576" cy="369332"/>
          </a:xfrm>
          <a:prstGeom prst="rect">
            <a:avLst/>
          </a:prstGeom>
          <a:noFill/>
        </p:spPr>
        <p:txBody>
          <a:bodyPr wrap="square" rtlCol="0">
            <a:spAutoFit/>
          </a:bodyPr>
          <a:lstStyle/>
          <a:p>
            <a:r>
              <a:rPr lang="ja-JP" altLang="en-US" dirty="0" smtClean="0">
                <a:latin typeface="HGP創英角ｺﾞｼｯｸUB" panose="020B0900000000000000" pitchFamily="50" charset="-128"/>
                <a:ea typeface="HGP創英角ｺﾞｼｯｸUB" panose="020B0900000000000000" pitchFamily="50" charset="-128"/>
              </a:rPr>
              <a:t>利益だけでなく、</a:t>
            </a:r>
            <a:r>
              <a:rPr lang="en-US" altLang="ja-JP" dirty="0" smtClean="0">
                <a:latin typeface="HGP創英角ｺﾞｼｯｸUB" panose="020B0900000000000000" pitchFamily="50" charset="-128"/>
                <a:ea typeface="HGP創英角ｺﾞｼｯｸUB" panose="020B0900000000000000" pitchFamily="50" charset="-128"/>
              </a:rPr>
              <a:t>ESG</a:t>
            </a:r>
            <a:r>
              <a:rPr lang="ja-JP" altLang="en-US" dirty="0" smtClean="0">
                <a:latin typeface="HGP創英角ｺﾞｼｯｸUB" panose="020B0900000000000000" pitchFamily="50" charset="-128"/>
                <a:ea typeface="HGP創英角ｺﾞｼｯｸUB" panose="020B0900000000000000" pitchFamily="50" charset="-128"/>
              </a:rPr>
              <a:t>の観点を持つ企業</a:t>
            </a:r>
            <a:endParaRPr kumimoji="1" lang="ja-JP" altLang="en-US" dirty="0">
              <a:latin typeface="HGP創英角ｺﾞｼｯｸUB" panose="020B0900000000000000" pitchFamily="50" charset="-128"/>
              <a:ea typeface="HGP創英角ｺﾞｼｯｸUB" panose="020B0900000000000000" pitchFamily="50" charset="-128"/>
            </a:endParaRPr>
          </a:p>
        </p:txBody>
      </p:sp>
      <p:grpSp>
        <p:nvGrpSpPr>
          <p:cNvPr id="35" name="グループ化 34"/>
          <p:cNvGrpSpPr/>
          <p:nvPr/>
        </p:nvGrpSpPr>
        <p:grpSpPr>
          <a:xfrm>
            <a:off x="6271018" y="2970769"/>
            <a:ext cx="890232" cy="1377049"/>
            <a:chOff x="6387133" y="2984804"/>
            <a:chExt cx="1296655" cy="2028095"/>
          </a:xfrm>
        </p:grpSpPr>
        <p:grpSp>
          <p:nvGrpSpPr>
            <p:cNvPr id="8" name="グループ化 7"/>
            <p:cNvGrpSpPr/>
            <p:nvPr/>
          </p:nvGrpSpPr>
          <p:grpSpPr>
            <a:xfrm>
              <a:off x="6677519" y="3491299"/>
              <a:ext cx="715881" cy="1521600"/>
              <a:chOff x="5787188" y="3491299"/>
              <a:chExt cx="715881" cy="1521600"/>
            </a:xfrm>
          </p:grpSpPr>
          <p:sp>
            <p:nvSpPr>
              <p:cNvPr id="7" name="円/楕円 6"/>
              <p:cNvSpPr/>
              <p:nvPr/>
            </p:nvSpPr>
            <p:spPr>
              <a:xfrm>
                <a:off x="5787188" y="4011368"/>
                <a:ext cx="715881" cy="1001531"/>
              </a:xfrm>
              <a:prstGeom prst="ellipse">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マイル 4"/>
              <p:cNvSpPr/>
              <p:nvPr/>
            </p:nvSpPr>
            <p:spPr>
              <a:xfrm>
                <a:off x="5823283" y="3491299"/>
                <a:ext cx="661737" cy="663359"/>
              </a:xfrm>
              <a:prstGeom prst="smileyFace">
                <a:avLst/>
              </a:prstGeom>
              <a:solidFill>
                <a:schemeClr val="bg1"/>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5" name="テキスト ボックス 24"/>
            <p:cNvSpPr txBox="1"/>
            <p:nvPr/>
          </p:nvSpPr>
          <p:spPr>
            <a:xfrm>
              <a:off x="6387133" y="2984804"/>
              <a:ext cx="1296655" cy="543946"/>
            </a:xfrm>
            <a:prstGeom prst="rect">
              <a:avLst/>
            </a:prstGeom>
            <a:noFill/>
          </p:spPr>
          <p:txBody>
            <a:bodyPr wrap="square" rtlCol="0">
              <a:spAutoFit/>
            </a:bodyPr>
            <a:lstStyle/>
            <a:p>
              <a:r>
                <a:rPr kumimoji="1" lang="ja-JP" altLang="en-US" dirty="0" smtClean="0">
                  <a:latin typeface="HGP創英角ｺﾞｼｯｸUB" panose="020B0900000000000000" pitchFamily="50" charset="-128"/>
                  <a:ea typeface="HGP創英角ｺﾞｼｯｸUB" panose="020B0900000000000000" pitchFamily="50" charset="-128"/>
                </a:rPr>
                <a:t>投資家</a:t>
              </a:r>
              <a:endParaRPr kumimoji="1" lang="ja-JP" altLang="en-US" dirty="0">
                <a:latin typeface="HGP創英角ｺﾞｼｯｸUB" panose="020B0900000000000000" pitchFamily="50" charset="-128"/>
                <a:ea typeface="HGP創英角ｺﾞｼｯｸUB" panose="020B0900000000000000" pitchFamily="50" charset="-128"/>
              </a:endParaRPr>
            </a:p>
          </p:txBody>
        </p:sp>
      </p:grpSp>
      <p:grpSp>
        <p:nvGrpSpPr>
          <p:cNvPr id="33" name="グループ化 32"/>
          <p:cNvGrpSpPr/>
          <p:nvPr/>
        </p:nvGrpSpPr>
        <p:grpSpPr>
          <a:xfrm>
            <a:off x="798167" y="3617171"/>
            <a:ext cx="3680101" cy="1860673"/>
            <a:chOff x="866270" y="3232160"/>
            <a:chExt cx="3680101" cy="1860673"/>
          </a:xfrm>
        </p:grpSpPr>
        <p:grpSp>
          <p:nvGrpSpPr>
            <p:cNvPr id="9" name="グループ化 8"/>
            <p:cNvGrpSpPr/>
            <p:nvPr/>
          </p:nvGrpSpPr>
          <p:grpSpPr>
            <a:xfrm>
              <a:off x="866270" y="3232160"/>
              <a:ext cx="1961149" cy="1824013"/>
              <a:chOff x="866270" y="3232160"/>
              <a:chExt cx="1961149" cy="1824013"/>
            </a:xfrm>
          </p:grpSpPr>
          <p:sp>
            <p:nvSpPr>
              <p:cNvPr id="2" name="角丸四角形 1"/>
              <p:cNvSpPr/>
              <p:nvPr/>
            </p:nvSpPr>
            <p:spPr>
              <a:xfrm>
                <a:off x="866271" y="3232160"/>
                <a:ext cx="1961148" cy="497293"/>
              </a:xfrm>
              <a:prstGeom prst="roundRect">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smtClean="0">
                    <a:solidFill>
                      <a:schemeClr val="tx1"/>
                    </a:solidFill>
                    <a:latin typeface="HGP創英角ｺﾞｼｯｸUB" panose="020B0900000000000000" pitchFamily="50" charset="-128"/>
                    <a:ea typeface="HGP創英角ｺﾞｼｯｸUB" panose="020B0900000000000000" pitchFamily="50" charset="-128"/>
                  </a:rPr>
                  <a:t>Environment</a:t>
                </a:r>
                <a:endParaRPr kumimoji="1" lang="ja-JP" altLang="en-US" sz="240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20" name="角丸四角形 19"/>
              <p:cNvSpPr/>
              <p:nvPr/>
            </p:nvSpPr>
            <p:spPr>
              <a:xfrm>
                <a:off x="866271" y="3895520"/>
                <a:ext cx="1961148" cy="497293"/>
              </a:xfrm>
              <a:prstGeom prst="roundRect">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dirty="0" smtClean="0">
                    <a:solidFill>
                      <a:schemeClr val="tx1"/>
                    </a:solidFill>
                    <a:latin typeface="HGP創英角ｺﾞｼｯｸUB" panose="020B0900000000000000" pitchFamily="50" charset="-128"/>
                    <a:ea typeface="HGP創英角ｺﾞｼｯｸUB" panose="020B0900000000000000" pitchFamily="50" charset="-128"/>
                  </a:rPr>
                  <a:t>Social</a:t>
                </a:r>
                <a:endParaRPr kumimoji="1" lang="ja-JP" altLang="en-US" sz="240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21" name="角丸四角形 20"/>
              <p:cNvSpPr/>
              <p:nvPr/>
            </p:nvSpPr>
            <p:spPr>
              <a:xfrm>
                <a:off x="866270" y="4558880"/>
                <a:ext cx="1961148" cy="497293"/>
              </a:xfrm>
              <a:prstGeom prst="roundRect">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dirty="0" smtClean="0">
                    <a:solidFill>
                      <a:schemeClr val="tx1"/>
                    </a:solidFill>
                    <a:latin typeface="HGP創英角ｺﾞｼｯｸUB" panose="020B0900000000000000" pitchFamily="50" charset="-128"/>
                    <a:ea typeface="HGP創英角ｺﾞｼｯｸUB" panose="020B0900000000000000" pitchFamily="50" charset="-128"/>
                  </a:rPr>
                  <a:t>Governance</a:t>
                </a:r>
                <a:endParaRPr kumimoji="1" lang="ja-JP" altLang="en-US" sz="2400" dirty="0">
                  <a:solidFill>
                    <a:schemeClr val="tx1"/>
                  </a:solidFill>
                  <a:latin typeface="HGP創英角ｺﾞｼｯｸUB" panose="020B0900000000000000" pitchFamily="50" charset="-128"/>
                  <a:ea typeface="HGP創英角ｺﾞｼｯｸUB" panose="020B0900000000000000" pitchFamily="50" charset="-128"/>
                </a:endParaRPr>
              </a:p>
            </p:txBody>
          </p:sp>
        </p:grpSp>
        <p:grpSp>
          <p:nvGrpSpPr>
            <p:cNvPr id="32" name="グループ化 31"/>
            <p:cNvGrpSpPr/>
            <p:nvPr/>
          </p:nvGrpSpPr>
          <p:grpSpPr>
            <a:xfrm>
              <a:off x="2779583" y="3448847"/>
              <a:ext cx="1766788" cy="1643986"/>
              <a:chOff x="2779583" y="3448847"/>
              <a:chExt cx="1766788" cy="1643986"/>
            </a:xfrm>
          </p:grpSpPr>
          <p:sp>
            <p:nvSpPr>
              <p:cNvPr id="26" name="テキスト ボックス 25"/>
              <p:cNvSpPr txBox="1"/>
              <p:nvPr/>
            </p:nvSpPr>
            <p:spPr>
              <a:xfrm>
                <a:off x="2779583" y="3448847"/>
                <a:ext cx="1676043" cy="338554"/>
              </a:xfrm>
              <a:prstGeom prst="rect">
                <a:avLst/>
              </a:prstGeom>
              <a:noFill/>
            </p:spPr>
            <p:txBody>
              <a:bodyPr wrap="square" rtlCol="0">
                <a:spAutoFit/>
              </a:bodyPr>
              <a:lstStyle/>
              <a:p>
                <a:r>
                  <a:rPr kumimoji="1" lang="ja-JP" altLang="en-US" sz="1600" dirty="0" smtClean="0">
                    <a:latin typeface="HGP創英角ｺﾞｼｯｸUB" panose="020B0900000000000000" pitchFamily="50" charset="-128"/>
                    <a:ea typeface="HGP創英角ｺﾞｼｯｸUB" panose="020B0900000000000000" pitchFamily="50" charset="-128"/>
                  </a:rPr>
                  <a:t>環境問題に配慮</a:t>
                </a:r>
                <a:endParaRPr kumimoji="1" lang="ja-JP" altLang="en-US" sz="1600" dirty="0">
                  <a:latin typeface="HGP創英角ｺﾞｼｯｸUB" panose="020B0900000000000000" pitchFamily="50" charset="-128"/>
                  <a:ea typeface="HGP創英角ｺﾞｼｯｸUB" panose="020B0900000000000000" pitchFamily="50" charset="-128"/>
                </a:endParaRPr>
              </a:p>
            </p:txBody>
          </p:sp>
          <p:sp>
            <p:nvSpPr>
              <p:cNvPr id="27" name="テキスト ボックス 26"/>
              <p:cNvSpPr txBox="1"/>
              <p:nvPr/>
            </p:nvSpPr>
            <p:spPr>
              <a:xfrm>
                <a:off x="2786641" y="4118980"/>
                <a:ext cx="1759730" cy="338554"/>
              </a:xfrm>
              <a:prstGeom prst="rect">
                <a:avLst/>
              </a:prstGeom>
              <a:noFill/>
            </p:spPr>
            <p:txBody>
              <a:bodyPr wrap="square" rtlCol="0">
                <a:spAutoFit/>
              </a:bodyPr>
              <a:lstStyle/>
              <a:p>
                <a:r>
                  <a:rPr lang="ja-JP" altLang="en-US" sz="1600" dirty="0" smtClean="0">
                    <a:latin typeface="HGP創英角ｺﾞｼｯｸUB" panose="020B0900000000000000" pitchFamily="50" charset="-128"/>
                    <a:ea typeface="HGP創英角ｺﾞｼｯｸUB" panose="020B0900000000000000" pitchFamily="50" charset="-128"/>
                  </a:rPr>
                  <a:t>社会</a:t>
                </a:r>
                <a:r>
                  <a:rPr lang="ja-JP" altLang="en-US" sz="1600" dirty="0">
                    <a:latin typeface="HGP創英角ｺﾞｼｯｸUB" panose="020B0900000000000000" pitchFamily="50" charset="-128"/>
                    <a:ea typeface="HGP創英角ｺﾞｼｯｸUB" panose="020B0900000000000000" pitchFamily="50" charset="-128"/>
                  </a:rPr>
                  <a:t>責任</a:t>
                </a:r>
                <a:r>
                  <a:rPr kumimoji="1" lang="ja-JP" altLang="en-US" sz="1600" dirty="0" smtClean="0">
                    <a:latin typeface="HGP創英角ｺﾞｼｯｸUB" panose="020B0900000000000000" pitchFamily="50" charset="-128"/>
                    <a:ea typeface="HGP創英角ｺﾞｼｯｸUB" panose="020B0900000000000000" pitchFamily="50" charset="-128"/>
                  </a:rPr>
                  <a:t>に配慮</a:t>
                </a:r>
                <a:endParaRPr kumimoji="1" lang="ja-JP" altLang="en-US" sz="1600" dirty="0">
                  <a:latin typeface="HGP創英角ｺﾞｼｯｸUB" panose="020B0900000000000000" pitchFamily="50" charset="-128"/>
                  <a:ea typeface="HGP創英角ｺﾞｼｯｸUB" panose="020B0900000000000000" pitchFamily="50" charset="-128"/>
                </a:endParaRPr>
              </a:p>
            </p:txBody>
          </p:sp>
          <p:sp>
            <p:nvSpPr>
              <p:cNvPr id="28" name="テキスト ボックス 27"/>
              <p:cNvSpPr txBox="1"/>
              <p:nvPr/>
            </p:nvSpPr>
            <p:spPr>
              <a:xfrm>
                <a:off x="2786641" y="4754279"/>
                <a:ext cx="1676043" cy="338554"/>
              </a:xfrm>
              <a:prstGeom prst="rect">
                <a:avLst/>
              </a:prstGeom>
              <a:noFill/>
            </p:spPr>
            <p:txBody>
              <a:bodyPr wrap="square" rtlCol="0">
                <a:spAutoFit/>
              </a:bodyPr>
              <a:lstStyle/>
              <a:p>
                <a:r>
                  <a:rPr lang="ja-JP" altLang="en-US" sz="1600" dirty="0" smtClean="0">
                    <a:latin typeface="HGP創英角ｺﾞｼｯｸUB" panose="020B0900000000000000" pitchFamily="50" charset="-128"/>
                    <a:ea typeface="HGP創英角ｺﾞｼｯｸUB" panose="020B0900000000000000" pitchFamily="50" charset="-128"/>
                  </a:rPr>
                  <a:t>企業統治</a:t>
                </a:r>
                <a:r>
                  <a:rPr kumimoji="1" lang="ja-JP" altLang="en-US" sz="1600" dirty="0" smtClean="0">
                    <a:latin typeface="HGP創英角ｺﾞｼｯｸUB" panose="020B0900000000000000" pitchFamily="50" charset="-128"/>
                    <a:ea typeface="HGP創英角ｺﾞｼｯｸUB" panose="020B0900000000000000" pitchFamily="50" charset="-128"/>
                  </a:rPr>
                  <a:t>に配慮</a:t>
                </a:r>
                <a:endParaRPr kumimoji="1" lang="ja-JP" altLang="en-US" sz="1600" dirty="0">
                  <a:latin typeface="HGP創英角ｺﾞｼｯｸUB" panose="020B0900000000000000" pitchFamily="50" charset="-128"/>
                  <a:ea typeface="HGP創英角ｺﾞｼｯｸUB" panose="020B0900000000000000" pitchFamily="50" charset="-128"/>
                </a:endParaRPr>
              </a:p>
            </p:txBody>
          </p:sp>
        </p:grpSp>
      </p:grpSp>
      <p:sp>
        <p:nvSpPr>
          <p:cNvPr id="29" name="角丸四角形 28"/>
          <p:cNvSpPr/>
          <p:nvPr/>
        </p:nvSpPr>
        <p:spPr>
          <a:xfrm>
            <a:off x="497377" y="3068053"/>
            <a:ext cx="4123820" cy="2564131"/>
          </a:xfrm>
          <a:prstGeom prst="round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36" name="テキスト ボックス 35"/>
          <p:cNvSpPr txBox="1"/>
          <p:nvPr/>
        </p:nvSpPr>
        <p:spPr>
          <a:xfrm>
            <a:off x="621635" y="2523327"/>
            <a:ext cx="3765888" cy="461665"/>
          </a:xfrm>
          <a:prstGeom prst="rect">
            <a:avLst/>
          </a:prstGeom>
          <a:noFill/>
        </p:spPr>
        <p:txBody>
          <a:bodyPr wrap="square" rtlCol="0">
            <a:spAutoFit/>
          </a:bodyPr>
          <a:lstStyle/>
          <a:p>
            <a:r>
              <a:rPr kumimoji="1" lang="ja-JP" altLang="en-US" sz="2400" dirty="0" smtClean="0">
                <a:latin typeface="HGP創英角ｺﾞｼｯｸUB" panose="020B0900000000000000" pitchFamily="50" charset="-128"/>
                <a:ea typeface="HGP創英角ｺﾞｼｯｸUB" panose="020B0900000000000000" pitchFamily="50" charset="-128"/>
              </a:rPr>
              <a:t>例</a:t>
            </a:r>
            <a:r>
              <a:rPr lang="en-US" altLang="ja-JP" sz="2400" dirty="0" smtClean="0">
                <a:latin typeface="HGP創英角ｺﾞｼｯｸUB" panose="020B0900000000000000" pitchFamily="50" charset="-128"/>
                <a:ea typeface="HGP創英角ｺﾞｼｯｸUB" panose="020B0900000000000000" pitchFamily="50" charset="-128"/>
              </a:rPr>
              <a:t>…</a:t>
            </a:r>
            <a:r>
              <a:rPr kumimoji="1" lang="en-US" altLang="ja-JP" sz="2400" dirty="0" smtClean="0">
                <a:latin typeface="HGP創英角ｺﾞｼｯｸUB" panose="020B0900000000000000" pitchFamily="50" charset="-128"/>
                <a:ea typeface="HGP創英角ｺﾞｼｯｸUB" panose="020B0900000000000000" pitchFamily="50" charset="-128"/>
              </a:rPr>
              <a:t>ESG</a:t>
            </a:r>
            <a:r>
              <a:rPr kumimoji="1" lang="ja-JP" altLang="en-US" sz="2400" dirty="0" smtClean="0">
                <a:latin typeface="HGP創英角ｺﾞｼｯｸUB" panose="020B0900000000000000" pitchFamily="50" charset="-128"/>
                <a:ea typeface="HGP創英角ｺﾞｼｯｸUB" panose="020B0900000000000000" pitchFamily="50" charset="-128"/>
              </a:rPr>
              <a:t>投資</a:t>
            </a:r>
            <a:endParaRPr kumimoji="1" lang="ja-JP" altLang="en-US" sz="2400" dirty="0">
              <a:latin typeface="HGP創英角ｺﾞｼｯｸUB" panose="020B0900000000000000" pitchFamily="50" charset="-128"/>
              <a:ea typeface="HGP創英角ｺﾞｼｯｸUB" panose="020B0900000000000000" pitchFamily="50" charset="-128"/>
            </a:endParaRPr>
          </a:p>
        </p:txBody>
      </p:sp>
      <p:sp>
        <p:nvSpPr>
          <p:cNvPr id="38" name="テキスト ボックス 37"/>
          <p:cNvSpPr txBox="1"/>
          <p:nvPr/>
        </p:nvSpPr>
        <p:spPr>
          <a:xfrm>
            <a:off x="2551237" y="2628378"/>
            <a:ext cx="5932657" cy="338554"/>
          </a:xfrm>
          <a:prstGeom prst="rect">
            <a:avLst/>
          </a:prstGeom>
          <a:noFill/>
        </p:spPr>
        <p:txBody>
          <a:bodyPr wrap="square" rtlCol="0">
            <a:spAutoFit/>
          </a:bodyPr>
          <a:lstStyle/>
          <a:p>
            <a:r>
              <a:rPr kumimoji="1" lang="en-US" altLang="ja-JP" sz="1600" dirty="0" smtClean="0">
                <a:latin typeface="HGP創英角ｺﾞｼｯｸUB" panose="020B0900000000000000" pitchFamily="50" charset="-128"/>
                <a:ea typeface="HGP創英角ｺﾞｼｯｸUB" panose="020B0900000000000000" pitchFamily="50" charset="-128"/>
              </a:rPr>
              <a:t>※</a:t>
            </a:r>
            <a:r>
              <a:rPr kumimoji="1" lang="ja-JP" altLang="en-US" sz="1600" dirty="0" smtClean="0">
                <a:latin typeface="HGP創英角ｺﾞｼｯｸUB" panose="020B0900000000000000" pitchFamily="50" charset="-128"/>
                <a:ea typeface="HGP創英角ｺﾞｼｯｸUB" panose="020B0900000000000000" pitchFamily="50" charset="-128"/>
              </a:rPr>
              <a:t>国連責任投資原則（</a:t>
            </a:r>
            <a:r>
              <a:rPr kumimoji="1" lang="en-US" altLang="ja-JP" sz="1600" dirty="0" smtClean="0">
                <a:latin typeface="HGP創英角ｺﾞｼｯｸUB" panose="020B0900000000000000" pitchFamily="50" charset="-128"/>
                <a:ea typeface="HGP創英角ｺﾞｼｯｸUB" panose="020B0900000000000000" pitchFamily="50" charset="-128"/>
              </a:rPr>
              <a:t>PRI</a:t>
            </a:r>
            <a:r>
              <a:rPr kumimoji="1" lang="ja-JP" altLang="en-US" sz="1600" dirty="0" smtClean="0">
                <a:latin typeface="HGP創英角ｺﾞｼｯｸUB" panose="020B0900000000000000" pitchFamily="50" charset="-128"/>
                <a:ea typeface="HGP創英角ｺﾞｼｯｸUB" panose="020B0900000000000000" pitchFamily="50" charset="-128"/>
              </a:rPr>
              <a:t>）で提唱されている</a:t>
            </a:r>
            <a:endParaRPr kumimoji="1" lang="ja-JP" altLang="en-US" sz="1600" dirty="0">
              <a:latin typeface="HGP創英角ｺﾞｼｯｸUB" panose="020B0900000000000000" pitchFamily="50" charset="-128"/>
              <a:ea typeface="HGP創英角ｺﾞｼｯｸUB" panose="020B0900000000000000" pitchFamily="50" charset="-128"/>
            </a:endParaRPr>
          </a:p>
        </p:txBody>
      </p:sp>
      <p:sp>
        <p:nvSpPr>
          <p:cNvPr id="40" name="Rectangle 3"/>
          <p:cNvSpPr txBox="1">
            <a:spLocks noChangeArrowheads="1"/>
          </p:cNvSpPr>
          <p:nvPr/>
        </p:nvSpPr>
        <p:spPr>
          <a:xfrm>
            <a:off x="5517566" y="6522622"/>
            <a:ext cx="3104147" cy="202036"/>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r">
              <a:buFontTx/>
              <a:buNone/>
            </a:pPr>
            <a:r>
              <a:rPr lang="en-US" altLang="ja-JP" sz="1200" dirty="0" smtClean="0">
                <a:latin typeface="HG丸ｺﾞｼｯｸM-PRO" panose="020F0600000000000000" pitchFamily="50" charset="-128"/>
                <a:ea typeface="HG丸ｺﾞｼｯｸM-PRO" panose="020F0600000000000000" pitchFamily="50" charset="-128"/>
              </a:rPr>
              <a:t>No.5</a:t>
            </a:r>
            <a:endParaRPr lang="en-US" altLang="ja-JP" sz="1200" dirty="0">
              <a:latin typeface="HG丸ｺﾞｼｯｸM-PRO" panose="020F0600000000000000" pitchFamily="50" charset="-128"/>
              <a:ea typeface="HG丸ｺﾞｼｯｸM-PRO" panose="020F0600000000000000" pitchFamily="50" charset="-128"/>
            </a:endParaRPr>
          </a:p>
        </p:txBody>
      </p:sp>
      <p:grpSp>
        <p:nvGrpSpPr>
          <p:cNvPr id="37" name="グループ化 36"/>
          <p:cNvGrpSpPr/>
          <p:nvPr/>
        </p:nvGrpSpPr>
        <p:grpSpPr>
          <a:xfrm>
            <a:off x="7186031" y="2956430"/>
            <a:ext cx="890232" cy="1377049"/>
            <a:chOff x="6387133" y="2984804"/>
            <a:chExt cx="1296655" cy="2028095"/>
          </a:xfrm>
        </p:grpSpPr>
        <p:grpSp>
          <p:nvGrpSpPr>
            <p:cNvPr id="39" name="グループ化 38"/>
            <p:cNvGrpSpPr/>
            <p:nvPr/>
          </p:nvGrpSpPr>
          <p:grpSpPr>
            <a:xfrm>
              <a:off x="6677519" y="3491299"/>
              <a:ext cx="715881" cy="1521600"/>
              <a:chOff x="5787188" y="3491299"/>
              <a:chExt cx="715881" cy="1521600"/>
            </a:xfrm>
          </p:grpSpPr>
          <p:sp>
            <p:nvSpPr>
              <p:cNvPr id="42" name="円/楕円 41"/>
              <p:cNvSpPr/>
              <p:nvPr/>
            </p:nvSpPr>
            <p:spPr>
              <a:xfrm>
                <a:off x="5787188" y="4011368"/>
                <a:ext cx="715881" cy="1001531"/>
              </a:xfrm>
              <a:prstGeom prst="ellipse">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スマイル 42"/>
              <p:cNvSpPr/>
              <p:nvPr/>
            </p:nvSpPr>
            <p:spPr>
              <a:xfrm>
                <a:off x="5823283" y="3491299"/>
                <a:ext cx="661737" cy="663359"/>
              </a:xfrm>
              <a:prstGeom prst="smileyFace">
                <a:avLst/>
              </a:prstGeom>
              <a:solidFill>
                <a:schemeClr val="bg1"/>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1" name="テキスト ボックス 40"/>
            <p:cNvSpPr txBox="1"/>
            <p:nvPr/>
          </p:nvSpPr>
          <p:spPr>
            <a:xfrm>
              <a:off x="6387133" y="2984804"/>
              <a:ext cx="1296655" cy="543946"/>
            </a:xfrm>
            <a:prstGeom prst="rect">
              <a:avLst/>
            </a:prstGeom>
            <a:noFill/>
          </p:spPr>
          <p:txBody>
            <a:bodyPr wrap="square" rtlCol="0">
              <a:spAutoFit/>
            </a:bodyPr>
            <a:lstStyle/>
            <a:p>
              <a:r>
                <a:rPr kumimoji="1" lang="ja-JP" altLang="en-US" dirty="0" smtClean="0">
                  <a:latin typeface="HGP創英角ｺﾞｼｯｸUB" panose="020B0900000000000000" pitchFamily="50" charset="-128"/>
                  <a:ea typeface="HGP創英角ｺﾞｼｯｸUB" panose="020B0900000000000000" pitchFamily="50" charset="-128"/>
                </a:rPr>
                <a:t>投資家</a:t>
              </a:r>
              <a:endParaRPr kumimoji="1" lang="ja-JP" altLang="en-US" dirty="0">
                <a:latin typeface="HGP創英角ｺﾞｼｯｸUB" panose="020B0900000000000000" pitchFamily="50" charset="-128"/>
                <a:ea typeface="HGP創英角ｺﾞｼｯｸUB" panose="020B0900000000000000" pitchFamily="50" charset="-128"/>
              </a:endParaRPr>
            </a:p>
          </p:txBody>
        </p:sp>
      </p:grpSp>
      <p:sp>
        <p:nvSpPr>
          <p:cNvPr id="59" name="テキスト ボックス 58"/>
          <p:cNvSpPr txBox="1"/>
          <p:nvPr/>
        </p:nvSpPr>
        <p:spPr>
          <a:xfrm>
            <a:off x="4666487" y="4450183"/>
            <a:ext cx="4136546" cy="523220"/>
          </a:xfrm>
          <a:prstGeom prst="rect">
            <a:avLst/>
          </a:prstGeom>
          <a:noFill/>
        </p:spPr>
        <p:txBody>
          <a:bodyPr wrap="square" rtlCol="0">
            <a:spAutoFit/>
          </a:bodyPr>
          <a:lstStyle/>
          <a:p>
            <a:r>
              <a:rPr kumimoji="1" lang="en-US" altLang="ja-JP" sz="1400" dirty="0" smtClean="0">
                <a:latin typeface="HGP創英角ｺﾞｼｯｸUB" panose="020B0900000000000000" pitchFamily="50" charset="-128"/>
                <a:ea typeface="HGP創英角ｺﾞｼｯｸUB" panose="020B0900000000000000" pitchFamily="50" charset="-128"/>
              </a:rPr>
              <a:t>※ESG</a:t>
            </a:r>
            <a:r>
              <a:rPr kumimoji="1" lang="ja-JP" altLang="en-US" sz="1400" dirty="0" smtClean="0">
                <a:latin typeface="HGP創英角ｺﾞｼｯｸUB" panose="020B0900000000000000" pitchFamily="50" charset="-128"/>
                <a:ea typeface="HGP創英角ｺﾞｼｯｸUB" panose="020B0900000000000000" pitchFamily="50" charset="-128"/>
              </a:rPr>
              <a:t>投資は海外で普及しており</a:t>
            </a:r>
            <a:r>
              <a:rPr lang="ja-JP" altLang="en-US" sz="1400" dirty="0" smtClean="0">
                <a:latin typeface="HGP創英角ｺﾞｼｯｸUB" panose="020B0900000000000000" pitchFamily="50" charset="-128"/>
                <a:ea typeface="HGP創英角ｺﾞｼｯｸUB" panose="020B0900000000000000" pitchFamily="50" charset="-128"/>
              </a:rPr>
              <a:t>、日本でも課題を抱えながらも、意識され始めている。</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grpSp>
        <p:nvGrpSpPr>
          <p:cNvPr id="67" name="グループ化 66"/>
          <p:cNvGrpSpPr/>
          <p:nvPr/>
        </p:nvGrpSpPr>
        <p:grpSpPr>
          <a:xfrm>
            <a:off x="8174437" y="5477844"/>
            <a:ext cx="415557" cy="800550"/>
            <a:chOff x="5787188" y="3491299"/>
            <a:chExt cx="715881" cy="1521600"/>
          </a:xfrm>
        </p:grpSpPr>
        <p:sp>
          <p:nvSpPr>
            <p:cNvPr id="69" name="円/楕円 68"/>
            <p:cNvSpPr/>
            <p:nvPr/>
          </p:nvSpPr>
          <p:spPr>
            <a:xfrm>
              <a:off x="5787188" y="4011368"/>
              <a:ext cx="715881" cy="1001531"/>
            </a:xfrm>
            <a:prstGeom prst="ellipse">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スマイル 69"/>
            <p:cNvSpPr/>
            <p:nvPr/>
          </p:nvSpPr>
          <p:spPr>
            <a:xfrm>
              <a:off x="5823283" y="3491299"/>
              <a:ext cx="661737" cy="663359"/>
            </a:xfrm>
            <a:prstGeom prst="smileyFace">
              <a:avLst/>
            </a:prstGeom>
            <a:solidFill>
              <a:schemeClr val="bg1"/>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8" name="テキスト ボックス 67"/>
          <p:cNvSpPr txBox="1"/>
          <p:nvPr/>
        </p:nvSpPr>
        <p:spPr>
          <a:xfrm>
            <a:off x="7726714" y="5146773"/>
            <a:ext cx="1285501" cy="276999"/>
          </a:xfrm>
          <a:prstGeom prst="rect">
            <a:avLst/>
          </a:prstGeom>
          <a:noFill/>
        </p:spPr>
        <p:txBody>
          <a:bodyPr wrap="square" rtlCol="0">
            <a:spAutoFit/>
          </a:bodyPr>
          <a:lstStyle/>
          <a:p>
            <a:r>
              <a:rPr kumimoji="1" lang="ja-JP" altLang="en-US" sz="1200" dirty="0" smtClean="0">
                <a:latin typeface="HGP創英角ｺﾞｼｯｸUB" panose="020B0900000000000000" pitchFamily="50" charset="-128"/>
                <a:ea typeface="HGP創英角ｺﾞｼｯｸUB" panose="020B0900000000000000" pitchFamily="50" charset="-128"/>
              </a:rPr>
              <a:t>日本の投資家</a:t>
            </a:r>
            <a:endParaRPr kumimoji="1" lang="ja-JP" altLang="en-US" sz="1200" dirty="0">
              <a:latin typeface="HGP創英角ｺﾞｼｯｸUB" panose="020B0900000000000000" pitchFamily="50" charset="-128"/>
              <a:ea typeface="HGP創英角ｺﾞｼｯｸUB" panose="020B0900000000000000" pitchFamily="50" charset="-128"/>
            </a:endParaRPr>
          </a:p>
        </p:txBody>
      </p:sp>
      <p:sp>
        <p:nvSpPr>
          <p:cNvPr id="71" name="テキスト ボックス 70"/>
          <p:cNvSpPr txBox="1"/>
          <p:nvPr/>
        </p:nvSpPr>
        <p:spPr>
          <a:xfrm>
            <a:off x="6095999" y="5507996"/>
            <a:ext cx="1875331" cy="830997"/>
          </a:xfrm>
          <a:prstGeom prst="rect">
            <a:avLst/>
          </a:prstGeom>
          <a:noFill/>
        </p:spPr>
        <p:txBody>
          <a:bodyPr wrap="square" rtlCol="0">
            <a:spAutoFit/>
          </a:bodyPr>
          <a:lstStyle/>
          <a:p>
            <a:r>
              <a:rPr lang="ja-JP" altLang="en-US" sz="1200" dirty="0" smtClean="0">
                <a:latin typeface="HGP創英角ｺﾞｼｯｸUB" panose="020B0900000000000000" pitchFamily="50" charset="-128"/>
                <a:ea typeface="HGP創英角ｺﾞｼｯｸUB" panose="020B0900000000000000" pitchFamily="50" charset="-128"/>
              </a:rPr>
              <a:t>定性的な非財務情報の分析力が求められる</a:t>
            </a:r>
            <a:endParaRPr lang="en-US" altLang="ja-JP" sz="1200" dirty="0" smtClean="0">
              <a:latin typeface="HGP創英角ｺﾞｼｯｸUB" panose="020B0900000000000000" pitchFamily="50" charset="-128"/>
              <a:ea typeface="HGP創英角ｺﾞｼｯｸUB" panose="020B0900000000000000" pitchFamily="50" charset="-128"/>
            </a:endParaRPr>
          </a:p>
          <a:p>
            <a:r>
              <a:rPr kumimoji="1" lang="en-US" altLang="ja-JP" sz="1200" dirty="0" smtClean="0">
                <a:latin typeface="HGP創英角ｺﾞｼｯｸUB" panose="020B0900000000000000" pitchFamily="50" charset="-128"/>
                <a:ea typeface="HGP創英角ｺﾞｼｯｸUB" panose="020B0900000000000000" pitchFamily="50" charset="-128"/>
              </a:rPr>
              <a:t>ESG</a:t>
            </a:r>
            <a:r>
              <a:rPr lang="ja-JP" altLang="en-US" sz="1200" dirty="0" smtClean="0">
                <a:latin typeface="HGP創英角ｺﾞｼｯｸUB" panose="020B0900000000000000" pitchFamily="50" charset="-128"/>
                <a:ea typeface="HGP創英角ｺﾞｼｯｸUB" panose="020B0900000000000000" pitchFamily="50" charset="-128"/>
              </a:rPr>
              <a:t>投資と</a:t>
            </a:r>
            <a:r>
              <a:rPr lang="ja-JP" altLang="en-US" sz="1200" dirty="0">
                <a:latin typeface="HGP創英角ｺﾞｼｯｸUB" panose="020B0900000000000000" pitchFamily="50" charset="-128"/>
                <a:ea typeface="HGP創英角ｺﾞｼｯｸUB" panose="020B0900000000000000" pitchFamily="50" charset="-128"/>
              </a:rPr>
              <a:t>投資</a:t>
            </a:r>
            <a:r>
              <a:rPr lang="ja-JP" altLang="en-US" sz="1200" dirty="0" smtClean="0">
                <a:latin typeface="HGP創英角ｺﾞｼｯｸUB" panose="020B0900000000000000" pitchFamily="50" charset="-128"/>
                <a:ea typeface="HGP創英角ｺﾞｼｯｸUB" panose="020B0900000000000000" pitchFamily="50" charset="-128"/>
              </a:rPr>
              <a:t>パフォーマンスの関連性が不透明</a:t>
            </a:r>
            <a:endParaRPr kumimoji="1" lang="en-US" altLang="ja-JP" sz="1200" dirty="0" smtClean="0">
              <a:latin typeface="HGP創英角ｺﾞｼｯｸUB" panose="020B0900000000000000" pitchFamily="50" charset="-128"/>
              <a:ea typeface="HGP創英角ｺﾞｼｯｸUB" panose="020B0900000000000000" pitchFamily="50" charset="-128"/>
            </a:endParaRPr>
          </a:p>
        </p:txBody>
      </p:sp>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7617" y="5256646"/>
            <a:ext cx="1002375" cy="1106069"/>
          </a:xfrm>
          <a:prstGeom prst="rect">
            <a:avLst/>
          </a:prstGeom>
        </p:spPr>
      </p:pic>
      <p:sp>
        <p:nvSpPr>
          <p:cNvPr id="72" name="テキスト ボックス 71"/>
          <p:cNvSpPr txBox="1"/>
          <p:nvPr/>
        </p:nvSpPr>
        <p:spPr>
          <a:xfrm>
            <a:off x="5932080" y="4985732"/>
            <a:ext cx="1579708" cy="461665"/>
          </a:xfrm>
          <a:prstGeom prst="rect">
            <a:avLst/>
          </a:prstGeom>
          <a:noFill/>
        </p:spPr>
        <p:txBody>
          <a:bodyPr wrap="square" rtlCol="0">
            <a:spAutoFit/>
          </a:bodyPr>
          <a:lstStyle/>
          <a:p>
            <a:r>
              <a:rPr kumimoji="1" lang="ja-JP" altLang="en-US" sz="1200" dirty="0" smtClean="0">
                <a:latin typeface="HGP創英角ｺﾞｼｯｸUB" panose="020B0900000000000000" pitchFamily="50" charset="-128"/>
                <a:ea typeface="HGP創英角ｺﾞｼｯｸUB" panose="020B0900000000000000" pitchFamily="50" charset="-128"/>
              </a:rPr>
              <a:t>開示情報の信頼性確保の難しさ</a:t>
            </a:r>
            <a:endParaRPr kumimoji="1" lang="en-US" altLang="ja-JP" sz="1200" dirty="0" smtClean="0">
              <a:latin typeface="HGP創英角ｺﾞｼｯｸUB" panose="020B0900000000000000" pitchFamily="50" charset="-128"/>
              <a:ea typeface="HGP創英角ｺﾞｼｯｸUB" panose="020B0900000000000000" pitchFamily="50" charset="-128"/>
            </a:endParaRPr>
          </a:p>
        </p:txBody>
      </p:sp>
      <p:sp>
        <p:nvSpPr>
          <p:cNvPr id="15" name="円形吹き出し 14"/>
          <p:cNvSpPr/>
          <p:nvPr/>
        </p:nvSpPr>
        <p:spPr>
          <a:xfrm>
            <a:off x="5698396" y="4961388"/>
            <a:ext cx="1931503" cy="516455"/>
          </a:xfrm>
          <a:prstGeom prst="wedgeEllipseCallout">
            <a:avLst>
              <a:gd name="adj1" fmla="val -49196"/>
              <a:gd name="adj2" fmla="val 73885"/>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3" name="テキスト ボックス 72"/>
          <p:cNvSpPr txBox="1"/>
          <p:nvPr/>
        </p:nvSpPr>
        <p:spPr>
          <a:xfrm>
            <a:off x="4654326" y="5020040"/>
            <a:ext cx="1076868" cy="276999"/>
          </a:xfrm>
          <a:prstGeom prst="rect">
            <a:avLst/>
          </a:prstGeom>
          <a:noFill/>
        </p:spPr>
        <p:txBody>
          <a:bodyPr wrap="square" rtlCol="0">
            <a:spAutoFit/>
          </a:bodyPr>
          <a:lstStyle/>
          <a:p>
            <a:r>
              <a:rPr kumimoji="1" lang="ja-JP" altLang="en-US" sz="1200" dirty="0" smtClean="0">
                <a:latin typeface="HGP創英角ｺﾞｼｯｸUB" panose="020B0900000000000000" pitchFamily="50" charset="-128"/>
                <a:ea typeface="HGP創英角ｺﾞｼｯｸUB" panose="020B0900000000000000" pitchFamily="50" charset="-128"/>
              </a:rPr>
              <a:t>日本の企業</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sp>
        <p:nvSpPr>
          <p:cNvPr id="18" name="角丸四角形吹き出し 17"/>
          <p:cNvSpPr/>
          <p:nvPr/>
        </p:nvSpPr>
        <p:spPr>
          <a:xfrm>
            <a:off x="6085522" y="5544828"/>
            <a:ext cx="1791373" cy="761112"/>
          </a:xfrm>
          <a:prstGeom prst="wedgeRoundRectCallout">
            <a:avLst>
              <a:gd name="adj1" fmla="val 60389"/>
              <a:gd name="adj2" fmla="val 15988"/>
              <a:gd name="adj3" fmla="val 16667"/>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角丸四角形 74"/>
          <p:cNvSpPr/>
          <p:nvPr/>
        </p:nvSpPr>
        <p:spPr>
          <a:xfrm>
            <a:off x="4679213" y="4417703"/>
            <a:ext cx="4123820" cy="1980286"/>
          </a:xfrm>
          <a:prstGeom prst="roundRect">
            <a:avLst>
              <a:gd name="adj" fmla="val 9159"/>
            </a:avLst>
          </a:prstGeom>
          <a:noFill/>
          <a:ln w="38100">
            <a:solidFill>
              <a:srgbClr val="E9A2FC"/>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dirty="0">
              <a:solidFill>
                <a:schemeClr val="tx1"/>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17943015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グループ化 8"/>
          <p:cNvGrpSpPr/>
          <p:nvPr/>
        </p:nvGrpSpPr>
        <p:grpSpPr>
          <a:xfrm>
            <a:off x="0" y="0"/>
            <a:ext cx="9144000" cy="6858000"/>
            <a:chOff x="0" y="0"/>
            <a:chExt cx="9144000" cy="6858000"/>
          </a:xfrm>
        </p:grpSpPr>
        <p:grpSp>
          <p:nvGrpSpPr>
            <p:cNvPr id="10" name="グループ化 9"/>
            <p:cNvGrpSpPr/>
            <p:nvPr/>
          </p:nvGrpSpPr>
          <p:grpSpPr>
            <a:xfrm>
              <a:off x="0" y="0"/>
              <a:ext cx="9144000" cy="6858000"/>
              <a:chOff x="0" y="0"/>
              <a:chExt cx="9144000" cy="6858000"/>
            </a:xfrm>
          </p:grpSpPr>
          <p:sp>
            <p:nvSpPr>
              <p:cNvPr id="12" name="正方形/長方形 11"/>
              <p:cNvSpPr/>
              <p:nvPr/>
            </p:nvSpPr>
            <p:spPr>
              <a:xfrm>
                <a:off x="0" y="0"/>
                <a:ext cx="9144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角丸四角形 12"/>
              <p:cNvSpPr/>
              <p:nvPr/>
            </p:nvSpPr>
            <p:spPr>
              <a:xfrm>
                <a:off x="200945" y="1158656"/>
                <a:ext cx="8714455" cy="5279742"/>
              </a:xfrm>
              <a:prstGeom prst="roundRect">
                <a:avLst>
                  <a:gd name="adj" fmla="val 687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11" name="角丸四角形 10"/>
            <p:cNvSpPr/>
            <p:nvPr/>
          </p:nvSpPr>
          <p:spPr>
            <a:xfrm>
              <a:off x="200945" y="255478"/>
              <a:ext cx="8714455" cy="731924"/>
            </a:xfrm>
            <a:prstGeom prst="roundRect">
              <a:avLst>
                <a:gd name="adj" fmla="val 2971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800" dirty="0">
                  <a:solidFill>
                    <a:sysClr val="windowText" lastClr="000000"/>
                  </a:solidFill>
                  <a:latin typeface="HGP創英角ｺﾞｼｯｸUB" panose="020B0900000000000000" pitchFamily="50" charset="-128"/>
                  <a:ea typeface="HGP創英角ｺﾞｼｯｸUB" panose="020B0900000000000000" pitchFamily="50" charset="-128"/>
                </a:rPr>
                <a:t>1.</a:t>
              </a:r>
              <a:r>
                <a:rPr lang="ja-JP" altLang="en-US" sz="2800" dirty="0">
                  <a:solidFill>
                    <a:sysClr val="windowText" lastClr="000000"/>
                  </a:solidFill>
                  <a:latin typeface="HGP創英角ｺﾞｼｯｸUB" panose="020B0900000000000000" pitchFamily="50" charset="-128"/>
                  <a:ea typeface="HGP創英角ｺﾞｼｯｸUB" panose="020B0900000000000000" pitchFamily="50" charset="-128"/>
                </a:rPr>
                <a:t>計画改定の背景</a:t>
              </a:r>
              <a:r>
                <a:rPr kumimoji="1" lang="ja-JP" altLang="en-US" sz="3200" dirty="0" smtClean="0">
                  <a:solidFill>
                    <a:sysClr val="windowText" lastClr="000000"/>
                  </a:solidFill>
                  <a:latin typeface="HGP創英角ｺﾞｼｯｸUB" panose="020B0900000000000000" pitchFamily="50" charset="-128"/>
                  <a:ea typeface="HGP創英角ｺﾞｼｯｸUB" panose="020B0900000000000000" pitchFamily="50" charset="-128"/>
                </a:rPr>
                <a:t>　</a:t>
              </a:r>
              <a:r>
                <a:rPr lang="ja-JP" altLang="en-US" sz="2400" dirty="0" smtClean="0">
                  <a:solidFill>
                    <a:schemeClr val="tx1"/>
                  </a:solidFill>
                  <a:ea typeface="HGS創英角ｺﾞｼｯｸUB" panose="020B0900000000000000" pitchFamily="50" charset="-128"/>
                  <a:cs typeface="Arial" panose="020B0604020202020204" pitchFamily="34" charset="0"/>
                </a:rPr>
                <a:t>（</a:t>
              </a:r>
              <a:r>
                <a:rPr lang="en-US" altLang="ja-JP" sz="2400" dirty="0">
                  <a:solidFill>
                    <a:schemeClr val="tx1"/>
                  </a:solidFill>
                  <a:ea typeface="HGS創英角ｺﾞｼｯｸUB" panose="020B0900000000000000" pitchFamily="50" charset="-128"/>
                  <a:cs typeface="Arial" panose="020B0604020202020204" pitchFamily="34" charset="0"/>
                </a:rPr>
                <a:t>1</a:t>
              </a:r>
              <a:r>
                <a:rPr lang="ja-JP" altLang="en-US" sz="2400" dirty="0" smtClean="0">
                  <a:solidFill>
                    <a:schemeClr val="tx1"/>
                  </a:solidFill>
                  <a:ea typeface="HGS創英角ｺﾞｼｯｸUB" panose="020B0900000000000000" pitchFamily="50" charset="-128"/>
                  <a:cs typeface="Arial" panose="020B0604020202020204" pitchFamily="34" charset="0"/>
                </a:rPr>
                <a:t>）</a:t>
              </a:r>
              <a:r>
                <a:rPr lang="ja-JP" altLang="en-US" sz="2400" dirty="0" smtClean="0">
                  <a:solidFill>
                    <a:schemeClr val="tx1"/>
                  </a:solidFill>
                  <a:ea typeface="HGS創英角ｺﾞｼｯｸUB" panose="020B0900000000000000" pitchFamily="50" charset="-128"/>
                </a:rPr>
                <a:t>社会情勢の変化</a:t>
              </a:r>
              <a:endParaRPr lang="en-US" altLang="ja-JP" sz="2400" dirty="0" smtClean="0">
                <a:solidFill>
                  <a:schemeClr val="tx1"/>
                </a:solidFill>
                <a:ea typeface="HGS創英角ｺﾞｼｯｸUB" panose="020B0900000000000000" pitchFamily="50" charset="-128"/>
              </a:endParaRPr>
            </a:p>
          </p:txBody>
        </p:sp>
      </p:gr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19595" y="1528550"/>
            <a:ext cx="4571461" cy="4571461"/>
          </a:xfrm>
          <a:prstGeom prst="rect">
            <a:avLst/>
          </a:prstGeom>
        </p:spPr>
      </p:pic>
      <p:sp>
        <p:nvSpPr>
          <p:cNvPr id="5" name="Rectangle 3"/>
          <p:cNvSpPr>
            <a:spLocks noChangeArrowheads="1"/>
          </p:cNvSpPr>
          <p:nvPr/>
        </p:nvSpPr>
        <p:spPr bwMode="auto">
          <a:xfrm>
            <a:off x="347305" y="2506798"/>
            <a:ext cx="4210867" cy="3385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eaLnBrk="1" hangingPunct="1">
              <a:lnSpc>
                <a:spcPct val="90000"/>
              </a:lnSpc>
              <a:spcBef>
                <a:spcPct val="20000"/>
              </a:spcBef>
              <a:buClr>
                <a:srgbClr val="DDDDDD"/>
              </a:buClr>
            </a:pPr>
            <a:r>
              <a:rPr lang="ja-JP" altLang="en-US" sz="2000" dirty="0" smtClean="0">
                <a:ea typeface="HGS創英角ｺﾞｼｯｸUB" panose="020B0900000000000000" pitchFamily="50" charset="-128"/>
              </a:rPr>
              <a:t>日本は地球温暖化対策推進法と</a:t>
            </a:r>
            <a:endParaRPr lang="en-US" altLang="ja-JP" sz="2000" dirty="0" smtClean="0">
              <a:ea typeface="HGS創英角ｺﾞｼｯｸUB" panose="020B0900000000000000" pitchFamily="50" charset="-128"/>
            </a:endParaRPr>
          </a:p>
          <a:p>
            <a:pPr eaLnBrk="1" hangingPunct="1">
              <a:lnSpc>
                <a:spcPct val="90000"/>
              </a:lnSpc>
              <a:spcBef>
                <a:spcPct val="20000"/>
              </a:spcBef>
              <a:buClr>
                <a:srgbClr val="DDDDDD"/>
              </a:buClr>
            </a:pPr>
            <a:r>
              <a:rPr lang="ja-JP" altLang="en-US" sz="2000" dirty="0" smtClean="0">
                <a:ea typeface="HGS創英角ｺﾞｼｯｸUB" panose="020B0900000000000000" pitchFamily="50" charset="-128"/>
              </a:rPr>
              <a:t>温暖化対策計画を改正し、</a:t>
            </a:r>
            <a:endParaRPr lang="en-US" altLang="ja-JP" sz="2000" dirty="0" smtClean="0">
              <a:ea typeface="HGS創英角ｺﾞｼｯｸUB" panose="020B0900000000000000" pitchFamily="50" charset="-128"/>
            </a:endParaRPr>
          </a:p>
          <a:p>
            <a:pPr eaLnBrk="1" hangingPunct="1">
              <a:lnSpc>
                <a:spcPct val="90000"/>
              </a:lnSpc>
              <a:spcBef>
                <a:spcPct val="20000"/>
              </a:spcBef>
              <a:buClr>
                <a:srgbClr val="DDDDDD"/>
              </a:buClr>
            </a:pPr>
            <a:r>
              <a:rPr lang="ja-JP" altLang="en-US" sz="2000" dirty="0" smtClean="0">
                <a:ea typeface="HGS創英角ｺﾞｼｯｸUB" panose="020B0900000000000000" pitchFamily="50" charset="-128"/>
              </a:rPr>
              <a:t>２０３０ （</a:t>
            </a:r>
            <a:r>
              <a:rPr lang="ja-JP" altLang="en-US" sz="2000" dirty="0">
                <a:ea typeface="HGS創英角ｺﾞｼｯｸUB" panose="020B0900000000000000" pitchFamily="50" charset="-128"/>
              </a:rPr>
              <a:t>平成</a:t>
            </a:r>
            <a:r>
              <a:rPr lang="ja-JP" altLang="en-US" sz="2000" dirty="0" smtClean="0">
                <a:ea typeface="HGS創英角ｺﾞｼｯｸUB" panose="020B0900000000000000" pitchFamily="50" charset="-128"/>
              </a:rPr>
              <a:t>４２）年度に</a:t>
            </a:r>
            <a:endParaRPr lang="en-US" altLang="ja-JP" sz="2000" dirty="0" smtClean="0">
              <a:ea typeface="HGS創英角ｺﾞｼｯｸUB" panose="020B0900000000000000" pitchFamily="50" charset="-128"/>
            </a:endParaRPr>
          </a:p>
          <a:p>
            <a:pPr eaLnBrk="1" hangingPunct="1">
              <a:lnSpc>
                <a:spcPct val="90000"/>
              </a:lnSpc>
              <a:spcBef>
                <a:spcPct val="20000"/>
              </a:spcBef>
              <a:buClr>
                <a:srgbClr val="DDDDDD"/>
              </a:buClr>
            </a:pPr>
            <a:r>
              <a:rPr lang="ja-JP" altLang="en-US" sz="2000" dirty="0" smtClean="0">
                <a:ea typeface="HGS創英角ｺﾞｼｯｸUB" panose="020B0900000000000000" pitchFamily="50" charset="-128"/>
              </a:rPr>
              <a:t>２０１３</a:t>
            </a:r>
            <a:r>
              <a:rPr lang="ja-JP" altLang="en-US" sz="2000" dirty="0">
                <a:ea typeface="HGS創英角ｺﾞｼｯｸUB" panose="020B0900000000000000" pitchFamily="50" charset="-128"/>
              </a:rPr>
              <a:t>（平成</a:t>
            </a:r>
            <a:r>
              <a:rPr lang="ja-JP" altLang="en-US" sz="2000" dirty="0" smtClean="0">
                <a:ea typeface="HGS創英角ｺﾞｼｯｸUB" panose="020B0900000000000000" pitchFamily="50" charset="-128"/>
              </a:rPr>
              <a:t>２５）年度比で</a:t>
            </a:r>
            <a:endParaRPr lang="en-US" altLang="ja-JP" sz="2000" dirty="0" smtClean="0">
              <a:ea typeface="HGS創英角ｺﾞｼｯｸUB" panose="020B0900000000000000" pitchFamily="50" charset="-128"/>
            </a:endParaRPr>
          </a:p>
          <a:p>
            <a:pPr eaLnBrk="1" hangingPunct="1">
              <a:lnSpc>
                <a:spcPct val="90000"/>
              </a:lnSpc>
              <a:spcBef>
                <a:spcPct val="20000"/>
              </a:spcBef>
              <a:buClr>
                <a:srgbClr val="DDDDDD"/>
              </a:buClr>
            </a:pPr>
            <a:endParaRPr lang="en-US" altLang="ja-JP" sz="2000" dirty="0" smtClean="0">
              <a:ea typeface="HGS創英角ｺﾞｼｯｸUB" panose="020B0900000000000000" pitchFamily="50" charset="-128"/>
            </a:endParaRPr>
          </a:p>
          <a:p>
            <a:pPr eaLnBrk="1" hangingPunct="1">
              <a:lnSpc>
                <a:spcPct val="90000"/>
              </a:lnSpc>
              <a:spcBef>
                <a:spcPct val="20000"/>
              </a:spcBef>
              <a:buClr>
                <a:srgbClr val="DDDDDD"/>
              </a:buClr>
            </a:pPr>
            <a:r>
              <a:rPr lang="ja-JP" altLang="en-US" sz="2000" dirty="0" smtClean="0">
                <a:ea typeface="HGS創英角ｺﾞｼｯｸUB" panose="020B0900000000000000" pitchFamily="50" charset="-128"/>
              </a:rPr>
              <a:t>温室効果ガスを２６％削減</a:t>
            </a:r>
            <a:endParaRPr lang="en-US" altLang="ja-JP" sz="2000" dirty="0" smtClean="0">
              <a:ea typeface="HGS創英角ｺﾞｼｯｸUB" panose="020B0900000000000000" pitchFamily="50" charset="-128"/>
            </a:endParaRPr>
          </a:p>
          <a:p>
            <a:pPr eaLnBrk="1" hangingPunct="1">
              <a:lnSpc>
                <a:spcPct val="90000"/>
              </a:lnSpc>
              <a:spcBef>
                <a:spcPct val="20000"/>
              </a:spcBef>
              <a:buClr>
                <a:srgbClr val="DDDDDD"/>
              </a:buClr>
            </a:pPr>
            <a:endParaRPr lang="en-US" altLang="ja-JP" sz="2000" dirty="0" smtClean="0">
              <a:ea typeface="HGS創英角ｺﾞｼｯｸUB" panose="020B0900000000000000" pitchFamily="50" charset="-128"/>
            </a:endParaRPr>
          </a:p>
          <a:p>
            <a:pPr eaLnBrk="1" hangingPunct="1">
              <a:lnSpc>
                <a:spcPct val="90000"/>
              </a:lnSpc>
              <a:spcBef>
                <a:spcPct val="20000"/>
              </a:spcBef>
              <a:buClr>
                <a:srgbClr val="DDDDDD"/>
              </a:buClr>
            </a:pPr>
            <a:r>
              <a:rPr lang="ja-JP" altLang="en-US" sz="2000" dirty="0" smtClean="0">
                <a:ea typeface="HGS創英角ｺﾞｼｯｸUB" panose="020B0900000000000000" pitchFamily="50" charset="-128"/>
              </a:rPr>
              <a:t>す</a:t>
            </a:r>
            <a:r>
              <a:rPr lang="ja-JP" altLang="en-US" sz="2000" dirty="0">
                <a:ea typeface="HGS創英角ｺﾞｼｯｸUB" panose="020B0900000000000000" pitchFamily="50" charset="-128"/>
              </a:rPr>
              <a:t>る</a:t>
            </a:r>
            <a:r>
              <a:rPr lang="ja-JP" altLang="en-US" sz="2000" dirty="0" smtClean="0">
                <a:ea typeface="HGS創英角ｺﾞｼｯｸUB" panose="020B0900000000000000" pitchFamily="50" charset="-128"/>
              </a:rPr>
              <a:t>中期目標を設定していま</a:t>
            </a:r>
            <a:endParaRPr lang="en-US" altLang="ja-JP" sz="2000" dirty="0" smtClean="0">
              <a:ea typeface="HGS創英角ｺﾞｼｯｸUB" panose="020B0900000000000000" pitchFamily="50" charset="-128"/>
            </a:endParaRPr>
          </a:p>
          <a:p>
            <a:pPr eaLnBrk="1" hangingPunct="1">
              <a:lnSpc>
                <a:spcPct val="90000"/>
              </a:lnSpc>
              <a:spcBef>
                <a:spcPct val="20000"/>
              </a:spcBef>
              <a:buClr>
                <a:srgbClr val="DDDDDD"/>
              </a:buClr>
            </a:pPr>
            <a:r>
              <a:rPr lang="ja-JP" altLang="en-US" sz="2000" dirty="0" smtClean="0">
                <a:ea typeface="HGS創英角ｺﾞｼｯｸUB" panose="020B0900000000000000" pitchFamily="50" charset="-128"/>
              </a:rPr>
              <a:t>す。</a:t>
            </a:r>
            <a:r>
              <a:rPr lang="ja-JP" altLang="en-US" sz="2200" dirty="0">
                <a:ea typeface="HGS創英角ｺﾞｼｯｸUB" panose="020B0900000000000000" pitchFamily="50" charset="-128"/>
              </a:rPr>
              <a:t>　</a:t>
            </a:r>
            <a:endParaRPr lang="en-US" altLang="ja-JP" sz="2200" dirty="0" smtClean="0">
              <a:ea typeface="HGS創英角ｺﾞｼｯｸUB" panose="020B0900000000000000" pitchFamily="50" charset="-128"/>
            </a:endParaRPr>
          </a:p>
          <a:p>
            <a:pPr eaLnBrk="1" hangingPunct="1">
              <a:lnSpc>
                <a:spcPct val="90000"/>
              </a:lnSpc>
              <a:spcBef>
                <a:spcPct val="20000"/>
              </a:spcBef>
              <a:buClr>
                <a:srgbClr val="DDDDDD"/>
              </a:buClr>
            </a:pPr>
            <a:r>
              <a:rPr lang="ja-JP" altLang="en-US" sz="2200" dirty="0" smtClean="0">
                <a:ea typeface="HGS創英角ｺﾞｼｯｸUB" panose="020B0900000000000000" pitchFamily="50" charset="-128"/>
              </a:rPr>
              <a:t>　</a:t>
            </a:r>
            <a:endParaRPr lang="en-US" altLang="ja-JP" sz="2200" dirty="0">
              <a:ea typeface="HGS創英角ｺﾞｼｯｸUB" panose="020B0900000000000000" pitchFamily="50" charset="-128"/>
            </a:endParaRPr>
          </a:p>
        </p:txBody>
      </p:sp>
      <p:sp>
        <p:nvSpPr>
          <p:cNvPr id="14" name="Rectangle 3"/>
          <p:cNvSpPr txBox="1">
            <a:spLocks noChangeArrowheads="1"/>
          </p:cNvSpPr>
          <p:nvPr/>
        </p:nvSpPr>
        <p:spPr>
          <a:xfrm>
            <a:off x="5517566" y="6522622"/>
            <a:ext cx="3104147" cy="202036"/>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r">
              <a:buFontTx/>
              <a:buNone/>
            </a:pPr>
            <a:r>
              <a:rPr lang="en-US" altLang="ja-JP" sz="1200" dirty="0" smtClean="0">
                <a:latin typeface="HG丸ｺﾞｼｯｸM-PRO" panose="020F0600000000000000" pitchFamily="50" charset="-128"/>
                <a:ea typeface="HG丸ｺﾞｼｯｸM-PRO" panose="020F0600000000000000" pitchFamily="50" charset="-128"/>
              </a:rPr>
              <a:t>No.6</a:t>
            </a:r>
            <a:endParaRPr lang="en-US" altLang="ja-JP" sz="1200" dirty="0">
              <a:latin typeface="HG丸ｺﾞｼｯｸM-PRO" panose="020F0600000000000000" pitchFamily="50" charset="-128"/>
              <a:ea typeface="HG丸ｺﾞｼｯｸM-PRO" panose="020F0600000000000000" pitchFamily="50" charset="-128"/>
            </a:endParaRPr>
          </a:p>
        </p:txBody>
      </p:sp>
      <p:sp>
        <p:nvSpPr>
          <p:cNvPr id="15" name="テキスト ボックス 14"/>
          <p:cNvSpPr txBox="1"/>
          <p:nvPr/>
        </p:nvSpPr>
        <p:spPr>
          <a:xfrm>
            <a:off x="565480" y="1278767"/>
            <a:ext cx="2100310" cy="461665"/>
          </a:xfrm>
          <a:prstGeom prst="rect">
            <a:avLst/>
          </a:prstGeom>
          <a:noFill/>
        </p:spPr>
        <p:txBody>
          <a:bodyPr wrap="square" rtlCol="0">
            <a:spAutoFit/>
          </a:bodyPr>
          <a:lstStyle/>
          <a:p>
            <a:r>
              <a:rPr lang="ja-JP" altLang="en-US" sz="2400" dirty="0" smtClean="0">
                <a:latin typeface="HGP創英角ｺﾞｼｯｸUB" panose="020B0900000000000000" pitchFamily="50" charset="-128"/>
                <a:ea typeface="HGP創英角ｺﾞｼｯｸUB" panose="020B0900000000000000" pitchFamily="50" charset="-128"/>
              </a:rPr>
              <a:t>③日本の目標</a:t>
            </a:r>
            <a:endParaRPr kumimoji="1" lang="ja-JP" altLang="en-US" sz="2400" dirty="0">
              <a:latin typeface="HGP創英角ｺﾞｼｯｸUB" panose="020B0900000000000000" pitchFamily="50" charset="-128"/>
              <a:ea typeface="HGP創英角ｺﾞｼｯｸUB" panose="020B0900000000000000" pitchFamily="50" charset="-128"/>
            </a:endParaRPr>
          </a:p>
        </p:txBody>
      </p:sp>
      <p:sp>
        <p:nvSpPr>
          <p:cNvPr id="16" name="テキスト ボックス 15"/>
          <p:cNvSpPr txBox="1"/>
          <p:nvPr/>
        </p:nvSpPr>
        <p:spPr>
          <a:xfrm>
            <a:off x="5428624" y="6161399"/>
            <a:ext cx="3262432" cy="276999"/>
          </a:xfrm>
          <a:prstGeom prst="rect">
            <a:avLst/>
          </a:prstGeom>
          <a:noFill/>
        </p:spPr>
        <p:txBody>
          <a:bodyPr wrap="none" rtlCol="0">
            <a:spAutoFit/>
          </a:bodyPr>
          <a:lstStyle/>
          <a:p>
            <a:r>
              <a:rPr lang="ja-JP" altLang="en-US" sz="1200" dirty="0" smtClean="0">
                <a:latin typeface="HG丸ｺﾞｼｯｸM-PRO" panose="020F0600000000000000" pitchFamily="50" charset="-128"/>
                <a:ea typeface="HG丸ｺﾞｼｯｸM-PRO" panose="020F0600000000000000" pitchFamily="50" charset="-128"/>
              </a:rPr>
              <a:t>出典：全国地球温暖化防止活動推進センター</a:t>
            </a:r>
            <a:endParaRPr kumimoji="1" lang="ja-JP" altLang="en-US" sz="1200" dirty="0">
              <a:latin typeface="HG丸ｺﾞｼｯｸM-PRO" panose="020F0600000000000000" pitchFamily="50" charset="-128"/>
              <a:ea typeface="HG丸ｺﾞｼｯｸM-PRO" panose="020F0600000000000000" pitchFamily="50" charset="-128"/>
            </a:endParaRPr>
          </a:p>
        </p:txBody>
      </p:sp>
      <p:sp>
        <p:nvSpPr>
          <p:cNvPr id="17" name="テキスト ボックス 16"/>
          <p:cNvSpPr txBox="1"/>
          <p:nvPr/>
        </p:nvSpPr>
        <p:spPr>
          <a:xfrm>
            <a:off x="4119595" y="5871441"/>
            <a:ext cx="3913251" cy="415498"/>
          </a:xfrm>
          <a:prstGeom prst="rect">
            <a:avLst/>
          </a:prstGeom>
          <a:noFill/>
        </p:spPr>
        <p:txBody>
          <a:bodyPr wrap="none" rtlCol="0">
            <a:spAutoFit/>
          </a:bodyPr>
          <a:lstStyle/>
          <a:p>
            <a:r>
              <a:rPr kumimoji="1" lang="en-US" altLang="ja-JP" sz="1050" dirty="0" smtClean="0">
                <a:latin typeface="HG丸ｺﾞｼｯｸM-PRO" panose="020F0600000000000000" pitchFamily="50" charset="-128"/>
                <a:ea typeface="HG丸ｺﾞｼｯｸM-PRO" panose="020F0600000000000000" pitchFamily="50" charset="-128"/>
              </a:rPr>
              <a:t>※</a:t>
            </a:r>
            <a:r>
              <a:rPr kumimoji="1" lang="ja-JP" altLang="en-US" sz="1050" dirty="0" smtClean="0">
                <a:latin typeface="HG丸ｺﾞｼｯｸM-PRO" panose="020F0600000000000000" pitchFamily="50" charset="-128"/>
                <a:ea typeface="HG丸ｺﾞｼｯｸM-PRO" panose="020F0600000000000000" pitchFamily="50" charset="-128"/>
              </a:rPr>
              <a:t>アメリカは</a:t>
            </a:r>
            <a:r>
              <a:rPr kumimoji="1" lang="en-US" altLang="ja-JP" sz="1050" dirty="0" smtClean="0">
                <a:latin typeface="HG丸ｺﾞｼｯｸM-PRO" panose="020F0600000000000000" pitchFamily="50" charset="-128"/>
                <a:ea typeface="HG丸ｺﾞｼｯｸM-PRO" panose="020F0600000000000000" pitchFamily="50" charset="-128"/>
              </a:rPr>
              <a:t>2017</a:t>
            </a:r>
            <a:r>
              <a:rPr kumimoji="1" lang="ja-JP" altLang="en-US" sz="1050" dirty="0" smtClean="0">
                <a:latin typeface="HG丸ｺﾞｼｯｸM-PRO" panose="020F0600000000000000" pitchFamily="50" charset="-128"/>
                <a:ea typeface="HG丸ｺﾞｼｯｸM-PRO" panose="020F0600000000000000" pitchFamily="50" charset="-128"/>
              </a:rPr>
              <a:t>年</a:t>
            </a:r>
            <a:r>
              <a:rPr kumimoji="1" lang="en-US" altLang="ja-JP" sz="1050" dirty="0" smtClean="0">
                <a:latin typeface="HG丸ｺﾞｼｯｸM-PRO" panose="020F0600000000000000" pitchFamily="50" charset="-128"/>
                <a:ea typeface="HG丸ｺﾞｼｯｸM-PRO" panose="020F0600000000000000" pitchFamily="50" charset="-128"/>
              </a:rPr>
              <a:t>6</a:t>
            </a:r>
            <a:r>
              <a:rPr kumimoji="1" lang="ja-JP" altLang="en-US" sz="1050" dirty="0" smtClean="0">
                <a:latin typeface="HG丸ｺﾞｼｯｸM-PRO" panose="020F0600000000000000" pitchFamily="50" charset="-128"/>
                <a:ea typeface="HG丸ｺﾞｼｯｸM-PRO" panose="020F0600000000000000" pitchFamily="50" charset="-128"/>
              </a:rPr>
              <a:t>月にトランプ大統領が脱退する方針を</a:t>
            </a:r>
            <a:endParaRPr kumimoji="1" lang="en-US" altLang="ja-JP" sz="1050" dirty="0" smtClean="0">
              <a:latin typeface="HG丸ｺﾞｼｯｸM-PRO" panose="020F0600000000000000" pitchFamily="50" charset="-128"/>
              <a:ea typeface="HG丸ｺﾞｼｯｸM-PRO" panose="020F0600000000000000" pitchFamily="50" charset="-128"/>
            </a:endParaRPr>
          </a:p>
          <a:p>
            <a:r>
              <a:rPr lang="ja-JP" altLang="en-US" sz="1050" dirty="0" smtClean="0">
                <a:latin typeface="HG丸ｺﾞｼｯｸM-PRO" panose="020F0600000000000000" pitchFamily="50" charset="-128"/>
                <a:ea typeface="HG丸ｺﾞｼｯｸM-PRO" panose="020F0600000000000000" pitchFamily="50" charset="-128"/>
              </a:rPr>
              <a:t>　表明している。</a:t>
            </a:r>
            <a:endParaRPr kumimoji="1" lang="ja-JP" altLang="en-US" sz="1050" dirty="0">
              <a:latin typeface="HG丸ｺﾞｼｯｸM-PRO" panose="020F0600000000000000" pitchFamily="50" charset="-128"/>
              <a:ea typeface="HG丸ｺﾞｼｯｸM-PRO" panose="020F0600000000000000" pitchFamily="50" charset="-128"/>
            </a:endParaRPr>
          </a:p>
        </p:txBody>
      </p:sp>
      <p:cxnSp>
        <p:nvCxnSpPr>
          <p:cNvPr id="18" name="直線コネクタ 17"/>
          <p:cNvCxnSpPr/>
          <p:nvPr/>
        </p:nvCxnSpPr>
        <p:spPr>
          <a:xfrm>
            <a:off x="441654" y="4524375"/>
            <a:ext cx="3060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4047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grpSp>
        <p:nvGrpSpPr>
          <p:cNvPr id="4" name="グループ化 3"/>
          <p:cNvGrpSpPr/>
          <p:nvPr/>
        </p:nvGrpSpPr>
        <p:grpSpPr>
          <a:xfrm>
            <a:off x="42285" y="0"/>
            <a:ext cx="9144000" cy="6858000"/>
            <a:chOff x="0" y="0"/>
            <a:chExt cx="9144000" cy="6858000"/>
          </a:xfrm>
        </p:grpSpPr>
        <p:grpSp>
          <p:nvGrpSpPr>
            <p:cNvPr id="5" name="グループ化 4"/>
            <p:cNvGrpSpPr/>
            <p:nvPr/>
          </p:nvGrpSpPr>
          <p:grpSpPr>
            <a:xfrm>
              <a:off x="0" y="0"/>
              <a:ext cx="9144000" cy="6858000"/>
              <a:chOff x="0" y="0"/>
              <a:chExt cx="9144000" cy="6858000"/>
            </a:xfrm>
          </p:grpSpPr>
          <p:sp>
            <p:nvSpPr>
              <p:cNvPr id="7" name="正方形/長方形 6"/>
              <p:cNvSpPr/>
              <p:nvPr/>
            </p:nvSpPr>
            <p:spPr>
              <a:xfrm>
                <a:off x="0" y="0"/>
                <a:ext cx="9144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角丸四角形 7"/>
              <p:cNvSpPr/>
              <p:nvPr/>
            </p:nvSpPr>
            <p:spPr>
              <a:xfrm>
                <a:off x="200945" y="1158656"/>
                <a:ext cx="8714455" cy="5279742"/>
              </a:xfrm>
              <a:prstGeom prst="roundRect">
                <a:avLst>
                  <a:gd name="adj" fmla="val 687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6" name="角丸四角形 5"/>
            <p:cNvSpPr/>
            <p:nvPr/>
          </p:nvSpPr>
          <p:spPr>
            <a:xfrm>
              <a:off x="200945" y="255478"/>
              <a:ext cx="8714455" cy="731924"/>
            </a:xfrm>
            <a:prstGeom prst="roundRect">
              <a:avLst>
                <a:gd name="adj" fmla="val 2971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800" dirty="0">
                  <a:solidFill>
                    <a:sysClr val="windowText" lastClr="000000"/>
                  </a:solidFill>
                  <a:latin typeface="HGP創英角ｺﾞｼｯｸUB" panose="020B0900000000000000" pitchFamily="50" charset="-128"/>
                  <a:ea typeface="HGP創英角ｺﾞｼｯｸUB" panose="020B0900000000000000" pitchFamily="50" charset="-128"/>
                </a:rPr>
                <a:t>1.</a:t>
              </a:r>
              <a:r>
                <a:rPr lang="ja-JP" altLang="en-US" sz="2800" dirty="0">
                  <a:solidFill>
                    <a:sysClr val="windowText" lastClr="000000"/>
                  </a:solidFill>
                  <a:latin typeface="HGP創英角ｺﾞｼｯｸUB" panose="020B0900000000000000" pitchFamily="50" charset="-128"/>
                  <a:ea typeface="HGP創英角ｺﾞｼｯｸUB" panose="020B0900000000000000" pitchFamily="50" charset="-128"/>
                </a:rPr>
                <a:t>計画改定の背景</a:t>
              </a:r>
              <a:r>
                <a:rPr kumimoji="1" lang="ja-JP" altLang="en-US" sz="3200" dirty="0" smtClean="0">
                  <a:solidFill>
                    <a:sysClr val="windowText" lastClr="000000"/>
                  </a:solidFill>
                  <a:latin typeface="HGP創英角ｺﾞｼｯｸUB" panose="020B0900000000000000" pitchFamily="50" charset="-128"/>
                  <a:ea typeface="HGP創英角ｺﾞｼｯｸUB" panose="020B0900000000000000" pitchFamily="50" charset="-128"/>
                </a:rPr>
                <a:t>　</a:t>
              </a:r>
              <a:r>
                <a:rPr lang="ja-JP" altLang="en-US" sz="2400" dirty="0" smtClean="0">
                  <a:solidFill>
                    <a:schemeClr val="tx1"/>
                  </a:solidFill>
                  <a:ea typeface="HGS創英角ｺﾞｼｯｸUB" panose="020B0900000000000000" pitchFamily="50" charset="-128"/>
                  <a:cs typeface="Arial" panose="020B0604020202020204" pitchFamily="34" charset="0"/>
                </a:rPr>
                <a:t>（</a:t>
              </a:r>
              <a:r>
                <a:rPr lang="en-US" altLang="ja-JP" sz="2400" dirty="0" smtClean="0">
                  <a:solidFill>
                    <a:schemeClr val="tx1"/>
                  </a:solidFill>
                  <a:ea typeface="HGS創英角ｺﾞｼｯｸUB" panose="020B0900000000000000" pitchFamily="50" charset="-128"/>
                  <a:cs typeface="Arial" panose="020B0604020202020204" pitchFamily="34" charset="0"/>
                </a:rPr>
                <a:t>2</a:t>
              </a:r>
              <a:r>
                <a:rPr lang="ja-JP" altLang="en-US" sz="2400" dirty="0" smtClean="0">
                  <a:solidFill>
                    <a:schemeClr val="tx1"/>
                  </a:solidFill>
                  <a:ea typeface="HGS創英角ｺﾞｼｯｸUB" panose="020B0900000000000000" pitchFamily="50" charset="-128"/>
                  <a:cs typeface="Arial" panose="020B0604020202020204" pitchFamily="34" charset="0"/>
                </a:rPr>
                <a:t>）</a:t>
              </a:r>
              <a:r>
                <a:rPr lang="ja-JP" altLang="en-US" sz="2400" dirty="0" smtClean="0">
                  <a:solidFill>
                    <a:schemeClr val="tx1"/>
                  </a:solidFill>
                  <a:ea typeface="HGS創英角ｺﾞｼｯｸUB" panose="020B0900000000000000" pitchFamily="50" charset="-128"/>
                </a:rPr>
                <a:t>地球温暖化の進行</a:t>
              </a:r>
              <a:endParaRPr lang="en-US" altLang="ja-JP" sz="2400" dirty="0" smtClean="0">
                <a:solidFill>
                  <a:schemeClr val="tx1"/>
                </a:solidFill>
                <a:ea typeface="HGS創英角ｺﾞｼｯｸUB" panose="020B0900000000000000" pitchFamily="50" charset="-128"/>
              </a:endParaRPr>
            </a:p>
          </p:txBody>
        </p:sp>
      </p:grpSp>
      <p:sp>
        <p:nvSpPr>
          <p:cNvPr id="10" name="Rectangle 3"/>
          <p:cNvSpPr>
            <a:spLocks noChangeArrowheads="1"/>
          </p:cNvSpPr>
          <p:nvPr/>
        </p:nvSpPr>
        <p:spPr bwMode="auto">
          <a:xfrm>
            <a:off x="597064" y="2193760"/>
            <a:ext cx="7591567" cy="820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eaLnBrk="1" hangingPunct="1">
              <a:lnSpc>
                <a:spcPct val="90000"/>
              </a:lnSpc>
              <a:spcBef>
                <a:spcPct val="20000"/>
              </a:spcBef>
              <a:buClr>
                <a:srgbClr val="DDDDDD"/>
              </a:buClr>
            </a:pPr>
            <a:r>
              <a:rPr lang="ja-JP" altLang="en-US" sz="2400" dirty="0" smtClean="0">
                <a:ea typeface="HGS創英角ｺﾞｼｯｸUB" panose="020B0900000000000000" pitchFamily="50" charset="-128"/>
              </a:rPr>
              <a:t>　日本では、</a:t>
            </a:r>
            <a:r>
              <a:rPr lang="en-US" altLang="ja-JP" sz="2400" dirty="0" smtClean="0">
                <a:latin typeface="HGS創英角ｺﾞｼｯｸUB" panose="020B0900000000000000" pitchFamily="50" charset="-128"/>
                <a:ea typeface="HGS創英角ｺﾞｼｯｸUB" panose="020B0900000000000000" pitchFamily="50" charset="-128"/>
              </a:rPr>
              <a:t>1900</a:t>
            </a:r>
            <a:r>
              <a:rPr lang="ja-JP" altLang="en-US" sz="2400" dirty="0" smtClean="0">
                <a:latin typeface="HGS創英角ｺﾞｼｯｸUB" panose="020B0900000000000000" pitchFamily="50" charset="-128"/>
                <a:ea typeface="HGS創英角ｺﾞｼｯｸUB" panose="020B0900000000000000" pitchFamily="50" charset="-128"/>
              </a:rPr>
              <a:t>年</a:t>
            </a:r>
            <a:r>
              <a:rPr lang="ja-JP" altLang="en-US" sz="2400" dirty="0" smtClean="0">
                <a:ea typeface="HGS創英角ｺﾞｼｯｸUB" panose="020B0900000000000000" pitchFamily="50" charset="-128"/>
              </a:rPr>
              <a:t>からの</a:t>
            </a:r>
            <a:r>
              <a:rPr lang="en-US" altLang="ja-JP" sz="2400" dirty="0" smtClean="0">
                <a:latin typeface="HGS創英角ｺﾞｼｯｸUB" panose="020B0900000000000000" pitchFamily="50" charset="-128"/>
                <a:ea typeface="HGS創英角ｺﾞｼｯｸUB" panose="020B0900000000000000" pitchFamily="50" charset="-128"/>
              </a:rPr>
              <a:t>100</a:t>
            </a:r>
            <a:r>
              <a:rPr lang="ja-JP" altLang="en-US" sz="2400" dirty="0" smtClean="0">
                <a:ea typeface="HGS創英角ｺﾞｼｯｸUB" panose="020B0900000000000000" pitchFamily="50" charset="-128"/>
              </a:rPr>
              <a:t>年間で</a:t>
            </a:r>
            <a:r>
              <a:rPr lang="ja-JP" altLang="en-US" sz="2400" dirty="0" smtClean="0">
                <a:solidFill>
                  <a:srgbClr val="FF0000"/>
                </a:solidFill>
                <a:ea typeface="HGS創英角ｺﾞｼｯｸUB" panose="020B0900000000000000" pitchFamily="50" charset="-128"/>
              </a:rPr>
              <a:t>約</a:t>
            </a:r>
            <a:r>
              <a:rPr lang="en-US" altLang="ja-JP" sz="2400" dirty="0" smtClean="0">
                <a:solidFill>
                  <a:srgbClr val="FF0000"/>
                </a:solidFill>
                <a:latin typeface="HGS創英角ｺﾞｼｯｸUB" panose="020B0900000000000000" pitchFamily="50" charset="-128"/>
                <a:ea typeface="HGS創英角ｺﾞｼｯｸUB" panose="020B0900000000000000" pitchFamily="50" charset="-128"/>
              </a:rPr>
              <a:t>1.</a:t>
            </a:r>
            <a:r>
              <a:rPr lang="en-US" altLang="ja-JP" sz="2400" dirty="0">
                <a:solidFill>
                  <a:srgbClr val="FF0000"/>
                </a:solidFill>
                <a:latin typeface="HGS創英角ｺﾞｼｯｸUB" panose="020B0900000000000000" pitchFamily="50" charset="-128"/>
                <a:ea typeface="HGS創英角ｺﾞｼｯｸUB" panose="020B0900000000000000" pitchFamily="50" charset="-128"/>
              </a:rPr>
              <a:t>1</a:t>
            </a:r>
            <a:r>
              <a:rPr lang="ja-JP" altLang="en-US" sz="2400" dirty="0" smtClean="0">
                <a:solidFill>
                  <a:srgbClr val="FF0000"/>
                </a:solidFill>
                <a:ea typeface="HGS創英角ｺﾞｼｯｸUB" panose="020B0900000000000000" pitchFamily="50" charset="-128"/>
              </a:rPr>
              <a:t>℃</a:t>
            </a:r>
            <a:r>
              <a:rPr lang="ja-JP" altLang="en-US" sz="2400" dirty="0" smtClean="0">
                <a:ea typeface="HGS創英角ｺﾞｼｯｸUB" panose="020B0900000000000000" pitchFamily="50" charset="-128"/>
              </a:rPr>
              <a:t>の割合</a:t>
            </a:r>
            <a:endParaRPr lang="en-US" altLang="ja-JP" sz="2400" dirty="0" smtClean="0">
              <a:ea typeface="HGS創英角ｺﾞｼｯｸUB" panose="020B0900000000000000" pitchFamily="50" charset="-128"/>
            </a:endParaRPr>
          </a:p>
          <a:p>
            <a:pPr eaLnBrk="1" hangingPunct="1">
              <a:lnSpc>
                <a:spcPct val="90000"/>
              </a:lnSpc>
              <a:spcBef>
                <a:spcPct val="20000"/>
              </a:spcBef>
              <a:buClr>
                <a:srgbClr val="DDDDDD"/>
              </a:buClr>
            </a:pPr>
            <a:r>
              <a:rPr lang="ja-JP" altLang="en-US" sz="2400" dirty="0" smtClean="0">
                <a:ea typeface="HGS創英角ｺﾞｼｯｸUB" panose="020B0900000000000000" pitchFamily="50" charset="-128"/>
              </a:rPr>
              <a:t>で平均気温が上昇しています。</a:t>
            </a:r>
            <a:endParaRPr lang="en-US" altLang="ja-JP" sz="2400" dirty="0">
              <a:ea typeface="HGS創英角ｺﾞｼｯｸUB" panose="020B0900000000000000" pitchFamily="50" charset="-128"/>
            </a:endParaRPr>
          </a:p>
        </p:txBody>
      </p:sp>
      <p:sp>
        <p:nvSpPr>
          <p:cNvPr id="11" name="Rectangle 3"/>
          <p:cNvSpPr txBox="1">
            <a:spLocks noChangeArrowheads="1"/>
          </p:cNvSpPr>
          <p:nvPr/>
        </p:nvSpPr>
        <p:spPr>
          <a:xfrm>
            <a:off x="5517566" y="6522622"/>
            <a:ext cx="3104147" cy="202036"/>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r">
              <a:buFontTx/>
              <a:buNone/>
            </a:pPr>
            <a:r>
              <a:rPr lang="en-US" altLang="ja-JP" sz="1200" dirty="0" smtClean="0">
                <a:latin typeface="HG丸ｺﾞｼｯｸM-PRO" panose="020F0600000000000000" pitchFamily="50" charset="-128"/>
                <a:ea typeface="HG丸ｺﾞｼｯｸM-PRO" panose="020F0600000000000000" pitchFamily="50" charset="-128"/>
              </a:rPr>
              <a:t>No.7</a:t>
            </a:r>
            <a:endParaRPr lang="en-US" altLang="ja-JP" sz="1200" dirty="0">
              <a:latin typeface="HG丸ｺﾞｼｯｸM-PRO" panose="020F0600000000000000" pitchFamily="50" charset="-128"/>
              <a:ea typeface="HG丸ｺﾞｼｯｸM-PRO" panose="020F0600000000000000" pitchFamily="50" charset="-128"/>
            </a:endParaRPr>
          </a:p>
        </p:txBody>
      </p:sp>
      <p:sp>
        <p:nvSpPr>
          <p:cNvPr id="12" name="テキスト ボックス 11"/>
          <p:cNvSpPr txBox="1"/>
          <p:nvPr/>
        </p:nvSpPr>
        <p:spPr>
          <a:xfrm>
            <a:off x="565479" y="1278767"/>
            <a:ext cx="7844589" cy="830997"/>
          </a:xfrm>
          <a:prstGeom prst="rect">
            <a:avLst/>
          </a:prstGeom>
          <a:noFill/>
        </p:spPr>
        <p:txBody>
          <a:bodyPr wrap="square" rtlCol="0">
            <a:spAutoFit/>
          </a:bodyPr>
          <a:lstStyle/>
          <a:p>
            <a:r>
              <a:rPr lang="ja-JP" altLang="en-US" sz="2400" dirty="0" smtClean="0">
                <a:latin typeface="HGP創英角ｺﾞｼｯｸUB" panose="020B0900000000000000" pitchFamily="50" charset="-128"/>
                <a:ea typeface="HGP創英角ｺﾞｼｯｸUB" panose="020B0900000000000000" pitchFamily="50" charset="-128"/>
              </a:rPr>
              <a:t>なぜ温暖化対策が必要なのか</a:t>
            </a:r>
            <a:endParaRPr lang="en-US" altLang="ja-JP" sz="2400" dirty="0" smtClean="0">
              <a:latin typeface="HGP創英角ｺﾞｼｯｸUB" panose="020B0900000000000000" pitchFamily="50" charset="-128"/>
              <a:ea typeface="HGP創英角ｺﾞｼｯｸUB" panose="020B0900000000000000" pitchFamily="50" charset="-128"/>
            </a:endParaRPr>
          </a:p>
          <a:p>
            <a:r>
              <a:rPr lang="ja-JP" altLang="en-US" sz="2400" dirty="0" smtClean="0">
                <a:latin typeface="HGP創英角ｺﾞｼｯｸUB" panose="020B0900000000000000" pitchFamily="50" charset="-128"/>
                <a:ea typeface="HGP創英角ｺﾞｼｯｸUB" panose="020B0900000000000000" pitchFamily="50" charset="-128"/>
              </a:rPr>
              <a:t>　－平均気温の上昇－</a:t>
            </a:r>
            <a:endParaRPr kumimoji="1" lang="ja-JP" altLang="en-US" sz="2400" dirty="0">
              <a:latin typeface="HGP創英角ｺﾞｼｯｸUB" panose="020B0900000000000000" pitchFamily="50" charset="-128"/>
              <a:ea typeface="HGP創英角ｺﾞｼｯｸUB" panose="020B0900000000000000" pitchFamily="50" charset="-128"/>
            </a:endParaRPr>
          </a:p>
        </p:txBody>
      </p:sp>
      <p:sp>
        <p:nvSpPr>
          <p:cNvPr id="14" name="Rectangle 3"/>
          <p:cNvSpPr>
            <a:spLocks noChangeArrowheads="1"/>
          </p:cNvSpPr>
          <p:nvPr/>
        </p:nvSpPr>
        <p:spPr bwMode="auto">
          <a:xfrm>
            <a:off x="628650" y="3014507"/>
            <a:ext cx="7591567" cy="156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eaLnBrk="1" hangingPunct="1">
              <a:lnSpc>
                <a:spcPct val="90000"/>
              </a:lnSpc>
              <a:spcBef>
                <a:spcPct val="20000"/>
              </a:spcBef>
              <a:buClr>
                <a:srgbClr val="DDDDDD"/>
              </a:buClr>
            </a:pPr>
            <a:r>
              <a:rPr lang="ja-JP" altLang="en-US" sz="2400" dirty="0" smtClean="0">
                <a:ea typeface="HGS創英角ｺﾞｼｯｸUB" panose="020B0900000000000000" pitchFamily="50" charset="-128"/>
              </a:rPr>
              <a:t>　また、</a:t>
            </a:r>
            <a:r>
              <a:rPr lang="en-US" altLang="ja-JP" sz="2400" dirty="0" smtClean="0">
                <a:latin typeface="HGS創英角ｺﾞｼｯｸUB" panose="020B0900000000000000" pitchFamily="50" charset="-128"/>
                <a:ea typeface="HGS創英角ｺﾞｼｯｸUB" panose="020B0900000000000000" pitchFamily="50" charset="-128"/>
              </a:rPr>
              <a:t>ICPP</a:t>
            </a:r>
            <a:r>
              <a:rPr lang="ja-JP" altLang="en-US" sz="2400" dirty="0" smtClean="0">
                <a:ea typeface="HGS創英角ｺﾞｼｯｸUB" panose="020B0900000000000000" pitchFamily="50" charset="-128"/>
              </a:rPr>
              <a:t>（気候変動に関する政府間パネル）が作</a:t>
            </a:r>
            <a:endParaRPr lang="en-US" altLang="ja-JP" sz="2400" dirty="0" smtClean="0">
              <a:ea typeface="HGS創英角ｺﾞｼｯｸUB" panose="020B0900000000000000" pitchFamily="50" charset="-128"/>
            </a:endParaRPr>
          </a:p>
          <a:p>
            <a:pPr eaLnBrk="1" hangingPunct="1">
              <a:lnSpc>
                <a:spcPct val="90000"/>
              </a:lnSpc>
              <a:spcBef>
                <a:spcPct val="20000"/>
              </a:spcBef>
              <a:buClr>
                <a:srgbClr val="DDDDDD"/>
              </a:buClr>
            </a:pPr>
            <a:r>
              <a:rPr lang="ja-JP" altLang="en-US" sz="2400" dirty="0" smtClean="0">
                <a:ea typeface="HGS創英角ｺﾞｼｯｸUB" panose="020B0900000000000000" pitchFamily="50" charset="-128"/>
              </a:rPr>
              <a:t>成した第５次評価報告書によれば、今後</a:t>
            </a:r>
            <a:r>
              <a:rPr lang="en-US" altLang="ja-JP" sz="2400" dirty="0" smtClean="0">
                <a:latin typeface="HGS創英角ｺﾞｼｯｸUB" panose="020B0900000000000000" pitchFamily="50" charset="-128"/>
                <a:ea typeface="HGS創英角ｺﾞｼｯｸUB" panose="020B0900000000000000" pitchFamily="50" charset="-128"/>
              </a:rPr>
              <a:t>100</a:t>
            </a:r>
            <a:r>
              <a:rPr lang="ja-JP" altLang="en-US" sz="2400" dirty="0" smtClean="0">
                <a:latin typeface="HGS創英角ｺﾞｼｯｸUB" panose="020B0900000000000000" pitchFamily="50" charset="-128"/>
                <a:ea typeface="HGS創英角ｺﾞｼｯｸUB" panose="020B0900000000000000" pitchFamily="50" charset="-128"/>
              </a:rPr>
              <a:t>年</a:t>
            </a:r>
            <a:r>
              <a:rPr lang="ja-JP" altLang="en-US" sz="2400" dirty="0" smtClean="0">
                <a:ea typeface="HGS創英角ｺﾞｼｯｸUB" panose="020B0900000000000000" pitchFamily="50" charset="-128"/>
              </a:rPr>
              <a:t>間、温</a:t>
            </a:r>
            <a:endParaRPr lang="en-US" altLang="ja-JP" sz="2400" dirty="0" smtClean="0">
              <a:ea typeface="HGS創英角ｺﾞｼｯｸUB" panose="020B0900000000000000" pitchFamily="50" charset="-128"/>
            </a:endParaRPr>
          </a:p>
          <a:p>
            <a:pPr eaLnBrk="1" hangingPunct="1">
              <a:lnSpc>
                <a:spcPct val="90000"/>
              </a:lnSpc>
              <a:spcBef>
                <a:spcPct val="20000"/>
              </a:spcBef>
              <a:buClr>
                <a:srgbClr val="DDDDDD"/>
              </a:buClr>
            </a:pPr>
            <a:r>
              <a:rPr lang="ja-JP" altLang="en-US" sz="2400" dirty="0" smtClean="0">
                <a:ea typeface="HGS創英角ｺﾞｼｯｸUB" panose="020B0900000000000000" pitchFamily="50" charset="-128"/>
              </a:rPr>
              <a:t>暖化対策を何も行わなかった場合、地球の平均気温が</a:t>
            </a:r>
            <a:endParaRPr lang="en-US" altLang="ja-JP" sz="2400" dirty="0" smtClean="0">
              <a:ea typeface="HGS創英角ｺﾞｼｯｸUB" panose="020B0900000000000000" pitchFamily="50" charset="-128"/>
            </a:endParaRPr>
          </a:p>
          <a:p>
            <a:pPr eaLnBrk="1" hangingPunct="1">
              <a:lnSpc>
                <a:spcPct val="90000"/>
              </a:lnSpc>
              <a:spcBef>
                <a:spcPct val="20000"/>
              </a:spcBef>
              <a:buClr>
                <a:srgbClr val="DDDDDD"/>
              </a:buClr>
            </a:pPr>
            <a:r>
              <a:rPr lang="ja-JP" altLang="en-US" sz="2400" dirty="0" smtClean="0">
                <a:solidFill>
                  <a:srgbClr val="FF0000"/>
                </a:solidFill>
                <a:ea typeface="HGS創英角ｺﾞｼｯｸUB" panose="020B0900000000000000" pitchFamily="50" charset="-128"/>
              </a:rPr>
              <a:t>最大</a:t>
            </a:r>
            <a:r>
              <a:rPr lang="en-US" altLang="ja-JP" sz="2400" dirty="0" smtClean="0">
                <a:solidFill>
                  <a:srgbClr val="FF0000"/>
                </a:solidFill>
                <a:latin typeface="HGS創英角ｺﾞｼｯｸUB" panose="020B0900000000000000" pitchFamily="50" charset="-128"/>
                <a:ea typeface="HGS創英角ｺﾞｼｯｸUB" panose="020B0900000000000000" pitchFamily="50" charset="-128"/>
              </a:rPr>
              <a:t>4.8</a:t>
            </a:r>
            <a:r>
              <a:rPr lang="ja-JP" altLang="en-US" sz="2400" dirty="0" smtClean="0">
                <a:solidFill>
                  <a:srgbClr val="FF0000"/>
                </a:solidFill>
                <a:ea typeface="HGS創英角ｺﾞｼｯｸUB" panose="020B0900000000000000" pitchFamily="50" charset="-128"/>
              </a:rPr>
              <a:t> ℃</a:t>
            </a:r>
            <a:r>
              <a:rPr lang="ja-JP" altLang="en-US" sz="2400" dirty="0" smtClean="0">
                <a:ea typeface="HGS創英角ｺﾞｼｯｸUB" panose="020B0900000000000000" pitchFamily="50" charset="-128"/>
              </a:rPr>
              <a:t>上昇すると</a:t>
            </a:r>
            <a:r>
              <a:rPr lang="ja-JP" altLang="en-US" sz="2400" dirty="0">
                <a:ea typeface="HGS創英角ｺﾞｼｯｸUB" panose="020B0900000000000000" pitchFamily="50" charset="-128"/>
              </a:rPr>
              <a:t>予想</a:t>
            </a:r>
            <a:r>
              <a:rPr lang="ja-JP" altLang="en-US" sz="2400" dirty="0" smtClean="0">
                <a:ea typeface="HGS創英角ｺﾞｼｯｸUB" panose="020B0900000000000000" pitchFamily="50" charset="-128"/>
              </a:rPr>
              <a:t>されています。</a:t>
            </a:r>
            <a:endParaRPr lang="en-US" altLang="ja-JP" sz="2400" dirty="0" smtClean="0">
              <a:ea typeface="HGS創英角ｺﾞｼｯｸUB" panose="020B0900000000000000" pitchFamily="50" charset="-128"/>
            </a:endParaRPr>
          </a:p>
        </p:txBody>
      </p:sp>
      <p:sp>
        <p:nvSpPr>
          <p:cNvPr id="15" name="Rectangle 3"/>
          <p:cNvSpPr>
            <a:spLocks noChangeArrowheads="1"/>
          </p:cNvSpPr>
          <p:nvPr/>
        </p:nvSpPr>
        <p:spPr bwMode="auto">
          <a:xfrm>
            <a:off x="818502" y="4770639"/>
            <a:ext cx="7591567" cy="820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eaLnBrk="1" hangingPunct="1">
              <a:lnSpc>
                <a:spcPct val="90000"/>
              </a:lnSpc>
              <a:spcBef>
                <a:spcPct val="20000"/>
              </a:spcBef>
              <a:buClr>
                <a:srgbClr val="DDDDDD"/>
              </a:buClr>
            </a:pPr>
            <a:endParaRPr lang="en-US" altLang="ja-JP" sz="2400" dirty="0" smtClean="0">
              <a:ea typeface="HGS創英角ｺﾞｼｯｸUB" panose="020B0900000000000000" pitchFamily="50" charset="-128"/>
            </a:endParaRPr>
          </a:p>
        </p:txBody>
      </p:sp>
      <p:pic>
        <p:nvPicPr>
          <p:cNvPr id="18" name="図 17"/>
          <p:cNvPicPr>
            <a:picLocks noChangeAspect="1"/>
          </p:cNvPicPr>
          <p:nvPr/>
        </p:nvPicPr>
        <p:blipFill rotWithShape="1">
          <a:blip r:embed="rId2"/>
          <a:srcRect l="5001" t="44537" r="4441" b="26944"/>
          <a:stretch/>
        </p:blipFill>
        <p:spPr>
          <a:xfrm>
            <a:off x="644774" y="4659392"/>
            <a:ext cx="7933747" cy="1729887"/>
          </a:xfrm>
          <a:prstGeom prst="rect">
            <a:avLst/>
          </a:prstGeom>
        </p:spPr>
      </p:pic>
    </p:spTree>
    <p:extLst>
      <p:ext uri="{BB962C8B-B14F-4D97-AF65-F5344CB8AC3E}">
        <p14:creationId xmlns:p14="http://schemas.microsoft.com/office/powerpoint/2010/main" val="20931404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グループ化 12"/>
          <p:cNvGrpSpPr/>
          <p:nvPr/>
        </p:nvGrpSpPr>
        <p:grpSpPr>
          <a:xfrm>
            <a:off x="0" y="0"/>
            <a:ext cx="9144000" cy="6858000"/>
            <a:chOff x="0" y="0"/>
            <a:chExt cx="9144000" cy="6858000"/>
          </a:xfrm>
        </p:grpSpPr>
        <p:grpSp>
          <p:nvGrpSpPr>
            <p:cNvPr id="14" name="グループ化 13"/>
            <p:cNvGrpSpPr/>
            <p:nvPr/>
          </p:nvGrpSpPr>
          <p:grpSpPr>
            <a:xfrm>
              <a:off x="0" y="0"/>
              <a:ext cx="9144000" cy="6858000"/>
              <a:chOff x="0" y="0"/>
              <a:chExt cx="9144000" cy="6858000"/>
            </a:xfrm>
          </p:grpSpPr>
          <p:sp>
            <p:nvSpPr>
              <p:cNvPr id="16" name="正方形/長方形 15"/>
              <p:cNvSpPr/>
              <p:nvPr/>
            </p:nvSpPr>
            <p:spPr>
              <a:xfrm>
                <a:off x="0" y="0"/>
                <a:ext cx="9144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角丸四角形 16"/>
              <p:cNvSpPr/>
              <p:nvPr/>
            </p:nvSpPr>
            <p:spPr>
              <a:xfrm>
                <a:off x="200945" y="1158656"/>
                <a:ext cx="8714455" cy="5279742"/>
              </a:xfrm>
              <a:prstGeom prst="roundRect">
                <a:avLst>
                  <a:gd name="adj" fmla="val 687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15" name="角丸四角形 14"/>
            <p:cNvSpPr/>
            <p:nvPr/>
          </p:nvSpPr>
          <p:spPr>
            <a:xfrm>
              <a:off x="200945" y="255478"/>
              <a:ext cx="8714455" cy="731924"/>
            </a:xfrm>
            <a:prstGeom prst="roundRect">
              <a:avLst>
                <a:gd name="adj" fmla="val 2971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800" dirty="0">
                  <a:solidFill>
                    <a:sysClr val="windowText" lastClr="000000"/>
                  </a:solidFill>
                  <a:latin typeface="HGP創英角ｺﾞｼｯｸUB" panose="020B0900000000000000" pitchFamily="50" charset="-128"/>
                  <a:ea typeface="HGP創英角ｺﾞｼｯｸUB" panose="020B0900000000000000" pitchFamily="50" charset="-128"/>
                </a:rPr>
                <a:t>1.</a:t>
              </a:r>
              <a:r>
                <a:rPr lang="ja-JP" altLang="en-US" sz="2800" dirty="0">
                  <a:solidFill>
                    <a:sysClr val="windowText" lastClr="000000"/>
                  </a:solidFill>
                  <a:latin typeface="HGP創英角ｺﾞｼｯｸUB" panose="020B0900000000000000" pitchFamily="50" charset="-128"/>
                  <a:ea typeface="HGP創英角ｺﾞｼｯｸUB" panose="020B0900000000000000" pitchFamily="50" charset="-128"/>
                </a:rPr>
                <a:t>計画改定の背景</a:t>
              </a:r>
              <a:r>
                <a:rPr kumimoji="1" lang="ja-JP" altLang="en-US" sz="3200" dirty="0" smtClean="0">
                  <a:solidFill>
                    <a:sysClr val="windowText" lastClr="000000"/>
                  </a:solidFill>
                  <a:latin typeface="HGP創英角ｺﾞｼｯｸUB" panose="020B0900000000000000" pitchFamily="50" charset="-128"/>
                  <a:ea typeface="HGP創英角ｺﾞｼｯｸUB" panose="020B0900000000000000" pitchFamily="50" charset="-128"/>
                </a:rPr>
                <a:t>　</a:t>
              </a:r>
              <a:r>
                <a:rPr lang="ja-JP" altLang="en-US" sz="2400" dirty="0">
                  <a:solidFill>
                    <a:schemeClr val="tx1"/>
                  </a:solidFill>
                  <a:ea typeface="HGS創英角ｺﾞｼｯｸUB" panose="020B0900000000000000" pitchFamily="50" charset="-128"/>
                  <a:cs typeface="Arial" panose="020B0604020202020204" pitchFamily="34" charset="0"/>
                </a:rPr>
                <a:t>（</a:t>
              </a:r>
              <a:r>
                <a:rPr lang="en-US" altLang="ja-JP" sz="2400" dirty="0">
                  <a:solidFill>
                    <a:schemeClr val="tx1"/>
                  </a:solidFill>
                  <a:ea typeface="HGS創英角ｺﾞｼｯｸUB" panose="020B0900000000000000" pitchFamily="50" charset="-128"/>
                  <a:cs typeface="Arial" panose="020B0604020202020204" pitchFamily="34" charset="0"/>
                </a:rPr>
                <a:t>2</a:t>
              </a:r>
              <a:r>
                <a:rPr lang="ja-JP" altLang="en-US" sz="2400" dirty="0">
                  <a:solidFill>
                    <a:schemeClr val="tx1"/>
                  </a:solidFill>
                  <a:ea typeface="HGS創英角ｺﾞｼｯｸUB" panose="020B0900000000000000" pitchFamily="50" charset="-128"/>
                  <a:cs typeface="Arial" panose="020B0604020202020204" pitchFamily="34" charset="0"/>
                </a:rPr>
                <a:t>）</a:t>
              </a:r>
              <a:r>
                <a:rPr lang="ja-JP" altLang="en-US" sz="2400" dirty="0">
                  <a:solidFill>
                    <a:schemeClr val="tx1"/>
                  </a:solidFill>
                  <a:ea typeface="HGS創英角ｺﾞｼｯｸUB" panose="020B0900000000000000" pitchFamily="50" charset="-128"/>
                </a:rPr>
                <a:t>地球温暖化の進行</a:t>
              </a:r>
              <a:endParaRPr lang="en-US" altLang="ja-JP" sz="2400" dirty="0">
                <a:solidFill>
                  <a:schemeClr val="tx1"/>
                </a:solidFill>
                <a:ea typeface="HGS創英角ｺﾞｼｯｸUB" panose="020B0900000000000000" pitchFamily="50" charset="-128"/>
              </a:endParaRPr>
            </a:p>
          </p:txBody>
        </p:sp>
      </p:grpSp>
      <p:sp>
        <p:nvSpPr>
          <p:cNvPr id="19" name="テキスト ボックス 18"/>
          <p:cNvSpPr txBox="1"/>
          <p:nvPr/>
        </p:nvSpPr>
        <p:spPr>
          <a:xfrm>
            <a:off x="565479" y="2001310"/>
            <a:ext cx="8134037" cy="1323439"/>
          </a:xfrm>
          <a:prstGeom prst="rect">
            <a:avLst/>
          </a:prstGeom>
          <a:noFill/>
        </p:spPr>
        <p:txBody>
          <a:bodyPr wrap="square" rtlCol="0">
            <a:spAutoFit/>
          </a:bodyPr>
          <a:lstStyle/>
          <a:p>
            <a:r>
              <a:rPr lang="ja-JP" altLang="en-US" sz="2000" dirty="0" smtClean="0">
                <a:latin typeface="HGP創英角ｺﾞｼｯｸUB" panose="020B0900000000000000" pitchFamily="50" charset="-128"/>
                <a:ea typeface="HGP創英角ｺﾞｼｯｸUB" panose="020B0900000000000000" pitchFamily="50" charset="-128"/>
              </a:rPr>
              <a:t>　平均気温の上昇により、豪雨等の極端な気象現象の増加が懸念されます。</a:t>
            </a:r>
            <a:endParaRPr lang="en-US" altLang="ja-JP" sz="2000" dirty="0" smtClean="0">
              <a:latin typeface="HGP創英角ｺﾞｼｯｸUB" panose="020B0900000000000000" pitchFamily="50" charset="-128"/>
              <a:ea typeface="HGP創英角ｺﾞｼｯｸUB" panose="020B0900000000000000" pitchFamily="50" charset="-128"/>
            </a:endParaRPr>
          </a:p>
          <a:p>
            <a:r>
              <a:rPr lang="ja-JP" altLang="en-US" sz="2000" dirty="0">
                <a:latin typeface="HGP創英角ｺﾞｼｯｸUB" panose="020B0900000000000000" pitchFamily="50" charset="-128"/>
                <a:ea typeface="HGP創英角ｺﾞｼｯｸUB" panose="020B0900000000000000" pitchFamily="50" charset="-128"/>
              </a:rPr>
              <a:t>　</a:t>
            </a:r>
            <a:r>
              <a:rPr lang="ja-JP" altLang="en-US" sz="2000" dirty="0" smtClean="0">
                <a:latin typeface="HGP創英角ｺﾞｼｯｸUB" panose="020B0900000000000000" pitchFamily="50" charset="-128"/>
                <a:ea typeface="HGP創英角ｺﾞｼｯｸUB" panose="020B0900000000000000" pitchFamily="50" charset="-128"/>
              </a:rPr>
              <a:t>日降水量</a:t>
            </a:r>
            <a:r>
              <a:rPr lang="en-US" altLang="ja-JP" sz="2000" dirty="0" smtClean="0">
                <a:latin typeface="HGP創英角ｺﾞｼｯｸUB" panose="020B0900000000000000" pitchFamily="50" charset="-128"/>
                <a:ea typeface="HGP創英角ｺﾞｼｯｸUB" panose="020B0900000000000000" pitchFamily="50" charset="-128"/>
              </a:rPr>
              <a:t>100mm</a:t>
            </a:r>
            <a:r>
              <a:rPr lang="ja-JP" altLang="en-US" sz="2000" dirty="0" smtClean="0">
                <a:latin typeface="HGP創英角ｺﾞｼｯｸUB" panose="020B0900000000000000" pitchFamily="50" charset="-128"/>
                <a:ea typeface="HGP創英角ｺﾞｼｯｸUB" panose="020B0900000000000000" pitchFamily="50" charset="-128"/>
              </a:rPr>
              <a:t>以上の日数、日降水量</a:t>
            </a:r>
            <a:r>
              <a:rPr lang="en-US" altLang="ja-JP" sz="2000" dirty="0" smtClean="0">
                <a:latin typeface="HGP創英角ｺﾞｼｯｸUB" panose="020B0900000000000000" pitchFamily="50" charset="-128"/>
                <a:ea typeface="HGP創英角ｺﾞｼｯｸUB" panose="020B0900000000000000" pitchFamily="50" charset="-128"/>
              </a:rPr>
              <a:t>200mm</a:t>
            </a:r>
            <a:r>
              <a:rPr lang="ja-JP" altLang="en-US" sz="2000" dirty="0" smtClean="0">
                <a:latin typeface="HGP創英角ｺﾞｼｯｸUB" panose="020B0900000000000000" pitchFamily="50" charset="-128"/>
                <a:ea typeface="HGP創英角ｺﾞｼｯｸUB" panose="020B0900000000000000" pitchFamily="50" charset="-128"/>
              </a:rPr>
              <a:t>以上の日数は、過去</a:t>
            </a:r>
            <a:r>
              <a:rPr lang="en-US" altLang="ja-JP" sz="2000" dirty="0" smtClean="0">
                <a:latin typeface="HGP創英角ｺﾞｼｯｸUB" panose="020B0900000000000000" pitchFamily="50" charset="-128"/>
                <a:ea typeface="HGP創英角ｺﾞｼｯｸUB" panose="020B0900000000000000" pitchFamily="50" charset="-128"/>
              </a:rPr>
              <a:t>116</a:t>
            </a:r>
            <a:r>
              <a:rPr lang="ja-JP" altLang="en-US" sz="2000" dirty="0" smtClean="0">
                <a:latin typeface="HGP創英角ｺﾞｼｯｸUB" panose="020B0900000000000000" pitchFamily="50" charset="-128"/>
                <a:ea typeface="HGP創英角ｺﾞｼｯｸUB" panose="020B0900000000000000" pitchFamily="50" charset="-128"/>
              </a:rPr>
              <a:t>年間で増加しており</a:t>
            </a:r>
            <a:r>
              <a:rPr lang="ja-JP" altLang="en-US" sz="2000" dirty="0">
                <a:latin typeface="HGP創英角ｺﾞｼｯｸUB" panose="020B0900000000000000" pitchFamily="50" charset="-128"/>
                <a:ea typeface="HGP創英角ｺﾞｼｯｸUB" panose="020B0900000000000000" pitchFamily="50" charset="-128"/>
              </a:rPr>
              <a:t>、</a:t>
            </a:r>
            <a:r>
              <a:rPr lang="ja-JP" altLang="en-US" sz="2000" dirty="0" smtClean="0">
                <a:latin typeface="HGP創英角ｺﾞｼｯｸUB" panose="020B0900000000000000" pitchFamily="50" charset="-128"/>
                <a:ea typeface="HGP創英角ｺﾞｼｯｸUB" panose="020B0900000000000000" pitchFamily="50" charset="-128"/>
              </a:rPr>
              <a:t>温室</a:t>
            </a:r>
            <a:r>
              <a:rPr lang="ja-JP" altLang="en-US" sz="2000" dirty="0">
                <a:latin typeface="HGP創英角ｺﾞｼｯｸUB" panose="020B0900000000000000" pitchFamily="50" charset="-128"/>
                <a:ea typeface="HGP創英角ｺﾞｼｯｸUB" panose="020B0900000000000000" pitchFamily="50" charset="-128"/>
              </a:rPr>
              <a:t>効果ガスの排出削減とともに、気候変動への備えが必要となっています。</a:t>
            </a:r>
            <a:endParaRPr lang="en-US" altLang="ja-JP" sz="2000" dirty="0" smtClean="0">
              <a:latin typeface="HGP創英角ｺﾞｼｯｸUB" panose="020B0900000000000000" pitchFamily="50" charset="-128"/>
              <a:ea typeface="HGP創英角ｺﾞｼｯｸUB" panose="020B0900000000000000" pitchFamily="50" charset="-128"/>
            </a:endParaRPr>
          </a:p>
        </p:txBody>
      </p:sp>
      <p:sp>
        <p:nvSpPr>
          <p:cNvPr id="21" name="テキスト ボックス 20"/>
          <p:cNvSpPr txBox="1"/>
          <p:nvPr/>
        </p:nvSpPr>
        <p:spPr>
          <a:xfrm>
            <a:off x="5211805" y="6065012"/>
            <a:ext cx="3409908" cy="276999"/>
          </a:xfrm>
          <a:prstGeom prst="rect">
            <a:avLst/>
          </a:prstGeom>
          <a:noFill/>
        </p:spPr>
        <p:txBody>
          <a:bodyPr wrap="none" rtlCol="0">
            <a:spAutoFit/>
          </a:bodyPr>
          <a:lstStyle/>
          <a:p>
            <a:r>
              <a:rPr lang="ja-JP" altLang="en-US" sz="1200" dirty="0" smtClean="0">
                <a:latin typeface="HG丸ｺﾞｼｯｸM-PRO" panose="020F0600000000000000" pitchFamily="50" charset="-128"/>
                <a:ea typeface="HG丸ｺﾞｼｯｸM-PRO" panose="020F0600000000000000" pitchFamily="50" charset="-128"/>
              </a:rPr>
              <a:t>出典：気象庁「気候変動監視レポート</a:t>
            </a:r>
            <a:r>
              <a:rPr lang="en-US" altLang="ja-JP" sz="1200" dirty="0" smtClean="0">
                <a:latin typeface="HG丸ｺﾞｼｯｸM-PRO" panose="020F0600000000000000" pitchFamily="50" charset="-128"/>
                <a:ea typeface="HG丸ｺﾞｼｯｸM-PRO" panose="020F0600000000000000" pitchFamily="50" charset="-128"/>
              </a:rPr>
              <a:t>2016</a:t>
            </a:r>
            <a:r>
              <a:rPr lang="ja-JP" altLang="en-US" sz="1200" dirty="0" smtClean="0">
                <a:latin typeface="HG丸ｺﾞｼｯｸM-PRO" panose="020F0600000000000000" pitchFamily="50" charset="-128"/>
                <a:ea typeface="HG丸ｺﾞｼｯｸM-PRO" panose="020F0600000000000000" pitchFamily="50" charset="-128"/>
              </a:rPr>
              <a:t>」</a:t>
            </a:r>
            <a:endParaRPr kumimoji="1" lang="ja-JP" altLang="en-US" sz="1200" dirty="0">
              <a:latin typeface="HG丸ｺﾞｼｯｸM-PRO" panose="020F0600000000000000" pitchFamily="50" charset="-128"/>
              <a:ea typeface="HG丸ｺﾞｼｯｸM-PRO" panose="020F0600000000000000" pitchFamily="50" charset="-128"/>
            </a:endParaRPr>
          </a:p>
        </p:txBody>
      </p:sp>
      <p:sp>
        <p:nvSpPr>
          <p:cNvPr id="22" name="テキスト ボックス 21"/>
          <p:cNvSpPr txBox="1"/>
          <p:nvPr/>
        </p:nvSpPr>
        <p:spPr>
          <a:xfrm>
            <a:off x="565479" y="1278767"/>
            <a:ext cx="7459583" cy="830997"/>
          </a:xfrm>
          <a:prstGeom prst="rect">
            <a:avLst/>
          </a:prstGeom>
          <a:noFill/>
        </p:spPr>
        <p:txBody>
          <a:bodyPr wrap="square" rtlCol="0">
            <a:spAutoFit/>
          </a:bodyPr>
          <a:lstStyle/>
          <a:p>
            <a:r>
              <a:rPr lang="ja-JP" altLang="en-US" sz="2400" dirty="0" smtClean="0">
                <a:latin typeface="HGP創英角ｺﾞｼｯｸUB" panose="020B0900000000000000" pitchFamily="50" charset="-128"/>
                <a:ea typeface="HGP創英角ｺﾞｼｯｸUB" panose="020B0900000000000000" pitchFamily="50" charset="-128"/>
              </a:rPr>
              <a:t>なぜ</a:t>
            </a:r>
            <a:r>
              <a:rPr lang="ja-JP" altLang="en-US" sz="2400" dirty="0">
                <a:latin typeface="HGP創英角ｺﾞｼｯｸUB" panose="020B0900000000000000" pitchFamily="50" charset="-128"/>
                <a:ea typeface="HGP創英角ｺﾞｼｯｸUB" panose="020B0900000000000000" pitchFamily="50" charset="-128"/>
              </a:rPr>
              <a:t>温暖化対策が必要なの</a:t>
            </a:r>
            <a:r>
              <a:rPr lang="ja-JP" altLang="en-US" sz="2400" dirty="0" smtClean="0">
                <a:latin typeface="HGP創英角ｺﾞｼｯｸUB" panose="020B0900000000000000" pitchFamily="50" charset="-128"/>
                <a:ea typeface="HGP創英角ｺﾞｼｯｸUB" panose="020B0900000000000000" pitchFamily="50" charset="-128"/>
              </a:rPr>
              <a:t>か</a:t>
            </a:r>
          </a:p>
          <a:p>
            <a:r>
              <a:rPr lang="ja-JP" altLang="en-US" sz="2400" dirty="0" smtClean="0">
                <a:latin typeface="HGP創英角ｺﾞｼｯｸUB" panose="020B0900000000000000" pitchFamily="50" charset="-128"/>
                <a:ea typeface="HGP創英角ｺﾞｼｯｸUB" panose="020B0900000000000000" pitchFamily="50" charset="-128"/>
              </a:rPr>
              <a:t>　－ゲリラ</a:t>
            </a:r>
            <a:r>
              <a:rPr lang="ja-JP" altLang="en-US" sz="2400" dirty="0">
                <a:latin typeface="HGP創英角ｺﾞｼｯｸUB" panose="020B0900000000000000" pitchFamily="50" charset="-128"/>
                <a:ea typeface="HGP創英角ｺﾞｼｯｸUB" panose="020B0900000000000000" pitchFamily="50" charset="-128"/>
              </a:rPr>
              <a:t>豪雨－</a:t>
            </a:r>
            <a:endParaRPr kumimoji="1" lang="ja-JP" altLang="en-US" sz="2400" dirty="0">
              <a:latin typeface="HGP創英角ｺﾞｼｯｸUB" panose="020B0900000000000000" pitchFamily="50" charset="-128"/>
              <a:ea typeface="HGP創英角ｺﾞｼｯｸUB" panose="020B0900000000000000" pitchFamily="50" charset="-128"/>
            </a:endParaRPr>
          </a:p>
        </p:txBody>
      </p:sp>
      <p:sp>
        <p:nvSpPr>
          <p:cNvPr id="23" name="Rectangle 3"/>
          <p:cNvSpPr txBox="1">
            <a:spLocks noChangeArrowheads="1"/>
          </p:cNvSpPr>
          <p:nvPr/>
        </p:nvSpPr>
        <p:spPr>
          <a:xfrm>
            <a:off x="5517566" y="6522622"/>
            <a:ext cx="3104147" cy="202036"/>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r">
              <a:buFontTx/>
              <a:buNone/>
            </a:pPr>
            <a:r>
              <a:rPr lang="en-US" altLang="ja-JP" sz="1200" dirty="0" smtClean="0">
                <a:latin typeface="HG丸ｺﾞｼｯｸM-PRO" panose="020F0600000000000000" pitchFamily="50" charset="-128"/>
                <a:ea typeface="HG丸ｺﾞｼｯｸM-PRO" panose="020F0600000000000000" pitchFamily="50" charset="-128"/>
              </a:rPr>
              <a:t>No.8</a:t>
            </a:r>
            <a:endParaRPr lang="en-US" altLang="ja-JP" sz="1200" dirty="0">
              <a:latin typeface="HG丸ｺﾞｼｯｸM-PRO" panose="020F0600000000000000" pitchFamily="50" charset="-128"/>
              <a:ea typeface="HG丸ｺﾞｼｯｸM-PRO" panose="020F0600000000000000" pitchFamily="50" charset="-128"/>
            </a:endParaRPr>
          </a:p>
        </p:txBody>
      </p:sp>
      <p:pic>
        <p:nvPicPr>
          <p:cNvPr id="2" name="図 1"/>
          <p:cNvPicPr>
            <a:picLocks noChangeAspect="1"/>
          </p:cNvPicPr>
          <p:nvPr/>
        </p:nvPicPr>
        <p:blipFill rotWithShape="1">
          <a:blip r:embed="rId2" cstate="print">
            <a:extLst>
              <a:ext uri="{28A0092B-C50C-407E-A947-70E740481C1C}">
                <a14:useLocalDpi xmlns:a14="http://schemas.microsoft.com/office/drawing/2010/main" val="0"/>
              </a:ext>
            </a:extLst>
          </a:blip>
          <a:srcRect r="679"/>
          <a:stretch/>
        </p:blipFill>
        <p:spPr>
          <a:xfrm>
            <a:off x="268562" y="3372943"/>
            <a:ext cx="8579220" cy="2595682"/>
          </a:xfrm>
          <a:prstGeom prst="rect">
            <a:avLst/>
          </a:prstGeom>
        </p:spPr>
      </p:pic>
    </p:spTree>
    <p:extLst>
      <p:ext uri="{BB962C8B-B14F-4D97-AF65-F5344CB8AC3E}">
        <p14:creationId xmlns:p14="http://schemas.microsoft.com/office/powerpoint/2010/main" val="1513334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p:cNvGrpSpPr/>
          <p:nvPr/>
        </p:nvGrpSpPr>
        <p:grpSpPr>
          <a:xfrm>
            <a:off x="0" y="0"/>
            <a:ext cx="9144000" cy="6858000"/>
            <a:chOff x="0" y="0"/>
            <a:chExt cx="9144000" cy="6858000"/>
          </a:xfrm>
        </p:grpSpPr>
        <p:grpSp>
          <p:nvGrpSpPr>
            <p:cNvPr id="5" name="グループ化 4"/>
            <p:cNvGrpSpPr/>
            <p:nvPr/>
          </p:nvGrpSpPr>
          <p:grpSpPr>
            <a:xfrm>
              <a:off x="0" y="0"/>
              <a:ext cx="9144000" cy="6858000"/>
              <a:chOff x="0" y="0"/>
              <a:chExt cx="9144000" cy="6858000"/>
            </a:xfrm>
          </p:grpSpPr>
          <p:sp>
            <p:nvSpPr>
              <p:cNvPr id="7" name="正方形/長方形 6"/>
              <p:cNvSpPr/>
              <p:nvPr/>
            </p:nvSpPr>
            <p:spPr>
              <a:xfrm>
                <a:off x="0" y="0"/>
                <a:ext cx="9144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角丸四角形 7"/>
              <p:cNvSpPr/>
              <p:nvPr/>
            </p:nvSpPr>
            <p:spPr>
              <a:xfrm>
                <a:off x="200945" y="1158656"/>
                <a:ext cx="8714455" cy="5279742"/>
              </a:xfrm>
              <a:prstGeom prst="roundRect">
                <a:avLst>
                  <a:gd name="adj" fmla="val 687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6" name="角丸四角形 5"/>
            <p:cNvSpPr/>
            <p:nvPr/>
          </p:nvSpPr>
          <p:spPr>
            <a:xfrm>
              <a:off x="200945" y="255478"/>
              <a:ext cx="8714455" cy="731924"/>
            </a:xfrm>
            <a:prstGeom prst="roundRect">
              <a:avLst>
                <a:gd name="adj" fmla="val 2971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800" dirty="0">
                  <a:solidFill>
                    <a:sysClr val="windowText" lastClr="000000"/>
                  </a:solidFill>
                  <a:latin typeface="HGP創英角ｺﾞｼｯｸUB" panose="020B0900000000000000" pitchFamily="50" charset="-128"/>
                  <a:ea typeface="HGP創英角ｺﾞｼｯｸUB" panose="020B0900000000000000" pitchFamily="50" charset="-128"/>
                </a:rPr>
                <a:t>1.</a:t>
              </a:r>
              <a:r>
                <a:rPr lang="ja-JP" altLang="en-US" sz="2800" dirty="0">
                  <a:solidFill>
                    <a:sysClr val="windowText" lastClr="000000"/>
                  </a:solidFill>
                  <a:latin typeface="HGP創英角ｺﾞｼｯｸUB" panose="020B0900000000000000" pitchFamily="50" charset="-128"/>
                  <a:ea typeface="HGP創英角ｺﾞｼｯｸUB" panose="020B0900000000000000" pitchFamily="50" charset="-128"/>
                </a:rPr>
                <a:t>計画改定の背景</a:t>
              </a:r>
              <a:r>
                <a:rPr kumimoji="1" lang="ja-JP" altLang="en-US" sz="3200" dirty="0" smtClean="0">
                  <a:solidFill>
                    <a:sysClr val="windowText" lastClr="000000"/>
                  </a:solidFill>
                  <a:latin typeface="HGP創英角ｺﾞｼｯｸUB" panose="020B0900000000000000" pitchFamily="50" charset="-128"/>
                  <a:ea typeface="HGP創英角ｺﾞｼｯｸUB" panose="020B0900000000000000" pitchFamily="50" charset="-128"/>
                </a:rPr>
                <a:t>　</a:t>
              </a:r>
              <a:r>
                <a:rPr lang="ja-JP" altLang="en-US" sz="2400" dirty="0">
                  <a:solidFill>
                    <a:schemeClr val="tx1"/>
                  </a:solidFill>
                  <a:ea typeface="HGS創英角ｺﾞｼｯｸUB" panose="020B0900000000000000" pitchFamily="50" charset="-128"/>
                  <a:cs typeface="Arial" panose="020B0604020202020204" pitchFamily="34" charset="0"/>
                </a:rPr>
                <a:t>（</a:t>
              </a:r>
              <a:r>
                <a:rPr lang="en-US" altLang="ja-JP" sz="2400" dirty="0">
                  <a:solidFill>
                    <a:schemeClr val="tx1"/>
                  </a:solidFill>
                  <a:ea typeface="HGS創英角ｺﾞｼｯｸUB" panose="020B0900000000000000" pitchFamily="50" charset="-128"/>
                  <a:cs typeface="Arial" panose="020B0604020202020204" pitchFamily="34" charset="0"/>
                </a:rPr>
                <a:t>2</a:t>
              </a:r>
              <a:r>
                <a:rPr lang="ja-JP" altLang="en-US" sz="2400" dirty="0">
                  <a:solidFill>
                    <a:schemeClr val="tx1"/>
                  </a:solidFill>
                  <a:ea typeface="HGS創英角ｺﾞｼｯｸUB" panose="020B0900000000000000" pitchFamily="50" charset="-128"/>
                  <a:cs typeface="Arial" panose="020B0604020202020204" pitchFamily="34" charset="0"/>
                </a:rPr>
                <a:t>）</a:t>
              </a:r>
              <a:r>
                <a:rPr lang="ja-JP" altLang="en-US" sz="2400" dirty="0">
                  <a:solidFill>
                    <a:schemeClr val="tx1"/>
                  </a:solidFill>
                  <a:ea typeface="HGS創英角ｺﾞｼｯｸUB" panose="020B0900000000000000" pitchFamily="50" charset="-128"/>
                </a:rPr>
                <a:t>地球温暖化の進行</a:t>
              </a:r>
              <a:endParaRPr lang="en-US" altLang="ja-JP" sz="2400" dirty="0">
                <a:solidFill>
                  <a:schemeClr val="tx1"/>
                </a:solidFill>
                <a:ea typeface="HGS創英角ｺﾞｼｯｸUB" panose="020B0900000000000000" pitchFamily="50" charset="-128"/>
              </a:endParaRPr>
            </a:p>
          </p:txBody>
        </p:sp>
      </p:grpSp>
      <p:pic>
        <p:nvPicPr>
          <p:cNvPr id="19" name="コンテンツ プレースホルダー 18"/>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593284" y="3234586"/>
            <a:ext cx="2008618" cy="2616099"/>
          </a:xfrm>
        </p:spPr>
      </p:pic>
      <p:sp>
        <p:nvSpPr>
          <p:cNvPr id="10" name="テキスト ボックス 9"/>
          <p:cNvSpPr txBox="1"/>
          <p:nvPr/>
        </p:nvSpPr>
        <p:spPr>
          <a:xfrm>
            <a:off x="6294561" y="5875987"/>
            <a:ext cx="1261884" cy="307777"/>
          </a:xfrm>
          <a:prstGeom prst="rect">
            <a:avLst/>
          </a:prstGeom>
          <a:noFill/>
        </p:spPr>
        <p:txBody>
          <a:bodyPr wrap="none" rtlCol="0">
            <a:spAutoFit/>
          </a:bodyPr>
          <a:lstStyle/>
          <a:p>
            <a:r>
              <a:rPr lang="ja-JP" altLang="en-US" sz="1400" dirty="0" smtClean="0">
                <a:latin typeface="HG丸ｺﾞｼｯｸM-PRO" panose="020F0600000000000000" pitchFamily="50" charset="-128"/>
                <a:ea typeface="HG丸ｺﾞｼｯｸM-PRO" panose="020F0600000000000000" pitchFamily="50" charset="-128"/>
              </a:rPr>
              <a:t>優先</a:t>
            </a:r>
            <a:r>
              <a:rPr lang="ja-JP" altLang="en-US" sz="1400" dirty="0">
                <a:latin typeface="HG丸ｺﾞｼｯｸM-PRO" panose="020F0600000000000000" pitchFamily="50" charset="-128"/>
                <a:ea typeface="HG丸ｺﾞｼｯｸM-PRO" panose="020F0600000000000000" pitchFamily="50" charset="-128"/>
              </a:rPr>
              <a:t>対策</a:t>
            </a:r>
            <a:r>
              <a:rPr kumimoji="1" lang="ja-JP" altLang="en-US" sz="1400" dirty="0" smtClean="0">
                <a:latin typeface="HG丸ｺﾞｼｯｸM-PRO" panose="020F0600000000000000" pitchFamily="50" charset="-128"/>
                <a:ea typeface="HG丸ｺﾞｼｯｸM-PRO" panose="020F0600000000000000" pitchFamily="50" charset="-128"/>
              </a:rPr>
              <a:t>地域</a:t>
            </a:r>
            <a:endParaRPr kumimoji="1" lang="ja-JP" altLang="en-US" sz="1400" dirty="0">
              <a:latin typeface="HG丸ｺﾞｼｯｸM-PRO" panose="020F0600000000000000" pitchFamily="50" charset="-128"/>
              <a:ea typeface="HG丸ｺﾞｼｯｸM-PRO" panose="020F0600000000000000" pitchFamily="50" charset="-128"/>
            </a:endParaRPr>
          </a:p>
        </p:txBody>
      </p:sp>
      <p:sp>
        <p:nvSpPr>
          <p:cNvPr id="15" name="テキスト ボックス 14"/>
          <p:cNvSpPr txBox="1"/>
          <p:nvPr/>
        </p:nvSpPr>
        <p:spPr>
          <a:xfrm>
            <a:off x="1331055" y="5875987"/>
            <a:ext cx="1800493" cy="307777"/>
          </a:xfrm>
          <a:prstGeom prst="rect">
            <a:avLst/>
          </a:prstGeom>
          <a:noFill/>
        </p:spPr>
        <p:txBody>
          <a:bodyPr wrap="none" rtlCol="0">
            <a:spAutoFit/>
          </a:bodyPr>
          <a:lstStyle/>
          <a:p>
            <a:r>
              <a:rPr kumimoji="1" lang="ja-JP" altLang="en-US" sz="1400" dirty="0" smtClean="0">
                <a:latin typeface="HG丸ｺﾞｼｯｸM-PRO" panose="020F0600000000000000" pitchFamily="50" charset="-128"/>
                <a:ea typeface="HG丸ｺﾞｼｯｸM-PRO" panose="020F0600000000000000" pitchFamily="50" charset="-128"/>
              </a:rPr>
              <a:t>夏季平均気温の分布</a:t>
            </a:r>
            <a:endParaRPr kumimoji="1" lang="ja-JP" altLang="en-US" sz="1400" dirty="0">
              <a:latin typeface="HG丸ｺﾞｼｯｸM-PRO" panose="020F0600000000000000" pitchFamily="50" charset="-128"/>
              <a:ea typeface="HG丸ｺﾞｼｯｸM-PRO" panose="020F0600000000000000" pitchFamily="50" charset="-128"/>
            </a:endParaRPr>
          </a:p>
        </p:txBody>
      </p:sp>
      <p:sp>
        <p:nvSpPr>
          <p:cNvPr id="16" name="テキスト ボックス 15"/>
          <p:cNvSpPr txBox="1"/>
          <p:nvPr/>
        </p:nvSpPr>
        <p:spPr>
          <a:xfrm>
            <a:off x="3696981" y="5875987"/>
            <a:ext cx="1800493" cy="307777"/>
          </a:xfrm>
          <a:prstGeom prst="rect">
            <a:avLst/>
          </a:prstGeom>
          <a:noFill/>
        </p:spPr>
        <p:txBody>
          <a:bodyPr wrap="none" rtlCol="0">
            <a:spAutoFit/>
          </a:bodyPr>
          <a:lstStyle/>
          <a:p>
            <a:r>
              <a:rPr kumimoji="1" lang="ja-JP" altLang="en-US" sz="1400" dirty="0" smtClean="0">
                <a:latin typeface="HG丸ｺﾞｼｯｸM-PRO" panose="020F0600000000000000" pitchFamily="50" charset="-128"/>
                <a:ea typeface="HG丸ｺﾞｼｯｸM-PRO" panose="020F0600000000000000" pitchFamily="50" charset="-128"/>
              </a:rPr>
              <a:t>夏季熱帯夜数の分布</a:t>
            </a:r>
            <a:endParaRPr kumimoji="1" lang="ja-JP" altLang="en-US" sz="1400" dirty="0">
              <a:latin typeface="HG丸ｺﾞｼｯｸM-PRO" panose="020F0600000000000000" pitchFamily="50" charset="-128"/>
              <a:ea typeface="HG丸ｺﾞｼｯｸM-PRO" panose="020F0600000000000000" pitchFamily="50" charset="-128"/>
            </a:endParaRPr>
          </a:p>
        </p:txBody>
      </p:sp>
      <p:sp>
        <p:nvSpPr>
          <p:cNvPr id="17" name="テキスト ボックス 16"/>
          <p:cNvSpPr txBox="1"/>
          <p:nvPr/>
        </p:nvSpPr>
        <p:spPr>
          <a:xfrm>
            <a:off x="626334" y="2109764"/>
            <a:ext cx="7934523" cy="1015663"/>
          </a:xfrm>
          <a:prstGeom prst="rect">
            <a:avLst/>
          </a:prstGeom>
          <a:noFill/>
        </p:spPr>
        <p:txBody>
          <a:bodyPr wrap="square" rtlCol="0">
            <a:spAutoFit/>
          </a:bodyPr>
          <a:lstStyle/>
          <a:p>
            <a:r>
              <a:rPr lang="ja-JP" altLang="en-US" sz="2000" dirty="0" smtClean="0">
                <a:latin typeface="HGP創英角ｺﾞｼｯｸUB" panose="020B0900000000000000" pitchFamily="50" charset="-128"/>
                <a:ea typeface="HGP創英角ｺﾞｼｯｸUB" panose="020B0900000000000000" pitchFamily="50" charset="-128"/>
              </a:rPr>
              <a:t>　千葉県内におけるヒートアイランド現象は、県北西部を中心にみられます。また、千葉県ヒートアイランド対策ガイドラインにおい</a:t>
            </a:r>
            <a:r>
              <a:rPr lang="ja-JP" altLang="en-US" sz="2000" dirty="0">
                <a:latin typeface="HGP創英角ｺﾞｼｯｸUB" panose="020B0900000000000000" pitchFamily="50" charset="-128"/>
                <a:ea typeface="HGP創英角ｺﾞｼｯｸUB" panose="020B0900000000000000" pitchFamily="50" charset="-128"/>
              </a:rPr>
              <a:t>て</a:t>
            </a:r>
            <a:r>
              <a:rPr lang="ja-JP" altLang="en-US" sz="2000" dirty="0" smtClean="0">
                <a:latin typeface="HGP創英角ｺﾞｼｯｸUB" panose="020B0900000000000000" pitchFamily="50" charset="-128"/>
                <a:ea typeface="HGP創英角ｺﾞｼｯｸUB" panose="020B0900000000000000" pitchFamily="50" charset="-128"/>
              </a:rPr>
              <a:t>、柏市は優先対策地域に指定されています。</a:t>
            </a:r>
            <a:endParaRPr lang="en-US" altLang="ja-JP" sz="2000" dirty="0" smtClean="0">
              <a:latin typeface="HGP創英角ｺﾞｼｯｸUB" panose="020B0900000000000000" pitchFamily="50" charset="-128"/>
              <a:ea typeface="HGP創英角ｺﾞｼｯｸUB" panose="020B0900000000000000" pitchFamily="50" charset="-128"/>
            </a:endParaRPr>
          </a:p>
        </p:txBody>
      </p:sp>
      <p:pic>
        <p:nvPicPr>
          <p:cNvPr id="20" name="図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0800" y="3234585"/>
            <a:ext cx="1955097" cy="2644219"/>
          </a:xfrm>
          <a:prstGeom prst="rect">
            <a:avLst/>
          </a:prstGeom>
        </p:spPr>
      </p:pic>
      <p:sp>
        <p:nvSpPr>
          <p:cNvPr id="21" name="テキスト ボックス 20"/>
          <p:cNvSpPr txBox="1"/>
          <p:nvPr/>
        </p:nvSpPr>
        <p:spPr>
          <a:xfrm>
            <a:off x="5206650" y="6161399"/>
            <a:ext cx="3570208" cy="276999"/>
          </a:xfrm>
          <a:prstGeom prst="rect">
            <a:avLst/>
          </a:prstGeom>
          <a:noFill/>
        </p:spPr>
        <p:txBody>
          <a:bodyPr wrap="none" rtlCol="0">
            <a:spAutoFit/>
          </a:bodyPr>
          <a:lstStyle/>
          <a:p>
            <a:r>
              <a:rPr lang="ja-JP" altLang="en-US" sz="1200" dirty="0" smtClean="0">
                <a:latin typeface="HG丸ｺﾞｼｯｸM-PRO" panose="020F0600000000000000" pitchFamily="50" charset="-128"/>
                <a:ea typeface="HG丸ｺﾞｼｯｸM-PRO" panose="020F0600000000000000" pitchFamily="50" charset="-128"/>
              </a:rPr>
              <a:t>出典：千葉県ヒートアイランド対策ガイドライン</a:t>
            </a:r>
            <a:endParaRPr kumimoji="1" lang="ja-JP" altLang="en-US" sz="1200" dirty="0">
              <a:latin typeface="HG丸ｺﾞｼｯｸM-PRO" panose="020F0600000000000000" pitchFamily="50" charset="-128"/>
              <a:ea typeface="HG丸ｺﾞｼｯｸM-PRO" panose="020F0600000000000000" pitchFamily="50" charset="-128"/>
            </a:endParaRPr>
          </a:p>
        </p:txBody>
      </p:sp>
      <p:pic>
        <p:nvPicPr>
          <p:cNvPr id="22" name="図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01955" y="3236764"/>
            <a:ext cx="1835413" cy="2633564"/>
          </a:xfrm>
          <a:prstGeom prst="rect">
            <a:avLst/>
          </a:prstGeom>
        </p:spPr>
      </p:pic>
      <p:sp>
        <p:nvSpPr>
          <p:cNvPr id="23" name="円/楕円 22"/>
          <p:cNvSpPr/>
          <p:nvPr/>
        </p:nvSpPr>
        <p:spPr>
          <a:xfrm rot="2309218">
            <a:off x="6518688" y="3868794"/>
            <a:ext cx="459764" cy="292935"/>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1" name="グループ化 30"/>
          <p:cNvGrpSpPr/>
          <p:nvPr/>
        </p:nvGrpSpPr>
        <p:grpSpPr>
          <a:xfrm>
            <a:off x="6766020" y="3539170"/>
            <a:ext cx="441146" cy="246221"/>
            <a:chOff x="6766020" y="3539170"/>
            <a:chExt cx="441146" cy="246221"/>
          </a:xfrm>
        </p:grpSpPr>
        <p:sp>
          <p:nvSpPr>
            <p:cNvPr id="25" name="四角形吹き出し 24"/>
            <p:cNvSpPr/>
            <p:nvPr/>
          </p:nvSpPr>
          <p:spPr>
            <a:xfrm>
              <a:off x="6787839" y="3558710"/>
              <a:ext cx="397509" cy="207142"/>
            </a:xfrm>
            <a:prstGeom prst="wedgeRectCallout">
              <a:avLst>
                <a:gd name="adj1" fmla="val -36296"/>
                <a:gd name="adj2" fmla="val 106795"/>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p:cNvSpPr txBox="1"/>
            <p:nvPr/>
          </p:nvSpPr>
          <p:spPr>
            <a:xfrm>
              <a:off x="6766020" y="3539170"/>
              <a:ext cx="441146" cy="246221"/>
            </a:xfrm>
            <a:prstGeom prst="rect">
              <a:avLst/>
            </a:prstGeom>
            <a:noFill/>
          </p:spPr>
          <p:txBody>
            <a:bodyPr wrap="none" rtlCol="0">
              <a:spAutoFit/>
            </a:bodyPr>
            <a:lstStyle/>
            <a:p>
              <a:r>
                <a:rPr kumimoji="1" lang="ja-JP" altLang="en-US" sz="1000" dirty="0" smtClean="0">
                  <a:latin typeface="HG丸ｺﾞｼｯｸM-PRO" panose="020F0600000000000000" pitchFamily="50" charset="-128"/>
                  <a:ea typeface="HG丸ｺﾞｼｯｸM-PRO" panose="020F0600000000000000" pitchFamily="50" charset="-128"/>
                </a:rPr>
                <a:t>柏市</a:t>
              </a:r>
              <a:endParaRPr kumimoji="1" lang="ja-JP" altLang="en-US" sz="1000" dirty="0">
                <a:latin typeface="HG丸ｺﾞｼｯｸM-PRO" panose="020F0600000000000000" pitchFamily="50" charset="-128"/>
                <a:ea typeface="HG丸ｺﾞｼｯｸM-PRO" panose="020F0600000000000000" pitchFamily="50" charset="-128"/>
              </a:endParaRPr>
            </a:p>
          </p:txBody>
        </p:sp>
      </p:grpSp>
      <p:sp>
        <p:nvSpPr>
          <p:cNvPr id="32" name="円/楕円 31"/>
          <p:cNvSpPr/>
          <p:nvPr/>
        </p:nvSpPr>
        <p:spPr>
          <a:xfrm rot="2309218">
            <a:off x="3874887" y="3730213"/>
            <a:ext cx="384459" cy="231162"/>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grpSp>
        <p:nvGrpSpPr>
          <p:cNvPr id="33" name="グループ化 32"/>
          <p:cNvGrpSpPr/>
          <p:nvPr/>
        </p:nvGrpSpPr>
        <p:grpSpPr>
          <a:xfrm>
            <a:off x="4076743" y="3356636"/>
            <a:ext cx="441146" cy="246221"/>
            <a:chOff x="6766020" y="3539170"/>
            <a:chExt cx="441146" cy="246221"/>
          </a:xfrm>
        </p:grpSpPr>
        <p:sp>
          <p:nvSpPr>
            <p:cNvPr id="34" name="四角形吹き出し 33"/>
            <p:cNvSpPr/>
            <p:nvPr/>
          </p:nvSpPr>
          <p:spPr>
            <a:xfrm>
              <a:off x="6787839" y="3558710"/>
              <a:ext cx="397509" cy="207142"/>
            </a:xfrm>
            <a:prstGeom prst="wedgeRectCallout">
              <a:avLst>
                <a:gd name="adj1" fmla="val -36296"/>
                <a:gd name="adj2" fmla="val 106795"/>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ボックス 34"/>
            <p:cNvSpPr txBox="1"/>
            <p:nvPr/>
          </p:nvSpPr>
          <p:spPr>
            <a:xfrm>
              <a:off x="6766020" y="3539170"/>
              <a:ext cx="441146" cy="246221"/>
            </a:xfrm>
            <a:prstGeom prst="rect">
              <a:avLst/>
            </a:prstGeom>
            <a:noFill/>
          </p:spPr>
          <p:txBody>
            <a:bodyPr wrap="none" rtlCol="0">
              <a:spAutoFit/>
            </a:bodyPr>
            <a:lstStyle/>
            <a:p>
              <a:r>
                <a:rPr kumimoji="1" lang="ja-JP" altLang="en-US" sz="1000" dirty="0" smtClean="0">
                  <a:latin typeface="HG丸ｺﾞｼｯｸM-PRO" panose="020F0600000000000000" pitchFamily="50" charset="-128"/>
                  <a:ea typeface="HG丸ｺﾞｼｯｸM-PRO" panose="020F0600000000000000" pitchFamily="50" charset="-128"/>
                </a:rPr>
                <a:t>柏市</a:t>
              </a:r>
              <a:endParaRPr kumimoji="1" lang="ja-JP" altLang="en-US" sz="1000" dirty="0">
                <a:latin typeface="HG丸ｺﾞｼｯｸM-PRO" panose="020F0600000000000000" pitchFamily="50" charset="-128"/>
                <a:ea typeface="HG丸ｺﾞｼｯｸM-PRO" panose="020F0600000000000000" pitchFamily="50" charset="-128"/>
              </a:endParaRPr>
            </a:p>
          </p:txBody>
        </p:sp>
      </p:grpSp>
      <p:sp>
        <p:nvSpPr>
          <p:cNvPr id="36" name="円/楕円 35"/>
          <p:cNvSpPr/>
          <p:nvPr/>
        </p:nvSpPr>
        <p:spPr>
          <a:xfrm rot="2309218">
            <a:off x="1435552" y="3730213"/>
            <a:ext cx="384459" cy="231162"/>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grpSp>
        <p:nvGrpSpPr>
          <p:cNvPr id="37" name="グループ化 36"/>
          <p:cNvGrpSpPr/>
          <p:nvPr/>
        </p:nvGrpSpPr>
        <p:grpSpPr>
          <a:xfrm>
            <a:off x="1637408" y="3356636"/>
            <a:ext cx="441146" cy="246221"/>
            <a:chOff x="6766020" y="3539170"/>
            <a:chExt cx="441146" cy="246221"/>
          </a:xfrm>
        </p:grpSpPr>
        <p:sp>
          <p:nvSpPr>
            <p:cNvPr id="38" name="四角形吹き出し 37"/>
            <p:cNvSpPr/>
            <p:nvPr/>
          </p:nvSpPr>
          <p:spPr>
            <a:xfrm>
              <a:off x="6787839" y="3558710"/>
              <a:ext cx="397509" cy="207142"/>
            </a:xfrm>
            <a:prstGeom prst="wedgeRectCallout">
              <a:avLst>
                <a:gd name="adj1" fmla="val -36296"/>
                <a:gd name="adj2" fmla="val 106795"/>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ボックス 38"/>
            <p:cNvSpPr txBox="1"/>
            <p:nvPr/>
          </p:nvSpPr>
          <p:spPr>
            <a:xfrm>
              <a:off x="6766020" y="3539170"/>
              <a:ext cx="441146" cy="246221"/>
            </a:xfrm>
            <a:prstGeom prst="rect">
              <a:avLst/>
            </a:prstGeom>
            <a:noFill/>
          </p:spPr>
          <p:txBody>
            <a:bodyPr wrap="none" rtlCol="0">
              <a:spAutoFit/>
            </a:bodyPr>
            <a:lstStyle/>
            <a:p>
              <a:r>
                <a:rPr kumimoji="1" lang="ja-JP" altLang="en-US" sz="1000" dirty="0" smtClean="0">
                  <a:latin typeface="HG丸ｺﾞｼｯｸM-PRO" panose="020F0600000000000000" pitchFamily="50" charset="-128"/>
                  <a:ea typeface="HG丸ｺﾞｼｯｸM-PRO" panose="020F0600000000000000" pitchFamily="50" charset="-128"/>
                </a:rPr>
                <a:t>柏市</a:t>
              </a:r>
              <a:endParaRPr kumimoji="1" lang="ja-JP" altLang="en-US" sz="1000" dirty="0">
                <a:latin typeface="HG丸ｺﾞｼｯｸM-PRO" panose="020F0600000000000000" pitchFamily="50" charset="-128"/>
                <a:ea typeface="HG丸ｺﾞｼｯｸM-PRO" panose="020F0600000000000000" pitchFamily="50" charset="-128"/>
              </a:endParaRPr>
            </a:p>
          </p:txBody>
        </p:sp>
      </p:grpSp>
      <p:sp>
        <p:nvSpPr>
          <p:cNvPr id="40" name="テキスト ボックス 39"/>
          <p:cNvSpPr txBox="1"/>
          <p:nvPr/>
        </p:nvSpPr>
        <p:spPr>
          <a:xfrm>
            <a:off x="565479" y="1278767"/>
            <a:ext cx="8056234" cy="830997"/>
          </a:xfrm>
          <a:prstGeom prst="rect">
            <a:avLst/>
          </a:prstGeom>
          <a:noFill/>
        </p:spPr>
        <p:txBody>
          <a:bodyPr wrap="square" rtlCol="0">
            <a:spAutoFit/>
          </a:bodyPr>
          <a:lstStyle/>
          <a:p>
            <a:r>
              <a:rPr lang="ja-JP" altLang="en-US" sz="2400" dirty="0" smtClean="0">
                <a:latin typeface="HGP創英角ｺﾞｼｯｸUB" panose="020B0900000000000000" pitchFamily="50" charset="-128"/>
                <a:ea typeface="HGP創英角ｺﾞｼｯｸUB" panose="020B0900000000000000" pitchFamily="50" charset="-128"/>
              </a:rPr>
              <a:t>なぜ</a:t>
            </a:r>
            <a:r>
              <a:rPr lang="ja-JP" altLang="en-US" sz="2400" dirty="0">
                <a:latin typeface="HGP創英角ｺﾞｼｯｸUB" panose="020B0900000000000000" pitchFamily="50" charset="-128"/>
                <a:ea typeface="HGP創英角ｺﾞｼｯｸUB" panose="020B0900000000000000" pitchFamily="50" charset="-128"/>
              </a:rPr>
              <a:t>温暖化対策が必要なのか</a:t>
            </a:r>
          </a:p>
          <a:p>
            <a:r>
              <a:rPr lang="ja-JP" altLang="en-US" sz="2400" dirty="0" smtClean="0">
                <a:latin typeface="HGP創英角ｺﾞｼｯｸUB" panose="020B0900000000000000" pitchFamily="50" charset="-128"/>
                <a:ea typeface="HGP創英角ｺﾞｼｯｸUB" panose="020B0900000000000000" pitchFamily="50" charset="-128"/>
              </a:rPr>
              <a:t>　－地球レベルと都市レベルの二つの温暖化が同時</a:t>
            </a:r>
            <a:r>
              <a:rPr lang="ja-JP" altLang="en-US" sz="2400" dirty="0">
                <a:latin typeface="HGP創英角ｺﾞｼｯｸUB" panose="020B0900000000000000" pitchFamily="50" charset="-128"/>
                <a:ea typeface="HGP創英角ｺﾞｼｯｸUB" panose="020B0900000000000000" pitchFamily="50" charset="-128"/>
              </a:rPr>
              <a:t>進行－</a:t>
            </a:r>
            <a:endParaRPr kumimoji="1" lang="ja-JP" altLang="en-US" sz="2400" dirty="0">
              <a:latin typeface="HGP創英角ｺﾞｼｯｸUB" panose="020B0900000000000000" pitchFamily="50" charset="-128"/>
              <a:ea typeface="HGP創英角ｺﾞｼｯｸUB" panose="020B0900000000000000" pitchFamily="50" charset="-128"/>
            </a:endParaRPr>
          </a:p>
        </p:txBody>
      </p:sp>
      <p:sp>
        <p:nvSpPr>
          <p:cNvPr id="41" name="Rectangle 3"/>
          <p:cNvSpPr txBox="1">
            <a:spLocks noChangeArrowheads="1"/>
          </p:cNvSpPr>
          <p:nvPr/>
        </p:nvSpPr>
        <p:spPr>
          <a:xfrm>
            <a:off x="5517566" y="6522622"/>
            <a:ext cx="3104147" cy="202036"/>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r">
              <a:buFontTx/>
              <a:buNone/>
            </a:pPr>
            <a:r>
              <a:rPr lang="en-US" altLang="ja-JP" sz="1200" dirty="0" smtClean="0">
                <a:latin typeface="HG丸ｺﾞｼｯｸM-PRO" panose="020F0600000000000000" pitchFamily="50" charset="-128"/>
                <a:ea typeface="HG丸ｺﾞｼｯｸM-PRO" panose="020F0600000000000000" pitchFamily="50" charset="-128"/>
              </a:rPr>
              <a:t>No.9</a:t>
            </a:r>
            <a:endParaRPr lang="en-US" altLang="ja-JP" sz="12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15684894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2166</TotalTime>
  <Words>1255</Words>
  <Application>Microsoft Office PowerPoint</Application>
  <PresentationFormat>画面に合わせる (4:3)</PresentationFormat>
  <Paragraphs>332</Paragraphs>
  <Slides>21</Slides>
  <Notes>7</Notes>
  <HiddenSlides>0</HiddenSlides>
  <MMClips>0</MMClips>
  <ScaleCrop>false</ScaleCrop>
  <HeadingPairs>
    <vt:vector size="4" baseType="variant">
      <vt:variant>
        <vt:lpstr>テーマ</vt:lpstr>
      </vt:variant>
      <vt:variant>
        <vt:i4>1</vt:i4>
      </vt:variant>
      <vt:variant>
        <vt:lpstr>スライド タイトル</vt:lpstr>
      </vt:variant>
      <vt:variant>
        <vt:i4>21</vt:i4>
      </vt:variant>
    </vt:vector>
  </HeadingPairs>
  <TitlesOfParts>
    <vt:vector size="22" baseType="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遠藤 皆美</dc:creator>
  <cp:lastModifiedBy>環境政策課３</cp:lastModifiedBy>
  <cp:revision>293</cp:revision>
  <cp:lastPrinted>2018-06-21T07:00:00Z</cp:lastPrinted>
  <dcterms:created xsi:type="dcterms:W3CDTF">2018-06-12T00:24:05Z</dcterms:created>
  <dcterms:modified xsi:type="dcterms:W3CDTF">2018-06-21T07:00:10Z</dcterms:modified>
</cp:coreProperties>
</file>