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63" r:id="rId2"/>
    <p:sldId id="474" r:id="rId3"/>
    <p:sldId id="476" r:id="rId4"/>
    <p:sldId id="471" r:id="rId5"/>
    <p:sldId id="475" r:id="rId6"/>
  </p:sldIdLst>
  <p:sldSz cx="9144000" cy="6858000" type="screen4x3"/>
  <p:notesSz cx="7102475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00"/>
    <a:srgbClr val="B3D9FF"/>
    <a:srgbClr val="FFFFCC"/>
    <a:srgbClr val="FFCCFF"/>
    <a:srgbClr val="FF9999"/>
    <a:srgbClr val="0E00C0"/>
    <a:srgbClr val="929292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38" autoAdjust="0"/>
    <p:restoredTop sz="6375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48" y="-84"/>
      </p:cViewPr>
      <p:guideLst>
        <p:guide orient="horz" pos="3222"/>
        <p:guide pos="223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353" cy="512143"/>
          </a:xfrm>
          <a:prstGeom prst="rect">
            <a:avLst/>
          </a:prstGeom>
        </p:spPr>
        <p:txBody>
          <a:bodyPr vert="horz" lIns="95475" tIns="47738" rIns="95475" bIns="477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2448" y="1"/>
            <a:ext cx="3078352" cy="512143"/>
          </a:xfrm>
          <a:prstGeom prst="rect">
            <a:avLst/>
          </a:prstGeom>
        </p:spPr>
        <p:txBody>
          <a:bodyPr vert="horz" lIns="95475" tIns="47738" rIns="95475" bIns="47738" rtlCol="0"/>
          <a:lstStyle>
            <a:lvl1pPr algn="r">
              <a:defRPr sz="1300"/>
            </a:lvl1pPr>
          </a:lstStyle>
          <a:p>
            <a:fld id="{825AF3BB-4620-4B7E-9696-A98E33F13C4B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720824"/>
            <a:ext cx="3078353" cy="512142"/>
          </a:xfrm>
          <a:prstGeom prst="rect">
            <a:avLst/>
          </a:prstGeom>
        </p:spPr>
        <p:txBody>
          <a:bodyPr vert="horz" lIns="95475" tIns="47738" rIns="95475" bIns="477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2448" y="9720824"/>
            <a:ext cx="3078352" cy="512142"/>
          </a:xfrm>
          <a:prstGeom prst="rect">
            <a:avLst/>
          </a:prstGeom>
        </p:spPr>
        <p:txBody>
          <a:bodyPr vert="horz" lIns="95475" tIns="47738" rIns="95475" bIns="47738" rtlCol="0" anchor="b"/>
          <a:lstStyle>
            <a:lvl1pPr algn="r">
              <a:defRPr sz="1300"/>
            </a:lvl1pPr>
          </a:lstStyle>
          <a:p>
            <a:fld id="{BEA0DE96-6C7F-433E-88CF-C1785B636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2310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5" y="2"/>
            <a:ext cx="3099052" cy="54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81" tIns="47290" rIns="94581" bIns="4729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54771" y="2"/>
            <a:ext cx="3022859" cy="54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81" tIns="47290" rIns="94581" bIns="4729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19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4725" y="784225"/>
            <a:ext cx="51276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1029"/>
          <p:cNvSpPr>
            <a:spLocks noGrp="1" noRot="1" noChangeAspect="1" noChangeArrowheads="1" noTextEdit="1"/>
          </p:cNvSpPr>
          <p:nvPr>
            <p:ph type="body" sz="quarter" idx="3"/>
          </p:nvPr>
        </p:nvSpPr>
        <p:spPr bwMode="auto">
          <a:xfrm>
            <a:off x="954066" y="4864756"/>
            <a:ext cx="5169503" cy="46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81" tIns="47290" rIns="94581" bIns="47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             </a:t>
            </a:r>
          </a:p>
          <a:p>
            <a:pPr lvl="1"/>
            <a:r>
              <a:rPr lang="ja-JP" altLang="en-US" noProof="0" smtClean="0"/>
              <a:t>  </a:t>
            </a:r>
            <a:r>
              <a:rPr lang="en-US" noProof="0" smtClean="0"/>
              <a:t>  </a:t>
            </a:r>
            <a:r>
              <a:rPr lang="ja-JP" altLang="en-US" noProof="0" smtClean="0"/>
              <a:t>   </a:t>
            </a:r>
          </a:p>
          <a:p>
            <a:pPr lvl="2"/>
            <a:r>
              <a:rPr lang="ja-JP" altLang="en-US" noProof="0" smtClean="0"/>
              <a:t>  </a:t>
            </a:r>
            <a:r>
              <a:rPr lang="en-US" noProof="0" smtClean="0"/>
              <a:t>  </a:t>
            </a:r>
            <a:r>
              <a:rPr lang="ja-JP" altLang="en-US" noProof="0" smtClean="0"/>
              <a:t>   </a:t>
            </a:r>
          </a:p>
          <a:p>
            <a:pPr lvl="3"/>
            <a:r>
              <a:rPr lang="ja-JP" altLang="en-US" noProof="0" smtClean="0"/>
              <a:t>  </a:t>
            </a:r>
            <a:r>
              <a:rPr lang="en-US" noProof="0" smtClean="0"/>
              <a:t>  </a:t>
            </a:r>
            <a:r>
              <a:rPr lang="ja-JP" altLang="en-US" noProof="0" smtClean="0"/>
              <a:t>   </a:t>
            </a:r>
          </a:p>
          <a:p>
            <a:pPr lvl="4"/>
            <a:r>
              <a:rPr lang="ja-JP" altLang="en-US" noProof="0" smtClean="0"/>
              <a:t>  </a:t>
            </a:r>
            <a:r>
              <a:rPr lang="en-US" noProof="0" smtClean="0"/>
              <a:t>  </a:t>
            </a:r>
            <a:r>
              <a:rPr lang="ja-JP" altLang="en-US" noProof="0" smtClean="0"/>
              <a:t>   </a:t>
            </a:r>
          </a:p>
        </p:txBody>
      </p:sp>
      <p:sp>
        <p:nvSpPr>
          <p:cNvPr id="205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726237"/>
            <a:ext cx="3099052" cy="47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81" tIns="47290" rIns="94581" bIns="47290" numCol="1" anchor="b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4771" y="9726237"/>
            <a:ext cx="3022859" cy="47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81" tIns="47290" rIns="94581" bIns="47290" numCol="1" anchor="b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7CA28C04-2C7C-4675-AC1C-1F7BC1D1AE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432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5613" indent="1588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2813" indent="1588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0013" indent="1588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7213" indent="1588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5682" algn="l" defTabSz="9142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18" algn="l" defTabSz="9142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954" algn="l" defTabSz="9142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91" algn="l" defTabSz="9142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8350"/>
            <a:ext cx="5113338" cy="3835400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237" y="4861483"/>
            <a:ext cx="5678004" cy="4604841"/>
          </a:xfrm>
          <a:noFill/>
        </p:spPr>
        <p:txBody>
          <a:bodyPr/>
          <a:lstStyle/>
          <a:p>
            <a:r>
              <a:rPr lang="ja-JP" altLang="en-US" dirty="0" smtClean="0">
                <a:latin typeface="Arial" charset="0"/>
              </a:rPr>
              <a:t>　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032" y="4706440"/>
            <a:ext cx="5011739" cy="5192234"/>
          </a:xfrm>
        </p:spPr>
        <p:txBody>
          <a:bodyPr/>
          <a:lstStyle/>
          <a:p>
            <a:pPr>
              <a:lnSpc>
                <a:spcPts val="1044"/>
              </a:lnSpc>
              <a:defRPr/>
            </a:pPr>
            <a:endParaRPr lang="ja-JP" altLang="ja-JP" sz="1000" dirty="0">
              <a:latin typeface="ＭＳ 明朝" pitchFamily="17" charset="-128"/>
              <a:ea typeface="ＭＳ 明朝" pitchFamily="1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69039" indent="-29578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83137" indent="-23662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56391" indent="-23662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129647" indent="-23662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602901" indent="-23662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3076156" indent="-23662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549411" indent="-23662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4022666" indent="-23662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843CA9-788C-4540-A775-54AA16885F9D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8350"/>
            <a:ext cx="5113338" cy="383381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236" y="4861482"/>
            <a:ext cx="5678004" cy="4604841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ea typeface="ＭＳ Ｐ明朝" charset="-128"/>
              </a:rPr>
              <a:t>　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21532" y="4818420"/>
            <a:ext cx="5011739" cy="4629042"/>
          </a:xfrm>
        </p:spPr>
        <p:txBody>
          <a:bodyPr/>
          <a:lstStyle/>
          <a:p>
            <a:pPr>
              <a:defRPr/>
            </a:pPr>
            <a:endParaRPr kumimoji="1" lang="ja-JP" altLang="en-US" sz="1000" dirty="0">
              <a:latin typeface="ＭＳ 明朝" pitchFamily="17" charset="-128"/>
              <a:ea typeface="ＭＳ 明朝" pitchFamily="1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6" indent="0" algn="ctr">
              <a:buNone/>
              <a:defRPr/>
            </a:lvl2pPr>
            <a:lvl3pPr marL="914273" indent="0" algn="ctr">
              <a:buNone/>
              <a:defRPr/>
            </a:lvl3pPr>
            <a:lvl4pPr marL="1371410" indent="0" algn="ctr">
              <a:buNone/>
              <a:defRPr/>
            </a:lvl4pPr>
            <a:lvl5pPr marL="1828546" indent="0" algn="ctr">
              <a:buNone/>
              <a:defRPr/>
            </a:lvl5pPr>
            <a:lvl6pPr marL="2285682" indent="0" algn="ctr">
              <a:buNone/>
              <a:defRPr/>
            </a:lvl6pPr>
            <a:lvl7pPr marL="2742818" indent="0" algn="ctr">
              <a:buNone/>
              <a:defRPr/>
            </a:lvl7pPr>
            <a:lvl8pPr marL="3199954" indent="0" algn="ctr">
              <a:buNone/>
              <a:defRPr/>
            </a:lvl8pPr>
            <a:lvl9pPr marL="3657091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DE94F-1987-4AFC-A332-7FBF6C29FEE5}" type="slidenum">
              <a:rPr lang="ja-JP" altLang="en-US"/>
              <a:pPr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907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1FEBB-2588-44F7-BD0F-6CFBDDF3A11D}" type="slidenum">
              <a:rPr lang="ja-JP" altLang="en-US"/>
              <a:pPr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084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74272-E3FB-40AA-BEF9-F9D8454400A5}" type="slidenum">
              <a:rPr lang="ja-JP" altLang="en-US"/>
              <a:pPr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418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13E2C-16CE-43B7-AD4C-1A7D2F2E6445}" type="slidenum">
              <a:rPr lang="ja-JP" altLang="en-US"/>
              <a:pPr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117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6" indent="0">
              <a:buNone/>
              <a:defRPr sz="1800"/>
            </a:lvl2pPr>
            <a:lvl3pPr marL="914273" indent="0">
              <a:buNone/>
              <a:defRPr sz="1600"/>
            </a:lvl3pPr>
            <a:lvl4pPr marL="1371410" indent="0">
              <a:buNone/>
              <a:defRPr sz="1400"/>
            </a:lvl4pPr>
            <a:lvl5pPr marL="1828546" indent="0">
              <a:buNone/>
              <a:defRPr sz="1400"/>
            </a:lvl5pPr>
            <a:lvl6pPr marL="2285682" indent="0">
              <a:buNone/>
              <a:defRPr sz="1400"/>
            </a:lvl6pPr>
            <a:lvl7pPr marL="2742818" indent="0">
              <a:buNone/>
              <a:defRPr sz="1400"/>
            </a:lvl7pPr>
            <a:lvl8pPr marL="3199954" indent="0">
              <a:buNone/>
              <a:defRPr sz="1400"/>
            </a:lvl8pPr>
            <a:lvl9pPr marL="3657091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0D63-90E8-43A7-9D6C-2EE93F50275E}" type="slidenum">
              <a:rPr lang="ja-JP" altLang="en-US"/>
              <a:pPr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505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3535A-0BB2-4393-A47B-7495C21CFA94}" type="slidenum">
              <a:rPr lang="ja-JP" altLang="en-US"/>
              <a:pPr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10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6" indent="0">
              <a:buNone/>
              <a:defRPr sz="1600" b="1"/>
            </a:lvl5pPr>
            <a:lvl6pPr marL="2285682" indent="0">
              <a:buNone/>
              <a:defRPr sz="1600" b="1"/>
            </a:lvl6pPr>
            <a:lvl7pPr marL="2742818" indent="0">
              <a:buNone/>
              <a:defRPr sz="1600" b="1"/>
            </a:lvl7pPr>
            <a:lvl8pPr marL="3199954" indent="0">
              <a:buNone/>
              <a:defRPr sz="1600" b="1"/>
            </a:lvl8pPr>
            <a:lvl9pPr marL="365709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6" indent="0">
              <a:buNone/>
              <a:defRPr sz="1600" b="1"/>
            </a:lvl5pPr>
            <a:lvl6pPr marL="2285682" indent="0">
              <a:buNone/>
              <a:defRPr sz="1600" b="1"/>
            </a:lvl6pPr>
            <a:lvl7pPr marL="2742818" indent="0">
              <a:buNone/>
              <a:defRPr sz="1600" b="1"/>
            </a:lvl7pPr>
            <a:lvl8pPr marL="3199954" indent="0">
              <a:buNone/>
              <a:defRPr sz="1600" b="1"/>
            </a:lvl8pPr>
            <a:lvl9pPr marL="365709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ED49-5C5F-45B4-BE65-BDDD90E5A950}" type="slidenum">
              <a:rPr lang="ja-JP" altLang="en-US"/>
              <a:pPr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54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7E515-A30C-4D62-9781-F83C82B4CB22}" type="slidenum">
              <a:rPr lang="ja-JP" altLang="en-US"/>
              <a:pPr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2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23215-E572-44C0-9A19-18591B051706}" type="slidenum">
              <a:rPr lang="ja-JP" altLang="en-US"/>
              <a:pPr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82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3" indent="0">
              <a:buNone/>
              <a:defRPr sz="1000"/>
            </a:lvl3pPr>
            <a:lvl4pPr marL="1371410" indent="0">
              <a:buNone/>
              <a:defRPr sz="900"/>
            </a:lvl4pPr>
            <a:lvl5pPr marL="1828546" indent="0">
              <a:buNone/>
              <a:defRPr sz="900"/>
            </a:lvl5pPr>
            <a:lvl6pPr marL="2285682" indent="0">
              <a:buNone/>
              <a:defRPr sz="900"/>
            </a:lvl6pPr>
            <a:lvl7pPr marL="2742818" indent="0">
              <a:buNone/>
              <a:defRPr sz="900"/>
            </a:lvl7pPr>
            <a:lvl8pPr marL="3199954" indent="0">
              <a:buNone/>
              <a:defRPr sz="900"/>
            </a:lvl8pPr>
            <a:lvl9pPr marL="365709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089D4-783D-4259-92E4-EA352E37D026}" type="slidenum">
              <a:rPr lang="ja-JP" altLang="en-US"/>
              <a:pPr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970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3" indent="0">
              <a:buNone/>
              <a:defRPr sz="2400"/>
            </a:lvl3pPr>
            <a:lvl4pPr marL="1371410" indent="0">
              <a:buNone/>
              <a:defRPr sz="2000"/>
            </a:lvl4pPr>
            <a:lvl5pPr marL="1828546" indent="0">
              <a:buNone/>
              <a:defRPr sz="2000"/>
            </a:lvl5pPr>
            <a:lvl6pPr marL="2285682" indent="0">
              <a:buNone/>
              <a:defRPr sz="2000"/>
            </a:lvl6pPr>
            <a:lvl7pPr marL="2742818" indent="0">
              <a:buNone/>
              <a:defRPr sz="2000"/>
            </a:lvl7pPr>
            <a:lvl8pPr marL="3199954" indent="0">
              <a:buNone/>
              <a:defRPr sz="2000"/>
            </a:lvl8pPr>
            <a:lvl9pPr marL="3657091" indent="0">
              <a:buNone/>
              <a:defRPr sz="2000"/>
            </a:lvl9pPr>
          </a:lstStyle>
          <a:p>
            <a:pPr lvl="0"/>
            <a:endParaRPr lang="ja-JP" altLang="en-US" noProof="0" dirty="0" smtClean="0">
              <a:sym typeface="Times New Roman" pitchFamily="18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3" indent="0">
              <a:buNone/>
              <a:defRPr sz="1000"/>
            </a:lvl3pPr>
            <a:lvl4pPr marL="1371410" indent="0">
              <a:buNone/>
              <a:defRPr sz="900"/>
            </a:lvl4pPr>
            <a:lvl5pPr marL="1828546" indent="0">
              <a:buNone/>
              <a:defRPr sz="900"/>
            </a:lvl5pPr>
            <a:lvl6pPr marL="2285682" indent="0">
              <a:buNone/>
              <a:defRPr sz="900"/>
            </a:lvl6pPr>
            <a:lvl7pPr marL="2742818" indent="0">
              <a:buNone/>
              <a:defRPr sz="900"/>
            </a:lvl7pPr>
            <a:lvl8pPr marL="3199954" indent="0">
              <a:buNone/>
              <a:defRPr sz="900"/>
            </a:lvl8pPr>
            <a:lvl9pPr marL="365709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A0A3-2E95-421A-8F10-D072CA7EB730}" type="slidenum">
              <a:rPr lang="ja-JP" altLang="en-US"/>
              <a:pPr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860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Times New Roman" pitchFamily="18" charset="0"/>
              </a:rPr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Times New Roman" pitchFamily="18" charset="0"/>
              </a:rPr>
              <a:t>マスタ テキストの書式設定</a:t>
            </a:r>
          </a:p>
          <a:p>
            <a:pPr lvl="1"/>
            <a:r>
              <a:rPr lang="zh-CN" smtClean="0">
                <a:sym typeface="Times New Roman" pitchFamily="18" charset="0"/>
              </a:rPr>
              <a:t>第 </a:t>
            </a:r>
            <a:r>
              <a:rPr lang="ja-JP" altLang="zh-CN" smtClean="0">
                <a:sym typeface="Times New Roman" pitchFamily="18" charset="0"/>
              </a:rPr>
              <a:t>2 </a:t>
            </a:r>
            <a:r>
              <a:rPr lang="zh-CN" smtClean="0">
                <a:sym typeface="Times New Roman" pitchFamily="18" charset="0"/>
              </a:rPr>
              <a:t>レベル</a:t>
            </a:r>
          </a:p>
          <a:p>
            <a:pPr lvl="2"/>
            <a:r>
              <a:rPr lang="zh-CN" smtClean="0">
                <a:sym typeface="Times New Roman" pitchFamily="18" charset="0"/>
              </a:rPr>
              <a:t>第 </a:t>
            </a:r>
            <a:r>
              <a:rPr lang="ja-JP" altLang="zh-CN" smtClean="0">
                <a:sym typeface="Times New Roman" pitchFamily="18" charset="0"/>
              </a:rPr>
              <a:t>3 </a:t>
            </a:r>
            <a:r>
              <a:rPr lang="zh-CN" smtClean="0">
                <a:sym typeface="Times New Roman" pitchFamily="18" charset="0"/>
              </a:rPr>
              <a:t>レベル</a:t>
            </a:r>
          </a:p>
          <a:p>
            <a:pPr lvl="3"/>
            <a:r>
              <a:rPr lang="zh-CN" smtClean="0">
                <a:sym typeface="Times New Roman" pitchFamily="18" charset="0"/>
              </a:rPr>
              <a:t>第 </a:t>
            </a:r>
            <a:r>
              <a:rPr lang="ja-JP" altLang="zh-CN" smtClean="0">
                <a:sym typeface="Times New Roman" pitchFamily="18" charset="0"/>
              </a:rPr>
              <a:t>4 </a:t>
            </a:r>
            <a:r>
              <a:rPr lang="zh-CN" smtClean="0">
                <a:sym typeface="Times New Roman" pitchFamily="18" charset="0"/>
              </a:rPr>
              <a:t>レベル</a:t>
            </a:r>
          </a:p>
          <a:p>
            <a:pPr lvl="4"/>
            <a:r>
              <a:rPr lang="zh-CN" smtClean="0">
                <a:sym typeface="Times New Roman" pitchFamily="18" charset="0"/>
              </a:rPr>
              <a:t>第 </a:t>
            </a:r>
            <a:r>
              <a:rPr lang="ja-JP" altLang="zh-CN" smtClean="0">
                <a:sym typeface="Times New Roman" pitchFamily="18" charset="0"/>
              </a:rPr>
              <a:t>5 </a:t>
            </a:r>
            <a:r>
              <a:rPr lang="zh-CN" smtClean="0">
                <a:sym typeface="Times New Roman" pitchFamily="18" charset="0"/>
              </a:rPr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AEC5B8DA-3EF2-436D-9DFB-7475CD63D855}" type="slidenum">
              <a:rPr lang="ja-JP" altLang="en-US"/>
              <a:pPr>
                <a:defRPr/>
              </a:pPr>
              <a:t>‹#›</a:t>
            </a:fld>
            <a:endParaRPr lang="en-US" sz="2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  <a:sym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  <a:sym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  <a:sym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  <a:sym typeface="Times New Roman" pitchFamily="18" charset="0"/>
        </a:defRPr>
      </a:lvl5pPr>
      <a:lvl6pPr marL="45713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  <a:sym typeface="Times New Roman" pitchFamily="18" charset="0"/>
        </a:defRPr>
      </a:lvl6pPr>
      <a:lvl7pPr marL="91427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  <a:sym typeface="Times New Roman" pitchFamily="18" charset="0"/>
        </a:defRPr>
      </a:lvl7pPr>
      <a:lvl8pPr marL="13714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  <a:sym typeface="Times New Roman" pitchFamily="18" charset="0"/>
        </a:defRPr>
      </a:lvl8pPr>
      <a:lvl9pPr marL="182854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  <a:sym typeface="Times New Roman" pitchFamily="18" charset="0"/>
        </a:defRPr>
      </a:lvl9pPr>
    </p:titleStyle>
    <p:bodyStyle>
      <a:lvl1pPr marL="341313" indent="-341313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1pPr>
      <a:lvl2pPr marL="741363" indent="-284163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1413" indent="-227013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Times New Roman" pitchFamily="18" charset="0"/>
        </a:defRPr>
      </a:lvl3pPr>
      <a:lvl4pPr marL="1598613" indent="-227013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Times New Roman" pitchFamily="18" charset="0"/>
        </a:defRPr>
      </a:lvl4pPr>
      <a:lvl5pPr marL="2055813" indent="-227013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Times New Roman" pitchFamily="18" charset="0"/>
        </a:defRPr>
      </a:lvl5pPr>
      <a:lvl6pPr marL="2514250" indent="-22856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Times New Roman" pitchFamily="18" charset="0"/>
        </a:defRPr>
      </a:lvl6pPr>
      <a:lvl7pPr marL="2971387" indent="-22856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Times New Roman" pitchFamily="18" charset="0"/>
        </a:defRPr>
      </a:lvl7pPr>
      <a:lvl8pPr marL="3428524" indent="-22856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Times New Roman" pitchFamily="18" charset="0"/>
        </a:defRPr>
      </a:lvl8pPr>
      <a:lvl9pPr marL="3885659" indent="-22856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ja-JP"/>
      </a:defPPr>
      <a:lvl1pPr marL="0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3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0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6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2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8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4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1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5288" y="2420938"/>
            <a:ext cx="83454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ja-JP" altLang="en-US" sz="1600" dirty="0" smtClean="0">
                <a:solidFill>
                  <a:srgbClr val="000000"/>
                </a:solidFill>
                <a:ea typeface="HGP創英角ｺﾞｼｯｸUB" pitchFamily="50" charset="-128"/>
              </a:rPr>
              <a:t>平成２９年度第１回柏市在宅医療・介護多職種連携協議会資料</a:t>
            </a:r>
            <a:endParaRPr lang="en-US" altLang="ja-JP" sz="1600" dirty="0" smtClean="0">
              <a:solidFill>
                <a:srgbClr val="000000"/>
              </a:solidFill>
              <a:ea typeface="HGP創英角ｺﾞｼｯｸUB" pitchFamily="50" charset="-128"/>
            </a:endParaRPr>
          </a:p>
          <a:p>
            <a:pPr algn="ctr" eaLnBrk="1" hangingPunct="1">
              <a:buFontTx/>
              <a:buNone/>
            </a:pPr>
            <a:endParaRPr lang="en-US" altLang="ja-JP" dirty="0" smtClean="0">
              <a:solidFill>
                <a:srgbClr val="000000"/>
              </a:solidFill>
              <a:ea typeface="HGP創英角ｺﾞｼｯｸUB" pitchFamily="50" charset="-128"/>
            </a:endParaRPr>
          </a:p>
          <a:p>
            <a:pPr algn="ctr" eaLnBrk="1" hangingPunct="1">
              <a:buFontTx/>
              <a:buNone/>
            </a:pPr>
            <a:r>
              <a:rPr lang="ja-JP" altLang="en-US" dirty="0" smtClean="0">
                <a:solidFill>
                  <a:srgbClr val="000000"/>
                </a:solidFill>
                <a:ea typeface="HGP創英角ｺﾞｼｯｸUB" pitchFamily="50" charset="-128"/>
              </a:rPr>
              <a:t>豊</a:t>
            </a:r>
            <a:r>
              <a:rPr lang="ja-JP" altLang="en-US" dirty="0">
                <a:solidFill>
                  <a:srgbClr val="000000"/>
                </a:solidFill>
                <a:ea typeface="HGP創英角ｺﾞｼｯｸUB" pitchFamily="50" charset="-128"/>
              </a:rPr>
              <a:t>四季</a:t>
            </a:r>
            <a:r>
              <a:rPr lang="ja-JP" altLang="en-US" dirty="0" smtClean="0">
                <a:solidFill>
                  <a:srgbClr val="000000"/>
                </a:solidFill>
                <a:ea typeface="HGP創英角ｺﾞｼｯｸUB" pitchFamily="50" charset="-128"/>
              </a:rPr>
              <a:t>台団地内の商業街区の進捗状況について</a:t>
            </a:r>
            <a:endParaRPr lang="en-US" altLang="ja-JP" dirty="0">
              <a:solidFill>
                <a:srgbClr val="000000"/>
              </a:solidFill>
              <a:ea typeface="HGP創英角ｺﾞｼｯｸUB" pitchFamily="50" charset="-128"/>
            </a:endParaRPr>
          </a:p>
        </p:txBody>
      </p:sp>
      <p:pic>
        <p:nvPicPr>
          <p:cNvPr id="8" name="Picture 3" descr="COM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5908675"/>
            <a:ext cx="1331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7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建替後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905000"/>
            <a:ext cx="5175250" cy="4552950"/>
          </a:xfrm>
          <a:prstGeom prst="rect">
            <a:avLst/>
          </a:prstGeom>
          <a:solidFill>
            <a:srgbClr val="2BF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1" name="グループ化 3"/>
          <p:cNvGrpSpPr>
            <a:grpSpLocks noChangeAspect="1"/>
          </p:cNvGrpSpPr>
          <p:nvPr/>
        </p:nvGrpSpPr>
        <p:grpSpPr bwMode="auto">
          <a:xfrm rot="-969711">
            <a:off x="2835275" y="2039938"/>
            <a:ext cx="1550988" cy="2184400"/>
            <a:chOff x="9668454" y="1030562"/>
            <a:chExt cx="1897523" cy="2545944"/>
          </a:xfrm>
        </p:grpSpPr>
        <p:sp>
          <p:nvSpPr>
            <p:cNvPr id="48189" name="フリーフォーム 73"/>
            <p:cNvSpPr>
              <a:spLocks/>
            </p:cNvSpPr>
            <p:nvPr/>
          </p:nvSpPr>
          <p:spPr bwMode="auto">
            <a:xfrm>
              <a:off x="10918465" y="3377964"/>
              <a:ext cx="208709" cy="198542"/>
            </a:xfrm>
            <a:custGeom>
              <a:avLst/>
              <a:gdLst>
                <a:gd name="T0" fmla="*/ 0 w 177342"/>
                <a:gd name="T1" fmla="*/ 54400925 h 168684"/>
                <a:gd name="T2" fmla="*/ 59155190 w 177342"/>
                <a:gd name="T3" fmla="*/ 114344361 h 168684"/>
                <a:gd name="T4" fmla="*/ 119672219 w 177342"/>
                <a:gd name="T5" fmla="*/ 59395762 h 168684"/>
                <a:gd name="T6" fmla="*/ 63273228 w 177342"/>
                <a:gd name="T7" fmla="*/ 0 h 168684"/>
                <a:gd name="T8" fmla="*/ 0 w 177342"/>
                <a:gd name="T9" fmla="*/ 54400925 h 168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342" h="168684">
                  <a:moveTo>
                    <a:pt x="0" y="80254"/>
                  </a:moveTo>
                  <a:lnTo>
                    <a:pt x="87662" y="168684"/>
                  </a:lnTo>
                  <a:lnTo>
                    <a:pt x="177342" y="87622"/>
                  </a:lnTo>
                  <a:lnTo>
                    <a:pt x="93764" y="0"/>
                  </a:lnTo>
                  <a:lnTo>
                    <a:pt x="0" y="80254"/>
                  </a:lnTo>
                  <a:close/>
                </a:path>
              </a:pathLst>
            </a:custGeom>
            <a:solidFill>
              <a:srgbClr val="DC995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8190" name="グループ化 1"/>
            <p:cNvGrpSpPr>
              <a:grpSpLocks/>
            </p:cNvGrpSpPr>
            <p:nvPr/>
          </p:nvGrpSpPr>
          <p:grpSpPr bwMode="auto">
            <a:xfrm>
              <a:off x="9668454" y="1030562"/>
              <a:ext cx="1897523" cy="2433262"/>
              <a:chOff x="3080262" y="936899"/>
              <a:chExt cx="1897523" cy="2433262"/>
            </a:xfrm>
          </p:grpSpPr>
          <p:sp>
            <p:nvSpPr>
              <p:cNvPr id="2" name="Freeform 79" descr="20%"/>
              <p:cNvSpPr>
                <a:spLocks noChangeAspect="1"/>
              </p:cNvSpPr>
              <p:nvPr/>
            </p:nvSpPr>
            <p:spPr bwMode="auto">
              <a:xfrm rot="895001">
                <a:off x="3942986" y="2853964"/>
                <a:ext cx="691421" cy="481065"/>
              </a:xfrm>
              <a:custGeom>
                <a:avLst/>
                <a:gdLst>
                  <a:gd name="T0" fmla="*/ 150808 w 10210"/>
                  <a:gd name="T1" fmla="*/ 0 h 10158"/>
                  <a:gd name="T2" fmla="*/ 661121 w 10210"/>
                  <a:gd name="T3" fmla="*/ 299989 h 10158"/>
                  <a:gd name="T4" fmla="*/ 579339 w 10210"/>
                  <a:gd name="T5" fmla="*/ 431791 h 10158"/>
                  <a:gd name="T6" fmla="*/ 488945 w 10210"/>
                  <a:gd name="T7" fmla="*/ 374644 h 10158"/>
                  <a:gd name="T8" fmla="*/ 422379 w 10210"/>
                  <a:gd name="T9" fmla="*/ 479359 h 10158"/>
                  <a:gd name="T10" fmla="*/ 0 w 10210"/>
                  <a:gd name="T11" fmla="*/ 226513 h 10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connsiteX0" fmla="*/ 2329 w 10252"/>
                  <a:gd name="connsiteY0" fmla="*/ 0 h 10158"/>
                  <a:gd name="connsiteX1" fmla="*/ 10252 w 10252"/>
                  <a:gd name="connsiteY1" fmla="*/ 6535 h 10158"/>
                  <a:gd name="connsiteX2" fmla="*/ 8947 w 10252"/>
                  <a:gd name="connsiteY2" fmla="*/ 9150 h 10158"/>
                  <a:gd name="connsiteX3" fmla="*/ 7551 w 10252"/>
                  <a:gd name="connsiteY3" fmla="*/ 7939 h 10158"/>
                  <a:gd name="connsiteX4" fmla="*/ 6523 w 10252"/>
                  <a:gd name="connsiteY4" fmla="*/ 10158 h 10158"/>
                  <a:gd name="connsiteX5" fmla="*/ 0 w 10252"/>
                  <a:gd name="connsiteY5" fmla="*/ 4800 h 10158"/>
                  <a:gd name="connsiteX0" fmla="*/ 2329 w 10252"/>
                  <a:gd name="connsiteY0" fmla="*/ 0 h 10158"/>
                  <a:gd name="connsiteX1" fmla="*/ 10252 w 10252"/>
                  <a:gd name="connsiteY1" fmla="*/ 6535 h 10158"/>
                  <a:gd name="connsiteX2" fmla="*/ 9081 w 10252"/>
                  <a:gd name="connsiteY2" fmla="*/ 9213 h 10158"/>
                  <a:gd name="connsiteX3" fmla="*/ 7551 w 10252"/>
                  <a:gd name="connsiteY3" fmla="*/ 7939 h 10158"/>
                  <a:gd name="connsiteX4" fmla="*/ 6523 w 10252"/>
                  <a:gd name="connsiteY4" fmla="*/ 10158 h 10158"/>
                  <a:gd name="connsiteX5" fmla="*/ 0 w 10252"/>
                  <a:gd name="connsiteY5" fmla="*/ 4800 h 10158"/>
                  <a:gd name="connsiteX0" fmla="*/ 2329 w 10252"/>
                  <a:gd name="connsiteY0" fmla="*/ 0 h 10215"/>
                  <a:gd name="connsiteX1" fmla="*/ 10252 w 10252"/>
                  <a:gd name="connsiteY1" fmla="*/ 6535 h 10215"/>
                  <a:gd name="connsiteX2" fmla="*/ 9081 w 10252"/>
                  <a:gd name="connsiteY2" fmla="*/ 9213 h 10215"/>
                  <a:gd name="connsiteX3" fmla="*/ 7551 w 10252"/>
                  <a:gd name="connsiteY3" fmla="*/ 7939 h 10215"/>
                  <a:gd name="connsiteX4" fmla="*/ 6477 w 10252"/>
                  <a:gd name="connsiteY4" fmla="*/ 10215 h 10215"/>
                  <a:gd name="connsiteX5" fmla="*/ 0 w 10252"/>
                  <a:gd name="connsiteY5" fmla="*/ 4800 h 10215"/>
                  <a:gd name="connsiteX0" fmla="*/ 2329 w 10252"/>
                  <a:gd name="connsiteY0" fmla="*/ 0 h 10215"/>
                  <a:gd name="connsiteX1" fmla="*/ 10252 w 10252"/>
                  <a:gd name="connsiteY1" fmla="*/ 6535 h 10215"/>
                  <a:gd name="connsiteX2" fmla="*/ 9482 w 10252"/>
                  <a:gd name="connsiteY2" fmla="*/ 9519 h 10215"/>
                  <a:gd name="connsiteX3" fmla="*/ 7551 w 10252"/>
                  <a:gd name="connsiteY3" fmla="*/ 7939 h 10215"/>
                  <a:gd name="connsiteX4" fmla="*/ 6477 w 10252"/>
                  <a:gd name="connsiteY4" fmla="*/ 10215 h 10215"/>
                  <a:gd name="connsiteX5" fmla="*/ 0 w 10252"/>
                  <a:gd name="connsiteY5" fmla="*/ 4800 h 10215"/>
                  <a:gd name="connsiteX0" fmla="*/ 2329 w 10698"/>
                  <a:gd name="connsiteY0" fmla="*/ 0 h 10215"/>
                  <a:gd name="connsiteX1" fmla="*/ 10698 w 10698"/>
                  <a:gd name="connsiteY1" fmla="*/ 6842 h 10215"/>
                  <a:gd name="connsiteX2" fmla="*/ 9482 w 10698"/>
                  <a:gd name="connsiteY2" fmla="*/ 9519 h 10215"/>
                  <a:gd name="connsiteX3" fmla="*/ 7551 w 10698"/>
                  <a:gd name="connsiteY3" fmla="*/ 7939 h 10215"/>
                  <a:gd name="connsiteX4" fmla="*/ 6477 w 10698"/>
                  <a:gd name="connsiteY4" fmla="*/ 10215 h 10215"/>
                  <a:gd name="connsiteX5" fmla="*/ 0 w 10698"/>
                  <a:gd name="connsiteY5" fmla="*/ 4800 h 10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98" h="10215">
                    <a:moveTo>
                      <a:pt x="2329" y="0"/>
                    </a:moveTo>
                    <a:lnTo>
                      <a:pt x="10698" y="6842"/>
                    </a:lnTo>
                    <a:lnTo>
                      <a:pt x="9482" y="9519"/>
                    </a:lnTo>
                    <a:lnTo>
                      <a:pt x="7551" y="7939"/>
                    </a:lnTo>
                    <a:lnTo>
                      <a:pt x="6477" y="10215"/>
                    </a:lnTo>
                    <a:lnTo>
                      <a:pt x="0" y="480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lIns="91427" tIns="45714" rIns="91427" bIns="45714"/>
              <a:lstStyle/>
              <a:p>
                <a:pPr>
                  <a:defRPr/>
                </a:pPr>
                <a:endParaRPr lang="ja-JP" altLang="en-US">
                  <a:ea typeface="ＭＳ Ｐゴシック" charset="-128"/>
                </a:endParaRPr>
              </a:p>
            </p:txBody>
          </p:sp>
          <p:sp>
            <p:nvSpPr>
              <p:cNvPr id="48192" name="Freeform 60"/>
              <p:cNvSpPr>
                <a:spLocks noChangeAspect="1"/>
              </p:cNvSpPr>
              <p:nvPr/>
            </p:nvSpPr>
            <p:spPr bwMode="auto">
              <a:xfrm rot="895001">
                <a:off x="4310629" y="1940500"/>
                <a:ext cx="667156" cy="1334668"/>
              </a:xfrm>
              <a:custGeom>
                <a:avLst/>
                <a:gdLst>
                  <a:gd name="T0" fmla="*/ 2147483647 w 10854"/>
                  <a:gd name="T1" fmla="*/ 2147483647 h 10106"/>
                  <a:gd name="T2" fmla="*/ 2147483647 w 10854"/>
                  <a:gd name="T3" fmla="*/ 2147483647 h 10106"/>
                  <a:gd name="T4" fmla="*/ 2147483647 w 10854"/>
                  <a:gd name="T5" fmla="*/ 2147483647 h 10106"/>
                  <a:gd name="T6" fmla="*/ 2147483647 w 10854"/>
                  <a:gd name="T7" fmla="*/ 2147483647 h 10106"/>
                  <a:gd name="T8" fmla="*/ 2147483647 w 10854"/>
                  <a:gd name="T9" fmla="*/ 2147483647 h 10106"/>
                  <a:gd name="T10" fmla="*/ 2147483647 w 10854"/>
                  <a:gd name="T11" fmla="*/ 2147483647 h 10106"/>
                  <a:gd name="T12" fmla="*/ 2147483647 w 10854"/>
                  <a:gd name="T13" fmla="*/ 2147483647 h 10106"/>
                  <a:gd name="T14" fmla="*/ 2147483647 w 10854"/>
                  <a:gd name="T15" fmla="*/ 2147483647 h 10106"/>
                  <a:gd name="T16" fmla="*/ 2147483647 w 10854"/>
                  <a:gd name="T17" fmla="*/ 2147483647 h 10106"/>
                  <a:gd name="T18" fmla="*/ 0 w 10854"/>
                  <a:gd name="T19" fmla="*/ 2147483647 h 10106"/>
                  <a:gd name="T20" fmla="*/ 2147483647 w 10854"/>
                  <a:gd name="T21" fmla="*/ 2147483647 h 10106"/>
                  <a:gd name="T22" fmla="*/ 2147483647 w 10854"/>
                  <a:gd name="T23" fmla="*/ 2147483647 h 10106"/>
                  <a:gd name="T24" fmla="*/ 2147483647 w 10854"/>
                  <a:gd name="T25" fmla="*/ 2147483647 h 10106"/>
                  <a:gd name="T26" fmla="*/ 2147483647 w 10854"/>
                  <a:gd name="T27" fmla="*/ 2147483647 h 10106"/>
                  <a:gd name="T28" fmla="*/ 2147483647 w 10854"/>
                  <a:gd name="T29" fmla="*/ 2147483647 h 10106"/>
                  <a:gd name="T30" fmla="*/ 2147483647 w 10854"/>
                  <a:gd name="T31" fmla="*/ 2147483647 h 10106"/>
                  <a:gd name="T32" fmla="*/ 2147483647 w 10854"/>
                  <a:gd name="T33" fmla="*/ 2147483647 h 10106"/>
                  <a:gd name="T34" fmla="*/ 2147483647 w 10854"/>
                  <a:gd name="T35" fmla="*/ 2147483647 h 10106"/>
                  <a:gd name="T36" fmla="*/ 2147483647 w 10854"/>
                  <a:gd name="T37" fmla="*/ 2147483647 h 10106"/>
                  <a:gd name="T38" fmla="*/ 2147483647 w 10854"/>
                  <a:gd name="T39" fmla="*/ 2147483647 h 10106"/>
                  <a:gd name="T40" fmla="*/ 2147483647 w 10854"/>
                  <a:gd name="T41" fmla="*/ 2147483647 h 10106"/>
                  <a:gd name="T42" fmla="*/ 2147483647 w 10854"/>
                  <a:gd name="T43" fmla="*/ 0 h 10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854" h="10106">
                    <a:moveTo>
                      <a:pt x="2937" y="1160"/>
                    </a:moveTo>
                    <a:lnTo>
                      <a:pt x="3345" y="2178"/>
                    </a:lnTo>
                    <a:cubicBezTo>
                      <a:pt x="3414" y="2411"/>
                      <a:pt x="3482" y="2644"/>
                      <a:pt x="3551" y="2877"/>
                    </a:cubicBezTo>
                    <a:cubicBezTo>
                      <a:pt x="3573" y="3110"/>
                      <a:pt x="3596" y="3342"/>
                      <a:pt x="3618" y="3576"/>
                    </a:cubicBezTo>
                    <a:cubicBezTo>
                      <a:pt x="3573" y="3809"/>
                      <a:pt x="3529" y="4044"/>
                      <a:pt x="3482" y="4277"/>
                    </a:cubicBezTo>
                    <a:cubicBezTo>
                      <a:pt x="3415" y="4499"/>
                      <a:pt x="3345" y="4722"/>
                      <a:pt x="3278" y="4943"/>
                    </a:cubicBezTo>
                    <a:lnTo>
                      <a:pt x="3004" y="5390"/>
                    </a:lnTo>
                    <a:lnTo>
                      <a:pt x="2458" y="6026"/>
                    </a:lnTo>
                    <a:lnTo>
                      <a:pt x="1130" y="7011"/>
                    </a:lnTo>
                    <a:lnTo>
                      <a:pt x="0" y="7786"/>
                    </a:lnTo>
                    <a:lnTo>
                      <a:pt x="8385" y="10106"/>
                    </a:lnTo>
                    <a:cubicBezTo>
                      <a:pt x="8598" y="9855"/>
                      <a:pt x="8737" y="9836"/>
                      <a:pt x="8950" y="9585"/>
                    </a:cubicBezTo>
                    <a:cubicBezTo>
                      <a:pt x="9034" y="9293"/>
                      <a:pt x="9226" y="8770"/>
                      <a:pt x="9310" y="8478"/>
                    </a:cubicBezTo>
                    <a:cubicBezTo>
                      <a:pt x="9266" y="8287"/>
                      <a:pt x="9441" y="8203"/>
                      <a:pt x="9395" y="8012"/>
                    </a:cubicBezTo>
                    <a:cubicBezTo>
                      <a:pt x="9369" y="7802"/>
                      <a:pt x="9342" y="7591"/>
                      <a:pt x="9316" y="7381"/>
                    </a:cubicBezTo>
                    <a:cubicBezTo>
                      <a:pt x="9270" y="7190"/>
                      <a:pt x="9049" y="6725"/>
                      <a:pt x="9003" y="6534"/>
                    </a:cubicBezTo>
                    <a:lnTo>
                      <a:pt x="8739" y="5604"/>
                    </a:lnTo>
                    <a:cubicBezTo>
                      <a:pt x="8769" y="5058"/>
                      <a:pt x="8800" y="4512"/>
                      <a:pt x="8830" y="3966"/>
                    </a:cubicBezTo>
                    <a:lnTo>
                      <a:pt x="9501" y="2944"/>
                    </a:lnTo>
                    <a:lnTo>
                      <a:pt x="10854" y="1463"/>
                    </a:lnTo>
                    <a:cubicBezTo>
                      <a:pt x="10851" y="1398"/>
                      <a:pt x="10849" y="1334"/>
                      <a:pt x="10846" y="1269"/>
                    </a:cubicBezTo>
                    <a:cubicBezTo>
                      <a:pt x="9140" y="919"/>
                      <a:pt x="5356" y="263"/>
                      <a:pt x="4070" y="0"/>
                    </a:cubicBezTo>
                  </a:path>
                </a:pathLst>
              </a:custGeom>
              <a:solidFill>
                <a:srgbClr val="A4D76B"/>
              </a:solidFill>
              <a:ln w="31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lIns="91427" tIns="45714" rIns="91427" bIns="45714"/>
              <a:lstStyle/>
              <a:p>
                <a:endParaRPr lang="ja-JP" altLang="en-US"/>
              </a:p>
            </p:txBody>
          </p:sp>
          <p:sp>
            <p:nvSpPr>
              <p:cNvPr id="48193" name="フリーフォーム 1"/>
              <p:cNvSpPr>
                <a:spLocks/>
              </p:cNvSpPr>
              <p:nvPr/>
            </p:nvSpPr>
            <p:spPr bwMode="auto">
              <a:xfrm>
                <a:off x="3945707" y="1851420"/>
                <a:ext cx="796254" cy="942024"/>
              </a:xfrm>
              <a:custGeom>
                <a:avLst/>
                <a:gdLst>
                  <a:gd name="T0" fmla="*/ 0 w 676585"/>
                  <a:gd name="T1" fmla="*/ 479539162 h 788955"/>
                  <a:gd name="T2" fmla="*/ 183559844 w 676585"/>
                  <a:gd name="T3" fmla="*/ 795118334 h 788955"/>
                  <a:gd name="T4" fmla="*/ 247598782 w 676585"/>
                  <a:gd name="T5" fmla="*/ 691939384 h 788955"/>
                  <a:gd name="T6" fmla="*/ 285718851 w 676585"/>
                  <a:gd name="T7" fmla="*/ 601577483 h 788955"/>
                  <a:gd name="T8" fmla="*/ 318487003 w 676585"/>
                  <a:gd name="T9" fmla="*/ 467186978 h 788955"/>
                  <a:gd name="T10" fmla="*/ 330775150 w 676585"/>
                  <a:gd name="T11" fmla="*/ 380792272 h 788955"/>
                  <a:gd name="T12" fmla="*/ 336236244 w 676585"/>
                  <a:gd name="T13" fmla="*/ 270398135 h 788955"/>
                  <a:gd name="T14" fmla="*/ 340332404 w 676585"/>
                  <a:gd name="T15" fmla="*/ 184003703 h 788955"/>
                  <a:gd name="T16" fmla="*/ 387939136 w 676585"/>
                  <a:gd name="T17" fmla="*/ 78865655 h 788955"/>
                  <a:gd name="T18" fmla="*/ 324413193 w 676585"/>
                  <a:gd name="T19" fmla="*/ 0 h 788955"/>
                  <a:gd name="T20" fmla="*/ 278285441 w 676585"/>
                  <a:gd name="T21" fmla="*/ 3963571 h 788955"/>
                  <a:gd name="T22" fmla="*/ 0 w 676585"/>
                  <a:gd name="T23" fmla="*/ 479539162 h 7889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76585" h="788955">
                    <a:moveTo>
                      <a:pt x="0" y="475822"/>
                    </a:moveTo>
                    <a:lnTo>
                      <a:pt x="320137" y="788955"/>
                    </a:lnTo>
                    <a:lnTo>
                      <a:pt x="431824" y="686575"/>
                    </a:lnTo>
                    <a:lnTo>
                      <a:pt x="498307" y="596915"/>
                    </a:lnTo>
                    <a:lnTo>
                      <a:pt x="555457" y="463565"/>
                    </a:lnTo>
                    <a:lnTo>
                      <a:pt x="576888" y="377840"/>
                    </a:lnTo>
                    <a:lnTo>
                      <a:pt x="586413" y="268302"/>
                    </a:lnTo>
                    <a:lnTo>
                      <a:pt x="593557" y="182577"/>
                    </a:lnTo>
                    <a:lnTo>
                      <a:pt x="676585" y="78255"/>
                    </a:lnTo>
                    <a:lnTo>
                      <a:pt x="565792" y="0"/>
                    </a:lnTo>
                    <a:lnTo>
                      <a:pt x="485344" y="3933"/>
                    </a:lnTo>
                    <a:lnTo>
                      <a:pt x="0" y="475822"/>
                    </a:lnTo>
                    <a:close/>
                  </a:path>
                </a:pathLst>
              </a:custGeom>
              <a:solidFill>
                <a:srgbClr val="FFFF99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94" name="フリーフォーム 2"/>
              <p:cNvSpPr>
                <a:spLocks/>
              </p:cNvSpPr>
              <p:nvPr/>
            </p:nvSpPr>
            <p:spPr bwMode="auto">
              <a:xfrm>
                <a:off x="3080262" y="936899"/>
                <a:ext cx="1352247" cy="1512667"/>
              </a:xfrm>
              <a:custGeom>
                <a:avLst/>
                <a:gdLst>
                  <a:gd name="T0" fmla="*/ 390522687 w 1149016"/>
                  <a:gd name="T1" fmla="*/ 871267974 h 1285179"/>
                  <a:gd name="T2" fmla="*/ 328462732 w 1149016"/>
                  <a:gd name="T3" fmla="*/ 826853203 h 1285179"/>
                  <a:gd name="T4" fmla="*/ 121022645 w 1149016"/>
                  <a:gd name="T5" fmla="*/ 327382253 h 1285179"/>
                  <a:gd name="T6" fmla="*/ 0 w 1149016"/>
                  <a:gd name="T7" fmla="*/ 119777491 h 1285179"/>
                  <a:gd name="T8" fmla="*/ 132181084 w 1149016"/>
                  <a:gd name="T9" fmla="*/ 0 h 1285179"/>
                  <a:gd name="T10" fmla="*/ 775053226 w 1149016"/>
                  <a:gd name="T11" fmla="*/ 452946657 h 1285179"/>
                  <a:gd name="T12" fmla="*/ 775388620 w 1149016"/>
                  <a:gd name="T13" fmla="*/ 499169096 h 1285179"/>
                  <a:gd name="T14" fmla="*/ 390522687 w 1149016"/>
                  <a:gd name="T15" fmla="*/ 871267974 h 1285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49016" h="1285179">
                    <a:moveTo>
                      <a:pt x="578692" y="1285179"/>
                    </a:moveTo>
                    <a:lnTo>
                      <a:pt x="486730" y="1219663"/>
                    </a:lnTo>
                    <a:lnTo>
                      <a:pt x="179337" y="482911"/>
                    </a:lnTo>
                    <a:lnTo>
                      <a:pt x="0" y="176680"/>
                    </a:lnTo>
                    <a:lnTo>
                      <a:pt x="195872" y="0"/>
                    </a:lnTo>
                    <a:lnTo>
                      <a:pt x="1148507" y="668127"/>
                    </a:lnTo>
                    <a:cubicBezTo>
                      <a:pt x="1148384" y="677692"/>
                      <a:pt x="1149126" y="726742"/>
                      <a:pt x="1149003" y="736307"/>
                    </a:cubicBezTo>
                    <a:lnTo>
                      <a:pt x="578692" y="1285179"/>
                    </a:lnTo>
                    <a:close/>
                  </a:path>
                </a:pathLst>
              </a:custGeom>
              <a:solidFill>
                <a:srgbClr val="FFFF99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95" name="フリーフォーム 4"/>
              <p:cNvSpPr>
                <a:spLocks/>
              </p:cNvSpPr>
              <p:nvPr/>
            </p:nvSpPr>
            <p:spPr bwMode="auto">
              <a:xfrm>
                <a:off x="3670075" y="2417833"/>
                <a:ext cx="648244" cy="640197"/>
              </a:xfrm>
              <a:custGeom>
                <a:avLst/>
                <a:gdLst>
                  <a:gd name="T0" fmla="*/ 3060639 w 550821"/>
                  <a:gd name="T1" fmla="*/ 145326259 h 543917"/>
                  <a:gd name="T2" fmla="*/ 0 w 550821"/>
                  <a:gd name="T3" fmla="*/ 132290023 h 543917"/>
                  <a:gd name="T4" fmla="*/ 133804336 w 550821"/>
                  <a:gd name="T5" fmla="*/ 0 h 543917"/>
                  <a:gd name="T6" fmla="*/ 315793652 w 550821"/>
                  <a:gd name="T7" fmla="*/ 183694154 h 543917"/>
                  <a:gd name="T8" fmla="*/ 170720740 w 550821"/>
                  <a:gd name="T9" fmla="*/ 313322579 h 543917"/>
                  <a:gd name="T10" fmla="*/ 3060639 w 550821"/>
                  <a:gd name="T11" fmla="*/ 145326259 h 5439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0821" h="543917">
                    <a:moveTo>
                      <a:pt x="5339" y="252281"/>
                    </a:moveTo>
                    <a:lnTo>
                      <a:pt x="0" y="229651"/>
                    </a:lnTo>
                    <a:lnTo>
                      <a:pt x="233388" y="0"/>
                    </a:lnTo>
                    <a:lnTo>
                      <a:pt x="550821" y="318886"/>
                    </a:lnTo>
                    <a:lnTo>
                      <a:pt x="297778" y="543917"/>
                    </a:lnTo>
                    <a:lnTo>
                      <a:pt x="5339" y="252281"/>
                    </a:lnTo>
                    <a:close/>
                  </a:path>
                </a:pathLst>
              </a:custGeom>
              <a:solidFill>
                <a:srgbClr val="FFFF99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48132" name="正方形/長方形 59"/>
          <p:cNvSpPr>
            <a:spLocks noChangeArrowheads="1"/>
          </p:cNvSpPr>
          <p:nvPr/>
        </p:nvSpPr>
        <p:spPr bwMode="auto">
          <a:xfrm>
            <a:off x="6913563" y="5930900"/>
            <a:ext cx="2159000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8133" name="正方形/長方形 64"/>
          <p:cNvSpPr>
            <a:spLocks noChangeArrowheads="1"/>
          </p:cNvSpPr>
          <p:nvPr/>
        </p:nvSpPr>
        <p:spPr bwMode="auto">
          <a:xfrm>
            <a:off x="255588" y="1782763"/>
            <a:ext cx="2003425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8134" name="Text Box 37"/>
          <p:cNvSpPr txBox="1">
            <a:spLocks noChangeArrowheads="1"/>
          </p:cNvSpPr>
          <p:nvPr/>
        </p:nvSpPr>
        <p:spPr bwMode="auto">
          <a:xfrm>
            <a:off x="433388" y="1795463"/>
            <a:ext cx="1654175" cy="404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67" tIns="32631" rIns="65267" bIns="32631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/>
            <a:r>
              <a:rPr kumimoji="1" lang="ja-JP" altLang="en-US" sz="1100" b="1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豊四季台公園（約</a:t>
            </a:r>
            <a:r>
              <a:rPr kumimoji="1" lang="ja-JP" altLang="en-US" sz="1100" b="1">
                <a:solidFill>
                  <a:srgbClr val="000000"/>
                </a:solidFill>
                <a:latin typeface="ＭＳ Ｐゴシック" pitchFamily="50" charset="-128"/>
              </a:rPr>
              <a:t>１</a:t>
            </a:r>
            <a:r>
              <a:rPr kumimoji="1" lang="en-US" altLang="ja-JP" sz="1100" b="1">
                <a:solidFill>
                  <a:srgbClr val="000000"/>
                </a:solidFill>
                <a:latin typeface="ＭＳ Ｐゴシック" pitchFamily="50" charset="-128"/>
              </a:rPr>
              <a:t>ha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）</a:t>
            </a:r>
            <a:endParaRPr kumimoji="1" lang="en-US" altLang="ja-JP" sz="11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＜</a:t>
            </a: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H26.4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開設＞</a:t>
            </a:r>
          </a:p>
        </p:txBody>
      </p:sp>
      <p:sp>
        <p:nvSpPr>
          <p:cNvPr id="48135" name="Rectangle 92"/>
          <p:cNvSpPr>
            <a:spLocks noChangeArrowheads="1"/>
          </p:cNvSpPr>
          <p:nvPr/>
        </p:nvSpPr>
        <p:spPr bwMode="auto">
          <a:xfrm>
            <a:off x="7478713" y="5846763"/>
            <a:ext cx="7731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lIns="65249" tIns="32622" rIns="65249" bIns="32622" anchor="ctr"/>
          <a:lstStyle>
            <a:lvl1pPr defTabSz="6461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6461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6461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6461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6461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endParaRPr lang="ja-JP" altLang="ja-JP" sz="600">
              <a:solidFill>
                <a:srgbClr val="000000"/>
              </a:solidFill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01600" y="85725"/>
            <a:ext cx="7612063" cy="3603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7255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2" tIns="45683" rIns="91362" bIns="45683" anchor="ctr"/>
          <a:lstStyle/>
          <a:p>
            <a:pPr defTabSz="911252">
              <a:defRPr/>
            </a:pPr>
            <a:r>
              <a:rPr lang="ja-JP" altLang="en-US" sz="1900" b="1" dirty="0">
                <a:solidFill>
                  <a:srgbClr val="000000"/>
                </a:solidFill>
                <a:ea typeface="HG丸ｺﾞｼｯｸM-PRO" pitchFamily="50" charset="-128"/>
              </a:rPr>
              <a:t>　豊四季台団地再生事業計画</a:t>
            </a:r>
          </a:p>
        </p:txBody>
      </p:sp>
      <p:pic>
        <p:nvPicPr>
          <p:cNvPr id="48137" name="Picture 5" descr="COMS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4288"/>
            <a:ext cx="1333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Text Box 7"/>
          <p:cNvSpPr txBox="1">
            <a:spLocks noChangeArrowheads="1"/>
          </p:cNvSpPr>
          <p:nvPr/>
        </p:nvSpPr>
        <p:spPr bwMode="auto">
          <a:xfrm>
            <a:off x="4203700" y="1770063"/>
            <a:ext cx="1801813" cy="298450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58" tIns="32625" rIns="65258" bIns="32625">
            <a:spAutoFit/>
          </a:bodyPr>
          <a:lstStyle>
            <a:lvl1pPr defTabSz="90963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ja-JP" altLang="en-US" sz="1500" b="1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地域拠点ゾーン</a:t>
            </a:r>
          </a:p>
        </p:txBody>
      </p:sp>
      <p:sp>
        <p:nvSpPr>
          <p:cNvPr id="48139" name="Freeform 8"/>
          <p:cNvSpPr>
            <a:spLocks/>
          </p:cNvSpPr>
          <p:nvPr/>
        </p:nvSpPr>
        <p:spPr bwMode="auto">
          <a:xfrm>
            <a:off x="4762500" y="2068513"/>
            <a:ext cx="277813" cy="687387"/>
          </a:xfrm>
          <a:custGeom>
            <a:avLst/>
            <a:gdLst>
              <a:gd name="T0" fmla="*/ 0 w 577"/>
              <a:gd name="T1" fmla="*/ 2147483647 h 182"/>
              <a:gd name="T2" fmla="*/ 2147483647 w 577"/>
              <a:gd name="T3" fmla="*/ 0 h 1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7" h="182">
                <a:moveTo>
                  <a:pt x="0" y="182"/>
                </a:moveTo>
                <a:lnTo>
                  <a:pt x="577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83" tIns="32643" rIns="65283" bIns="32643"/>
          <a:lstStyle/>
          <a:p>
            <a:endParaRPr lang="ja-JP" altLang="en-US"/>
          </a:p>
        </p:txBody>
      </p:sp>
      <p:sp>
        <p:nvSpPr>
          <p:cNvPr id="48140" name="Freeform 12"/>
          <p:cNvSpPr>
            <a:spLocks/>
          </p:cNvSpPr>
          <p:nvPr/>
        </p:nvSpPr>
        <p:spPr bwMode="auto">
          <a:xfrm>
            <a:off x="4302125" y="4060825"/>
            <a:ext cx="87313" cy="106363"/>
          </a:xfrm>
          <a:custGeom>
            <a:avLst/>
            <a:gdLst>
              <a:gd name="T0" fmla="*/ 2147483647 w 10281"/>
              <a:gd name="T1" fmla="*/ 0 h 10000"/>
              <a:gd name="T2" fmla="*/ 2147483647 w 10281"/>
              <a:gd name="T3" fmla="*/ 2147483647 h 10000"/>
              <a:gd name="T4" fmla="*/ 2147483647 w 10281"/>
              <a:gd name="T5" fmla="*/ 2147483647 h 10000"/>
              <a:gd name="T6" fmla="*/ 2147483647 w 10281"/>
              <a:gd name="T7" fmla="*/ 2147483647 h 10000"/>
              <a:gd name="T8" fmla="*/ 0 w 10281"/>
              <a:gd name="T9" fmla="*/ 2147483647 h 10000"/>
              <a:gd name="T10" fmla="*/ 2147483647 w 10281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81" h="10000">
                <a:moveTo>
                  <a:pt x="3252" y="0"/>
                </a:moveTo>
                <a:lnTo>
                  <a:pt x="10281" y="3169"/>
                </a:lnTo>
                <a:lnTo>
                  <a:pt x="5393" y="10000"/>
                </a:lnTo>
                <a:lnTo>
                  <a:pt x="281" y="7447"/>
                </a:lnTo>
                <a:cubicBezTo>
                  <a:pt x="188" y="6607"/>
                  <a:pt x="93" y="5095"/>
                  <a:pt x="0" y="4255"/>
                </a:cubicBezTo>
                <a:lnTo>
                  <a:pt x="3252" y="0"/>
                </a:lnTo>
              </a:path>
            </a:pathLst>
          </a:custGeom>
          <a:solidFill>
            <a:srgbClr val="DC9956"/>
          </a:solidFill>
          <a:ln w="317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65283" tIns="32643" rIns="65283" bIns="32643"/>
          <a:lstStyle/>
          <a:p>
            <a:endParaRPr lang="ja-JP" altLang="en-US"/>
          </a:p>
        </p:txBody>
      </p:sp>
      <p:sp>
        <p:nvSpPr>
          <p:cNvPr id="48141" name="フリーフォーム 2"/>
          <p:cNvSpPr>
            <a:spLocks/>
          </p:cNvSpPr>
          <p:nvPr/>
        </p:nvSpPr>
        <p:spPr bwMode="auto">
          <a:xfrm>
            <a:off x="4660900" y="4686300"/>
            <a:ext cx="1797050" cy="1470025"/>
          </a:xfrm>
          <a:custGeom>
            <a:avLst/>
            <a:gdLst>
              <a:gd name="T0" fmla="*/ 342900 w 1797050"/>
              <a:gd name="T1" fmla="*/ 25400 h 1470025"/>
              <a:gd name="T2" fmla="*/ 387350 w 1797050"/>
              <a:gd name="T3" fmla="*/ 0 h 1470025"/>
              <a:gd name="T4" fmla="*/ 1228725 w 1797050"/>
              <a:gd name="T5" fmla="*/ 504825 h 1470025"/>
              <a:gd name="T6" fmla="*/ 1358900 w 1797050"/>
              <a:gd name="T7" fmla="*/ 552450 h 1470025"/>
              <a:gd name="T8" fmla="*/ 1714500 w 1797050"/>
              <a:gd name="T9" fmla="*/ 555625 h 1470025"/>
              <a:gd name="T10" fmla="*/ 1793875 w 1797050"/>
              <a:gd name="T11" fmla="*/ 1257300 h 1470025"/>
              <a:gd name="T12" fmla="*/ 1797050 w 1797050"/>
              <a:gd name="T13" fmla="*/ 1470025 h 1470025"/>
              <a:gd name="T14" fmla="*/ 0 w 1797050"/>
              <a:gd name="T15" fmla="*/ 1400175 h 1470025"/>
              <a:gd name="T16" fmla="*/ 12700 w 1797050"/>
              <a:gd name="T17" fmla="*/ 631825 h 1470025"/>
              <a:gd name="T18" fmla="*/ 34925 w 1797050"/>
              <a:gd name="T19" fmla="*/ 542925 h 1470025"/>
              <a:gd name="T20" fmla="*/ 82550 w 1797050"/>
              <a:gd name="T21" fmla="*/ 454025 h 1470025"/>
              <a:gd name="T22" fmla="*/ 342900 w 1797050"/>
              <a:gd name="T23" fmla="*/ 25400 h 14700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797050" h="1470025">
                <a:moveTo>
                  <a:pt x="342900" y="25400"/>
                </a:moveTo>
                <a:lnTo>
                  <a:pt x="387350" y="0"/>
                </a:lnTo>
                <a:lnTo>
                  <a:pt x="1228725" y="504825"/>
                </a:lnTo>
                <a:lnTo>
                  <a:pt x="1358900" y="552450"/>
                </a:lnTo>
                <a:lnTo>
                  <a:pt x="1714500" y="555625"/>
                </a:lnTo>
                <a:lnTo>
                  <a:pt x="1793875" y="1257300"/>
                </a:lnTo>
                <a:cubicBezTo>
                  <a:pt x="1794933" y="1320800"/>
                  <a:pt x="1795992" y="1406525"/>
                  <a:pt x="1797050" y="1470025"/>
                </a:cubicBezTo>
                <a:lnTo>
                  <a:pt x="0" y="1400175"/>
                </a:lnTo>
                <a:lnTo>
                  <a:pt x="12700" y="631825"/>
                </a:lnTo>
                <a:lnTo>
                  <a:pt x="34925" y="542925"/>
                </a:lnTo>
                <a:lnTo>
                  <a:pt x="82550" y="454025"/>
                </a:lnTo>
                <a:lnTo>
                  <a:pt x="342900" y="25400"/>
                </a:lnTo>
                <a:close/>
              </a:path>
            </a:pathLst>
          </a:custGeom>
          <a:solidFill>
            <a:srgbClr val="00CC99">
              <a:alpha val="49803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8" tIns="45705" rIns="91408" bIns="45705"/>
          <a:lstStyle/>
          <a:p>
            <a:endParaRPr lang="ja-JP" altLang="en-US"/>
          </a:p>
        </p:txBody>
      </p:sp>
      <p:sp>
        <p:nvSpPr>
          <p:cNvPr id="48142" name="Freeform 17"/>
          <p:cNvSpPr>
            <a:spLocks/>
          </p:cNvSpPr>
          <p:nvPr/>
        </p:nvSpPr>
        <p:spPr bwMode="auto">
          <a:xfrm>
            <a:off x="5184775" y="2652713"/>
            <a:ext cx="211138" cy="361950"/>
          </a:xfrm>
          <a:custGeom>
            <a:avLst/>
            <a:gdLst>
              <a:gd name="T0" fmla="*/ 2147483647 w 188"/>
              <a:gd name="T1" fmla="*/ 2147483647 h 318"/>
              <a:gd name="T2" fmla="*/ 2147483647 w 188"/>
              <a:gd name="T3" fmla="*/ 0 h 318"/>
              <a:gd name="T4" fmla="*/ 2147483647 w 188"/>
              <a:gd name="T5" fmla="*/ 2147483647 h 318"/>
              <a:gd name="T6" fmla="*/ 2147483647 w 188"/>
              <a:gd name="T7" fmla="*/ 2147483647 h 318"/>
              <a:gd name="T8" fmla="*/ 2147483647 w 188"/>
              <a:gd name="T9" fmla="*/ 2147483647 h 318"/>
              <a:gd name="T10" fmla="*/ 2147483647 w 188"/>
              <a:gd name="T11" fmla="*/ 2147483647 h 318"/>
              <a:gd name="T12" fmla="*/ 2147483647 w 188"/>
              <a:gd name="T13" fmla="*/ 2147483647 h 318"/>
              <a:gd name="T14" fmla="*/ 2147483647 w 188"/>
              <a:gd name="T15" fmla="*/ 2147483647 h 318"/>
              <a:gd name="T16" fmla="*/ 2147483647 w 188"/>
              <a:gd name="T17" fmla="*/ 2147483647 h 318"/>
              <a:gd name="T18" fmla="*/ 2147483647 w 188"/>
              <a:gd name="T19" fmla="*/ 2147483647 h 318"/>
              <a:gd name="T20" fmla="*/ 0 w 188"/>
              <a:gd name="T21" fmla="*/ 2147483647 h 3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8" h="318">
                <a:moveTo>
                  <a:pt x="2" y="8"/>
                </a:moveTo>
                <a:lnTo>
                  <a:pt x="176" y="0"/>
                </a:lnTo>
                <a:lnTo>
                  <a:pt x="172" y="186"/>
                </a:lnTo>
                <a:lnTo>
                  <a:pt x="188" y="290"/>
                </a:lnTo>
                <a:lnTo>
                  <a:pt x="172" y="306"/>
                </a:lnTo>
                <a:lnTo>
                  <a:pt x="108" y="314"/>
                </a:lnTo>
                <a:lnTo>
                  <a:pt x="24" y="318"/>
                </a:lnTo>
                <a:lnTo>
                  <a:pt x="20" y="182"/>
                </a:lnTo>
                <a:lnTo>
                  <a:pt x="18" y="112"/>
                </a:lnTo>
                <a:lnTo>
                  <a:pt x="14" y="64"/>
                </a:lnTo>
                <a:lnTo>
                  <a:pt x="0" y="6"/>
                </a:lnTo>
              </a:path>
            </a:pathLst>
          </a:custGeom>
          <a:solidFill>
            <a:srgbClr val="DC9956"/>
          </a:solidFill>
          <a:ln w="317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65283" tIns="32643" rIns="65283" bIns="32643"/>
          <a:lstStyle/>
          <a:p>
            <a:endParaRPr lang="ja-JP" altLang="en-US"/>
          </a:p>
        </p:txBody>
      </p:sp>
      <p:sp>
        <p:nvSpPr>
          <p:cNvPr id="19471" name="Freeform 18"/>
          <p:cNvSpPr>
            <a:spLocks/>
          </p:cNvSpPr>
          <p:nvPr/>
        </p:nvSpPr>
        <p:spPr bwMode="auto">
          <a:xfrm>
            <a:off x="4665663" y="5100638"/>
            <a:ext cx="268287" cy="520700"/>
          </a:xfrm>
          <a:custGeom>
            <a:avLst/>
            <a:gdLst>
              <a:gd name="T0" fmla="*/ 2147483647 w 236"/>
              <a:gd name="T1" fmla="*/ 2147483647 h 462"/>
              <a:gd name="T2" fmla="*/ 2147483647 w 236"/>
              <a:gd name="T3" fmla="*/ 2147483647 h 462"/>
              <a:gd name="T4" fmla="*/ 2147483647 w 236"/>
              <a:gd name="T5" fmla="*/ 2147483647 h 462"/>
              <a:gd name="T6" fmla="*/ 2147483647 w 236"/>
              <a:gd name="T7" fmla="*/ 2147483647 h 462"/>
              <a:gd name="T8" fmla="*/ 0 w 236"/>
              <a:gd name="T9" fmla="*/ 2147483647 h 462"/>
              <a:gd name="T10" fmla="*/ 2147483647 w 236"/>
              <a:gd name="T11" fmla="*/ 2147483647 h 462"/>
              <a:gd name="T12" fmla="*/ 2147483647 w 236"/>
              <a:gd name="T13" fmla="*/ 2147483647 h 462"/>
              <a:gd name="T14" fmla="*/ 2147483647 w 236"/>
              <a:gd name="T15" fmla="*/ 2147483647 h 462"/>
              <a:gd name="T16" fmla="*/ 2147483647 w 236"/>
              <a:gd name="T17" fmla="*/ 2147483647 h 462"/>
              <a:gd name="T18" fmla="*/ 2147483647 w 236"/>
              <a:gd name="T19" fmla="*/ 0 h 4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6" h="462">
                <a:moveTo>
                  <a:pt x="90" y="2"/>
                </a:moveTo>
                <a:lnTo>
                  <a:pt x="236" y="88"/>
                </a:lnTo>
                <a:lnTo>
                  <a:pt x="180" y="190"/>
                </a:lnTo>
                <a:lnTo>
                  <a:pt x="178" y="462"/>
                </a:lnTo>
                <a:lnTo>
                  <a:pt x="0" y="462"/>
                </a:lnTo>
                <a:lnTo>
                  <a:pt x="4" y="196"/>
                </a:lnTo>
                <a:lnTo>
                  <a:pt x="14" y="154"/>
                </a:lnTo>
                <a:lnTo>
                  <a:pt x="28" y="114"/>
                </a:lnTo>
                <a:lnTo>
                  <a:pt x="46" y="76"/>
                </a:lnTo>
                <a:lnTo>
                  <a:pt x="90" y="0"/>
                </a:lnTo>
              </a:path>
            </a:pathLst>
          </a:cu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lIns="65283" tIns="32643" rIns="65283" bIns="32643"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48144" name="Freeform 20"/>
          <p:cNvSpPr>
            <a:spLocks/>
          </p:cNvSpPr>
          <p:nvPr/>
        </p:nvSpPr>
        <p:spPr bwMode="auto">
          <a:xfrm>
            <a:off x="3894138" y="4143375"/>
            <a:ext cx="1044575" cy="893763"/>
          </a:xfrm>
          <a:custGeom>
            <a:avLst/>
            <a:gdLst>
              <a:gd name="T0" fmla="*/ 2147483647 w 924"/>
              <a:gd name="T1" fmla="*/ 0 h 788"/>
              <a:gd name="T2" fmla="*/ 2147483647 w 924"/>
              <a:gd name="T3" fmla="*/ 2147483647 h 788"/>
              <a:gd name="T4" fmla="*/ 2147483647 w 924"/>
              <a:gd name="T5" fmla="*/ 2147483647 h 788"/>
              <a:gd name="T6" fmla="*/ 2147483647 w 924"/>
              <a:gd name="T7" fmla="*/ 2147483647 h 788"/>
              <a:gd name="T8" fmla="*/ 2147483647 w 924"/>
              <a:gd name="T9" fmla="*/ 2147483647 h 788"/>
              <a:gd name="T10" fmla="*/ 0 w 924"/>
              <a:gd name="T11" fmla="*/ 2147483647 h 788"/>
              <a:gd name="T12" fmla="*/ 2147483647 w 924"/>
              <a:gd name="T13" fmla="*/ 2147483647 h 788"/>
              <a:gd name="T14" fmla="*/ 2147483647 w 924"/>
              <a:gd name="T15" fmla="*/ 0 h 7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4" h="788">
                <a:moveTo>
                  <a:pt x="216" y="0"/>
                </a:moveTo>
                <a:lnTo>
                  <a:pt x="916" y="412"/>
                </a:lnTo>
                <a:lnTo>
                  <a:pt x="924" y="456"/>
                </a:lnTo>
                <a:lnTo>
                  <a:pt x="730" y="788"/>
                </a:lnTo>
                <a:lnTo>
                  <a:pt x="4" y="352"/>
                </a:lnTo>
                <a:lnTo>
                  <a:pt x="0" y="326"/>
                </a:lnTo>
                <a:lnTo>
                  <a:pt x="186" y="10"/>
                </a:lnTo>
                <a:lnTo>
                  <a:pt x="214" y="0"/>
                </a:lnTo>
              </a:path>
            </a:pathLst>
          </a:custGeom>
          <a:solidFill>
            <a:srgbClr val="CC3399"/>
          </a:solidFill>
          <a:ln w="31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83" tIns="32643" rIns="65283" bIns="32643"/>
          <a:lstStyle/>
          <a:p>
            <a:endParaRPr lang="ja-JP" altLang="en-US"/>
          </a:p>
        </p:txBody>
      </p:sp>
      <p:sp>
        <p:nvSpPr>
          <p:cNvPr id="48145" name="Text Box 29"/>
          <p:cNvSpPr txBox="1">
            <a:spLocks noChangeArrowheads="1"/>
          </p:cNvSpPr>
          <p:nvPr/>
        </p:nvSpPr>
        <p:spPr bwMode="auto">
          <a:xfrm>
            <a:off x="5788025" y="4805363"/>
            <a:ext cx="15938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67" tIns="32631" rIns="65267" bIns="32631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ja-JP" altLang="en-US" sz="100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市立豊四季保育園</a:t>
            </a:r>
          </a:p>
        </p:txBody>
      </p:sp>
      <p:sp>
        <p:nvSpPr>
          <p:cNvPr id="48146" name="Text Box 33"/>
          <p:cNvSpPr txBox="1">
            <a:spLocks noChangeArrowheads="1"/>
          </p:cNvSpPr>
          <p:nvPr/>
        </p:nvSpPr>
        <p:spPr bwMode="auto">
          <a:xfrm>
            <a:off x="6985000" y="5984875"/>
            <a:ext cx="2078038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67" tIns="32631" rIns="65267" bIns="32631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lnSpc>
                <a:spcPts val="900"/>
              </a:lnSpc>
              <a:spcBef>
                <a:spcPct val="50000"/>
              </a:spcBef>
            </a:pP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特別養護老人ホーム</a:t>
            </a:r>
            <a:endParaRPr kumimoji="1" lang="en-US" altLang="ja-JP" sz="1100" b="1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ts val="900"/>
              </a:lnSpc>
              <a:spcBef>
                <a:spcPct val="50000"/>
              </a:spcBef>
            </a:pP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【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こひつじ園</a:t>
            </a: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】</a:t>
            </a:r>
          </a:p>
          <a:p>
            <a:pPr algn="ctr">
              <a:lnSpc>
                <a:spcPts val="900"/>
              </a:lnSpc>
              <a:spcBef>
                <a:spcPct val="50000"/>
              </a:spcBef>
            </a:pP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＜</a:t>
            </a: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H23.10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開設＞</a:t>
            </a:r>
          </a:p>
        </p:txBody>
      </p:sp>
      <p:sp>
        <p:nvSpPr>
          <p:cNvPr id="48147" name="Text Box 45"/>
          <p:cNvSpPr txBox="1">
            <a:spLocks noChangeArrowheads="1"/>
          </p:cNvSpPr>
          <p:nvPr/>
        </p:nvSpPr>
        <p:spPr bwMode="auto">
          <a:xfrm>
            <a:off x="2455863" y="4354513"/>
            <a:ext cx="19875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7" tIns="32631" rIns="65267" bIns="32631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/>
            <a:r>
              <a:rPr kumimoji="1" lang="ja-JP" altLang="en-US" sz="1100" b="1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商業・利便複合施設街区</a:t>
            </a:r>
            <a:endParaRPr kumimoji="1" lang="ja-JP" altLang="en-US" sz="11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48" name="Text Box 51"/>
          <p:cNvSpPr txBox="1">
            <a:spLocks noChangeArrowheads="1"/>
          </p:cNvSpPr>
          <p:nvPr/>
        </p:nvSpPr>
        <p:spPr bwMode="auto">
          <a:xfrm>
            <a:off x="266700" y="701675"/>
            <a:ext cx="8783638" cy="92710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58" tIns="32625" rIns="65258" bIns="32625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ja-JP" altLang="en-US" sz="1400" b="1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　○</a:t>
            </a:r>
            <a:r>
              <a:rPr kumimoji="1" lang="ja-JP" altLang="en-US" sz="140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高齢者と子育て世帯の融合するまちづくりのための</a:t>
            </a:r>
            <a:r>
              <a:rPr kumimoji="1" lang="ja-JP" altLang="en-US" sz="1400" b="1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在宅医療・福祉施設導入と子育て支援施設の拡充</a:t>
            </a:r>
          </a:p>
          <a:p>
            <a:pPr>
              <a:spcBef>
                <a:spcPct val="50000"/>
              </a:spcBef>
            </a:pPr>
            <a:r>
              <a:rPr kumimoji="1" lang="ja-JP" altLang="en-US" sz="1400" b="1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　○</a:t>
            </a:r>
            <a:r>
              <a:rPr kumimoji="1" lang="ja-JP" altLang="en-US" sz="140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住民の交流の場となる</a:t>
            </a:r>
            <a:r>
              <a:rPr kumimoji="1" lang="ja-JP" altLang="en-US" sz="1400" b="1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地域拠点ゾーンの整備</a:t>
            </a:r>
          </a:p>
          <a:p>
            <a:pPr>
              <a:spcBef>
                <a:spcPct val="50000"/>
              </a:spcBef>
            </a:pPr>
            <a:r>
              <a:rPr kumimoji="1" lang="ja-JP" altLang="en-US" sz="1400" b="1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　○</a:t>
            </a:r>
            <a:r>
              <a:rPr kumimoji="1" lang="ja-JP" altLang="en-US" sz="140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優れた住環境づくりを先導する</a:t>
            </a:r>
            <a:r>
              <a:rPr kumimoji="1" lang="ja-JP" altLang="en-US" sz="1400" b="1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景観形成と低炭素まちづくりへの取組み</a:t>
            </a:r>
            <a:endParaRPr kumimoji="1" lang="en-US" altLang="ja-JP" sz="1400" b="1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48150" name="フリーフォーム 4"/>
          <p:cNvSpPr>
            <a:spLocks/>
          </p:cNvSpPr>
          <p:nvPr/>
        </p:nvSpPr>
        <p:spPr bwMode="auto">
          <a:xfrm>
            <a:off x="4733925" y="4217988"/>
            <a:ext cx="384175" cy="325437"/>
          </a:xfrm>
          <a:custGeom>
            <a:avLst/>
            <a:gdLst>
              <a:gd name="T0" fmla="*/ 0 w 17313"/>
              <a:gd name="T1" fmla="*/ 2147483647 h 22096"/>
              <a:gd name="T2" fmla="*/ 2147483647 w 17313"/>
              <a:gd name="T3" fmla="*/ 2147483647 h 22096"/>
              <a:gd name="T4" fmla="*/ 2147483647 w 17313"/>
              <a:gd name="T5" fmla="*/ 2147483647 h 22096"/>
              <a:gd name="T6" fmla="*/ 2147483647 w 17313"/>
              <a:gd name="T7" fmla="*/ 2147483647 h 22096"/>
              <a:gd name="T8" fmla="*/ 2147483647 w 17313"/>
              <a:gd name="T9" fmla="*/ 0 h 22096"/>
              <a:gd name="T10" fmla="*/ 2147483647 w 17313"/>
              <a:gd name="T11" fmla="*/ 2147483647 h 220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313" h="22096">
                <a:moveTo>
                  <a:pt x="0" y="11774"/>
                </a:moveTo>
                <a:lnTo>
                  <a:pt x="11506" y="22096"/>
                </a:lnTo>
                <a:lnTo>
                  <a:pt x="12689" y="21774"/>
                </a:lnTo>
                <a:lnTo>
                  <a:pt x="17313" y="9839"/>
                </a:lnTo>
                <a:lnTo>
                  <a:pt x="4947" y="0"/>
                </a:lnTo>
                <a:lnTo>
                  <a:pt x="108" y="11612"/>
                </a:lnTo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08" tIns="45705" rIns="91408" bIns="45705"/>
          <a:lstStyle/>
          <a:p>
            <a:endParaRPr lang="ja-JP" altLang="en-US"/>
          </a:p>
        </p:txBody>
      </p:sp>
      <p:sp>
        <p:nvSpPr>
          <p:cNvPr id="48151" name="Freeform 44"/>
          <p:cNvSpPr>
            <a:spLocks/>
          </p:cNvSpPr>
          <p:nvPr/>
        </p:nvSpPr>
        <p:spPr bwMode="auto">
          <a:xfrm flipH="1" flipV="1">
            <a:off x="6588125" y="5621338"/>
            <a:ext cx="650875" cy="120650"/>
          </a:xfrm>
          <a:custGeom>
            <a:avLst/>
            <a:gdLst>
              <a:gd name="T0" fmla="*/ 0 w 1582"/>
              <a:gd name="T1" fmla="*/ 2147483647 h 1140"/>
              <a:gd name="T2" fmla="*/ 2147483647 w 1582"/>
              <a:gd name="T3" fmla="*/ 0 h 11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2" h="1140">
                <a:moveTo>
                  <a:pt x="0" y="1140"/>
                </a:moveTo>
                <a:lnTo>
                  <a:pt x="158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83" tIns="32643" rIns="65283" bIns="32643"/>
          <a:lstStyle/>
          <a:p>
            <a:endParaRPr lang="ja-JP" altLang="en-US"/>
          </a:p>
        </p:txBody>
      </p:sp>
      <p:sp>
        <p:nvSpPr>
          <p:cNvPr id="48152" name="Text Box 45"/>
          <p:cNvSpPr txBox="1">
            <a:spLocks noChangeArrowheads="1"/>
          </p:cNvSpPr>
          <p:nvPr/>
        </p:nvSpPr>
        <p:spPr bwMode="auto">
          <a:xfrm>
            <a:off x="7213600" y="5508625"/>
            <a:ext cx="1111250" cy="404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67" tIns="32631" rIns="65267" bIns="32631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民間分譲住宅</a:t>
            </a:r>
            <a:endParaRPr kumimoji="1" lang="en-US" altLang="ja-JP" sz="1100" b="1">
              <a:solidFill>
                <a:srgbClr val="000000"/>
              </a:solidFill>
              <a:latin typeface="Arial" charset="0"/>
            </a:endParaRPr>
          </a:p>
          <a:p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＜</a:t>
            </a: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H24.3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竣工＞</a:t>
            </a:r>
          </a:p>
        </p:txBody>
      </p:sp>
      <p:sp>
        <p:nvSpPr>
          <p:cNvPr id="48153" name="Text Box 39"/>
          <p:cNvSpPr txBox="1">
            <a:spLocks noChangeArrowheads="1"/>
          </p:cNvSpPr>
          <p:nvPr/>
        </p:nvSpPr>
        <p:spPr bwMode="auto">
          <a:xfrm rot="1724576">
            <a:off x="4884738" y="5543550"/>
            <a:ext cx="13731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67" tIns="32631" rIns="65267" bIns="32631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四季のみち</a:t>
            </a:r>
          </a:p>
        </p:txBody>
      </p:sp>
      <p:sp>
        <p:nvSpPr>
          <p:cNvPr id="48154" name="Text Box 21"/>
          <p:cNvSpPr txBox="1">
            <a:spLocks noChangeArrowheads="1"/>
          </p:cNvSpPr>
          <p:nvPr/>
        </p:nvSpPr>
        <p:spPr bwMode="auto">
          <a:xfrm>
            <a:off x="6913563" y="1770063"/>
            <a:ext cx="149066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67" tIns="32631" rIns="65267" bIns="32631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ts val="900"/>
              </a:lnSpc>
              <a:spcBef>
                <a:spcPct val="50000"/>
              </a:spcBef>
            </a:pP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UR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賃貸住宅（</a:t>
            </a: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Ⅱ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期）</a:t>
            </a:r>
            <a:endParaRPr kumimoji="1" lang="en-US" altLang="ja-JP" sz="11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ts val="900"/>
              </a:lnSpc>
              <a:spcBef>
                <a:spcPct val="50000"/>
              </a:spcBef>
            </a:pP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＜</a:t>
            </a: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H27.3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入居＞</a:t>
            </a:r>
          </a:p>
        </p:txBody>
      </p:sp>
      <p:sp>
        <p:nvSpPr>
          <p:cNvPr id="48155" name="Text Box 21"/>
          <p:cNvSpPr txBox="1">
            <a:spLocks noChangeArrowheads="1"/>
          </p:cNvSpPr>
          <p:nvPr/>
        </p:nvSpPr>
        <p:spPr bwMode="auto">
          <a:xfrm>
            <a:off x="7239000" y="5135563"/>
            <a:ext cx="165735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67" tIns="32631" rIns="65267" bIns="32631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ts val="900"/>
              </a:lnSpc>
              <a:spcBef>
                <a:spcPct val="50000"/>
              </a:spcBef>
            </a:pP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UR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賃貸住宅（</a:t>
            </a: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Ⅰ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期）</a:t>
            </a:r>
            <a:endParaRPr kumimoji="1" lang="en-US" altLang="ja-JP" sz="11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ts val="900"/>
              </a:lnSpc>
              <a:spcBef>
                <a:spcPct val="50000"/>
              </a:spcBef>
            </a:pP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＜</a:t>
            </a: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H20.10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、</a:t>
            </a: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H23.9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入居＞</a:t>
            </a:r>
          </a:p>
        </p:txBody>
      </p:sp>
      <p:sp>
        <p:nvSpPr>
          <p:cNvPr id="48156" name="Freeform 44"/>
          <p:cNvSpPr>
            <a:spLocks/>
          </p:cNvSpPr>
          <p:nvPr/>
        </p:nvSpPr>
        <p:spPr bwMode="auto">
          <a:xfrm flipH="1" flipV="1">
            <a:off x="5921375" y="5326063"/>
            <a:ext cx="1292225" cy="239712"/>
          </a:xfrm>
          <a:custGeom>
            <a:avLst/>
            <a:gdLst>
              <a:gd name="T0" fmla="*/ 0 w 1582"/>
              <a:gd name="T1" fmla="*/ 2147483647 h 1140"/>
              <a:gd name="T2" fmla="*/ 2147483647 w 1582"/>
              <a:gd name="T3" fmla="*/ 0 h 11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2" h="1140">
                <a:moveTo>
                  <a:pt x="0" y="1140"/>
                </a:moveTo>
                <a:lnTo>
                  <a:pt x="158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83" tIns="32643" rIns="65283" bIns="32643"/>
          <a:lstStyle/>
          <a:p>
            <a:endParaRPr lang="ja-JP" altLang="en-US"/>
          </a:p>
        </p:txBody>
      </p:sp>
      <p:cxnSp>
        <p:nvCxnSpPr>
          <p:cNvPr id="48157" name="直線矢印コネクタ 5"/>
          <p:cNvCxnSpPr>
            <a:cxnSpLocks noChangeShapeType="1"/>
            <a:stCxn id="48165" idx="1"/>
          </p:cNvCxnSpPr>
          <p:nvPr/>
        </p:nvCxnSpPr>
        <p:spPr bwMode="auto">
          <a:xfrm flipH="1">
            <a:off x="4641850" y="2459038"/>
            <a:ext cx="2271713" cy="1203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58" name="直線矢印コネクタ 60"/>
          <p:cNvCxnSpPr>
            <a:cxnSpLocks noChangeShapeType="1"/>
            <a:stCxn id="48132" idx="1"/>
          </p:cNvCxnSpPr>
          <p:nvPr/>
        </p:nvCxnSpPr>
        <p:spPr bwMode="auto">
          <a:xfrm flipH="1" flipV="1">
            <a:off x="4743450" y="5384800"/>
            <a:ext cx="2170113" cy="869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59" name="正方形/長方形 2"/>
          <p:cNvSpPr>
            <a:spLocks noChangeArrowheads="1"/>
          </p:cNvSpPr>
          <p:nvPr/>
        </p:nvSpPr>
        <p:spPr bwMode="auto">
          <a:xfrm>
            <a:off x="2484438" y="1989138"/>
            <a:ext cx="1185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ja-JP" altLang="en-US" sz="100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老人いこいの家　　　　　児童センター</a:t>
            </a:r>
          </a:p>
        </p:txBody>
      </p:sp>
      <p:sp>
        <p:nvSpPr>
          <p:cNvPr id="48160" name="正方形/長方形 55"/>
          <p:cNvSpPr>
            <a:spLocks noChangeArrowheads="1"/>
          </p:cNvSpPr>
          <p:nvPr/>
        </p:nvSpPr>
        <p:spPr bwMode="auto">
          <a:xfrm>
            <a:off x="4978400" y="2557463"/>
            <a:ext cx="1185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ja-JP" altLang="en-US" sz="100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近隣センター</a:t>
            </a:r>
          </a:p>
        </p:txBody>
      </p:sp>
      <p:grpSp>
        <p:nvGrpSpPr>
          <p:cNvPr id="48161" name="グループ化 9"/>
          <p:cNvGrpSpPr>
            <a:grpSpLocks/>
          </p:cNvGrpSpPr>
          <p:nvPr/>
        </p:nvGrpSpPr>
        <p:grpSpPr bwMode="auto">
          <a:xfrm>
            <a:off x="250825" y="2309813"/>
            <a:ext cx="2014538" cy="3459162"/>
            <a:chOff x="250825" y="2316758"/>
            <a:chExt cx="2013744" cy="3459130"/>
          </a:xfrm>
        </p:grpSpPr>
        <p:sp>
          <p:nvSpPr>
            <p:cNvPr id="48185" name="正方形/長方形 63"/>
            <p:cNvSpPr>
              <a:spLocks noChangeArrowheads="1"/>
            </p:cNvSpPr>
            <p:nvPr/>
          </p:nvSpPr>
          <p:spPr bwMode="auto">
            <a:xfrm>
              <a:off x="250825" y="2316758"/>
              <a:ext cx="2003425" cy="344051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8186" name="Text Box 35"/>
            <p:cNvSpPr txBox="1">
              <a:spLocks noChangeArrowheads="1"/>
            </p:cNvSpPr>
            <p:nvPr/>
          </p:nvSpPr>
          <p:spPr bwMode="auto">
            <a:xfrm>
              <a:off x="256381" y="2391544"/>
              <a:ext cx="2008188" cy="21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67" tIns="32631" rIns="65267" bIns="32631">
              <a:spAutoFit/>
            </a:bodyPr>
            <a:lstStyle>
              <a:lvl1pPr defTabSz="12763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12763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12763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12763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12763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100" b="1">
                  <a:solidFill>
                    <a:srgbClr val="000000"/>
                  </a:solidFill>
                  <a:latin typeface="Arial" charset="0"/>
                </a:rPr>
                <a:t>サービス付き高齢者向け住宅</a:t>
              </a:r>
            </a:p>
            <a:p>
              <a:pPr algn="ctr">
                <a:lnSpc>
                  <a:spcPts val="900"/>
                </a:lnSpc>
                <a:spcBef>
                  <a:spcPct val="50000"/>
                </a:spcBef>
              </a:pPr>
              <a:r>
                <a:rPr kumimoji="1" lang="en-US" altLang="ja-JP" sz="1100" b="1">
                  <a:solidFill>
                    <a:srgbClr val="000000"/>
                  </a:solidFill>
                  <a:latin typeface="Arial" charset="0"/>
                </a:rPr>
                <a:t>【</a:t>
              </a:r>
              <a:r>
                <a:rPr kumimoji="1" lang="ja-JP" altLang="en-US" sz="1100" b="1">
                  <a:solidFill>
                    <a:srgbClr val="000000"/>
                  </a:solidFill>
                  <a:latin typeface="Arial" charset="0"/>
                </a:rPr>
                <a:t>㈱学研ココファン</a:t>
              </a:r>
              <a:r>
                <a:rPr kumimoji="1" lang="en-US" altLang="ja-JP" sz="1100" b="1">
                  <a:solidFill>
                    <a:srgbClr val="000000"/>
                  </a:solidFill>
                  <a:latin typeface="Arial" charset="0"/>
                </a:rPr>
                <a:t>】</a:t>
              </a:r>
            </a:p>
            <a:p>
              <a:pPr algn="ctr"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100" b="1">
                  <a:solidFill>
                    <a:srgbClr val="000000"/>
                  </a:solidFill>
                  <a:latin typeface="Arial" charset="0"/>
                </a:rPr>
                <a:t>＜</a:t>
              </a:r>
              <a:r>
                <a:rPr kumimoji="1" lang="en-US" altLang="ja-JP" sz="1100" b="1">
                  <a:solidFill>
                    <a:srgbClr val="000000"/>
                  </a:solidFill>
                  <a:latin typeface="Arial" charset="0"/>
                </a:rPr>
                <a:t>H26.5</a:t>
              </a:r>
              <a:r>
                <a:rPr kumimoji="1" lang="ja-JP" altLang="en-US" sz="1100" b="1">
                  <a:solidFill>
                    <a:srgbClr val="000000"/>
                  </a:solidFill>
                  <a:latin typeface="Arial" charset="0"/>
                </a:rPr>
                <a:t>開設＞</a:t>
              </a:r>
              <a:endParaRPr kumimoji="1" lang="en-US" altLang="ja-JP" sz="1100" b="1">
                <a:solidFill>
                  <a:srgbClr val="000000"/>
                </a:solidFill>
                <a:latin typeface="Arial" charset="0"/>
              </a:endParaRPr>
            </a:p>
            <a:p>
              <a:pPr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・小規模多機能　　・ｸﾞﾙｰﾌﾟﾎｰﾑ</a:t>
              </a:r>
              <a:endParaRPr kumimoji="1" lang="en-US" altLang="ja-JP" sz="1000">
                <a:solidFill>
                  <a:srgbClr val="000000"/>
                </a:solidFill>
                <a:latin typeface="Arial" charset="0"/>
              </a:endParaRPr>
            </a:p>
            <a:p>
              <a:pPr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・</a:t>
              </a:r>
              <a:r>
                <a:rPr kumimoji="1" lang="en-US" altLang="ja-JP" sz="1000">
                  <a:solidFill>
                    <a:srgbClr val="000000"/>
                  </a:solidFill>
                  <a:latin typeface="Arial" charset="0"/>
                </a:rPr>
                <a:t>24H</a:t>
              </a: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訪問介護　　・居宅介護</a:t>
              </a:r>
            </a:p>
            <a:p>
              <a:pPr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・</a:t>
              </a:r>
              <a:r>
                <a:rPr kumimoji="1" lang="en-US" altLang="ja-JP" sz="1000">
                  <a:solidFill>
                    <a:srgbClr val="000000"/>
                  </a:solidFill>
                  <a:latin typeface="Arial" charset="0"/>
                </a:rPr>
                <a:t>24H</a:t>
              </a: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訪問看護</a:t>
              </a:r>
              <a:endParaRPr kumimoji="1" lang="en-US" altLang="ja-JP" sz="1000">
                <a:solidFill>
                  <a:srgbClr val="000000"/>
                </a:solidFill>
                <a:latin typeface="Arial" charset="0"/>
              </a:endParaRPr>
            </a:p>
            <a:p>
              <a:pPr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・在宅療養支援診療所</a:t>
              </a:r>
            </a:p>
            <a:p>
              <a:pPr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・診療所　　　　　　・薬局</a:t>
              </a:r>
            </a:p>
            <a:p>
              <a:pPr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・地域包括支援センター</a:t>
              </a:r>
              <a:endParaRPr kumimoji="1" lang="en-US" altLang="ja-JP" sz="1000">
                <a:solidFill>
                  <a:srgbClr val="000000"/>
                </a:solidFill>
                <a:latin typeface="Arial" charset="0"/>
              </a:endParaRPr>
            </a:p>
            <a:p>
              <a:pPr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・地域交流スペース</a:t>
              </a:r>
              <a:endParaRPr kumimoji="1" lang="en-US" altLang="ja-JP" sz="1000">
                <a:solidFill>
                  <a:srgbClr val="000000"/>
                </a:solidFill>
                <a:latin typeface="Arial" charset="0"/>
              </a:endParaRPr>
            </a:p>
            <a:p>
              <a:pPr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・子育て支援施設</a:t>
              </a:r>
              <a:endParaRPr kumimoji="1" lang="en-US" altLang="ja-JP" sz="10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4818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2" r="6039"/>
            <a:stretch>
              <a:fillRect/>
            </a:stretch>
          </p:blipFill>
          <p:spPr bwMode="auto">
            <a:xfrm>
              <a:off x="302796" y="4544137"/>
              <a:ext cx="1892939" cy="1050144"/>
            </a:xfrm>
            <a:prstGeom prst="rect">
              <a:avLst/>
            </a:prstGeom>
            <a:noFill/>
            <a:ln w="254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88" name="Text Box 21"/>
            <p:cNvSpPr txBox="1">
              <a:spLocks noChangeArrowheads="1"/>
            </p:cNvSpPr>
            <p:nvPr/>
          </p:nvSpPr>
          <p:spPr bwMode="auto">
            <a:xfrm>
              <a:off x="723098" y="5558277"/>
              <a:ext cx="1472058" cy="217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998" tIns="46794" rIns="17998" bIns="4679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r>
                <a:rPr lang="ja-JP" altLang="en-US" sz="800">
                  <a:solidFill>
                    <a:srgbClr val="000000"/>
                  </a:solidFill>
                  <a:latin typeface="ＭＳ 明朝" pitchFamily="17" charset="-128"/>
                  <a:ea typeface="ＭＳ 明朝" pitchFamily="17" charset="-128"/>
                </a:rPr>
                <a:t>提供：株式会社学研ココファン</a:t>
              </a:r>
              <a:endParaRPr lang="en-US" altLang="ja-JP" sz="80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endParaRPr>
            </a:p>
          </p:txBody>
        </p:sp>
      </p:grpSp>
      <p:sp>
        <p:nvSpPr>
          <p:cNvPr id="48162" name="Text Box 45"/>
          <p:cNvSpPr txBox="1">
            <a:spLocks noChangeArrowheads="1"/>
          </p:cNvSpPr>
          <p:nvPr/>
        </p:nvSpPr>
        <p:spPr bwMode="auto">
          <a:xfrm>
            <a:off x="250825" y="5988050"/>
            <a:ext cx="1998663" cy="573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267" tIns="32631" rIns="65267" bIns="32631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/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新商業施設</a:t>
            </a:r>
            <a:endParaRPr kumimoji="1" lang="en-US" altLang="ja-JP" sz="11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＜計画中＞</a:t>
            </a:r>
            <a:endParaRPr kumimoji="1" lang="en-US" altLang="ja-JP" sz="11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kumimoji="1" lang="ja-JP" altLang="en-US" sz="1000">
                <a:solidFill>
                  <a:srgbClr val="000000"/>
                </a:solidFill>
                <a:latin typeface="Arial" charset="0"/>
              </a:rPr>
              <a:t>・コミュニティ食堂　</a:t>
            </a:r>
            <a:r>
              <a:rPr kumimoji="1" lang="en-US" altLang="ja-JP" sz="1000">
                <a:solidFill>
                  <a:srgbClr val="000000"/>
                </a:solidFill>
                <a:latin typeface="Arial" charset="0"/>
              </a:rPr>
              <a:t>etc.</a:t>
            </a:r>
          </a:p>
        </p:txBody>
      </p:sp>
      <p:sp>
        <p:nvSpPr>
          <p:cNvPr id="48163" name="フリーフォーム 6"/>
          <p:cNvSpPr>
            <a:spLocks/>
          </p:cNvSpPr>
          <p:nvPr/>
        </p:nvSpPr>
        <p:spPr bwMode="auto">
          <a:xfrm>
            <a:off x="4637088" y="4527550"/>
            <a:ext cx="306387" cy="363538"/>
          </a:xfrm>
          <a:custGeom>
            <a:avLst/>
            <a:gdLst>
              <a:gd name="T0" fmla="*/ 139519 w 307181"/>
              <a:gd name="T1" fmla="*/ 0 h 364332"/>
              <a:gd name="T2" fmla="*/ 266357 w 307181"/>
              <a:gd name="T3" fmla="*/ 77540 h 364332"/>
              <a:gd name="T4" fmla="*/ 272700 w 307181"/>
              <a:gd name="T5" fmla="*/ 127077 h 364332"/>
              <a:gd name="T6" fmla="*/ 150093 w 307181"/>
              <a:gd name="T7" fmla="*/ 329545 h 364332"/>
              <a:gd name="T8" fmla="*/ 0 w 307181"/>
              <a:gd name="T9" fmla="*/ 239080 h 364332"/>
              <a:gd name="T10" fmla="*/ 139519 w 307181"/>
              <a:gd name="T11" fmla="*/ 0 h 364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7181" h="364332">
                <a:moveTo>
                  <a:pt x="157162" y="0"/>
                </a:moveTo>
                <a:lnTo>
                  <a:pt x="300037" y="85725"/>
                </a:lnTo>
                <a:lnTo>
                  <a:pt x="307181" y="140494"/>
                </a:lnTo>
                <a:lnTo>
                  <a:pt x="169069" y="364332"/>
                </a:lnTo>
                <a:lnTo>
                  <a:pt x="0" y="264319"/>
                </a:lnTo>
                <a:lnTo>
                  <a:pt x="157162" y="0"/>
                </a:lnTo>
                <a:close/>
              </a:path>
            </a:pathLst>
          </a:custGeom>
          <a:pattFill prst="pct70">
            <a:fgClr>
              <a:srgbClr val="B41880"/>
            </a:fgClr>
            <a:bgClr>
              <a:schemeClr val="bg1"/>
            </a:bgClr>
          </a:patt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64" name="Freeform 44"/>
          <p:cNvSpPr>
            <a:spLocks/>
          </p:cNvSpPr>
          <p:nvPr/>
        </p:nvSpPr>
        <p:spPr bwMode="auto">
          <a:xfrm>
            <a:off x="2238375" y="4686300"/>
            <a:ext cx="2566988" cy="1560513"/>
          </a:xfrm>
          <a:custGeom>
            <a:avLst/>
            <a:gdLst>
              <a:gd name="T0" fmla="*/ 0 w 1582"/>
              <a:gd name="T1" fmla="*/ 2147483647 h 1140"/>
              <a:gd name="T2" fmla="*/ 2147483647 w 1582"/>
              <a:gd name="T3" fmla="*/ 0 h 11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2" h="1140">
                <a:moveTo>
                  <a:pt x="0" y="1140"/>
                </a:moveTo>
                <a:lnTo>
                  <a:pt x="158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83" tIns="32643" rIns="65283" bIns="32643"/>
          <a:lstStyle/>
          <a:p>
            <a:endParaRPr lang="ja-JP" altLang="en-US"/>
          </a:p>
        </p:txBody>
      </p:sp>
      <p:sp>
        <p:nvSpPr>
          <p:cNvPr id="48165" name="正方形/長方形 64"/>
          <p:cNvSpPr>
            <a:spLocks noChangeArrowheads="1"/>
          </p:cNvSpPr>
          <p:nvPr/>
        </p:nvSpPr>
        <p:spPr bwMode="auto">
          <a:xfrm>
            <a:off x="6913563" y="2173288"/>
            <a:ext cx="2149475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8166" name="Text Box 21"/>
          <p:cNvSpPr txBox="1">
            <a:spLocks noChangeArrowheads="1"/>
          </p:cNvSpPr>
          <p:nvPr/>
        </p:nvSpPr>
        <p:spPr bwMode="auto">
          <a:xfrm>
            <a:off x="7037388" y="2293938"/>
            <a:ext cx="18907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7" tIns="32631" rIns="65267" bIns="32631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lnSpc>
                <a:spcPts val="200"/>
              </a:lnSpc>
              <a:spcBef>
                <a:spcPts val="2400"/>
              </a:spcBef>
            </a:pP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認定こども園</a:t>
            </a:r>
            <a:endParaRPr kumimoji="1" lang="en-US" altLang="ja-JP" sz="1100" b="1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ts val="200"/>
              </a:lnSpc>
              <a:spcBef>
                <a:spcPts val="1200"/>
              </a:spcBef>
            </a:pP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【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くるみ幼稚園</a:t>
            </a: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】</a:t>
            </a:r>
          </a:p>
          <a:p>
            <a:pPr algn="ctr">
              <a:lnSpc>
                <a:spcPts val="200"/>
              </a:lnSpc>
              <a:spcBef>
                <a:spcPts val="1200"/>
              </a:spcBef>
            </a:pP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＜</a:t>
            </a:r>
            <a:r>
              <a:rPr kumimoji="1" lang="en-US" altLang="ja-JP" sz="1100" b="1">
                <a:solidFill>
                  <a:srgbClr val="000000"/>
                </a:solidFill>
                <a:latin typeface="Arial" charset="0"/>
              </a:rPr>
              <a:t>H26.4</a:t>
            </a:r>
            <a:r>
              <a:rPr kumimoji="1" lang="ja-JP" altLang="en-US" sz="1100" b="1">
                <a:solidFill>
                  <a:srgbClr val="000000"/>
                </a:solidFill>
                <a:latin typeface="Arial" charset="0"/>
              </a:rPr>
              <a:t>開設＞</a:t>
            </a:r>
          </a:p>
        </p:txBody>
      </p:sp>
      <p:sp>
        <p:nvSpPr>
          <p:cNvPr id="48167" name="Freeform 38"/>
          <p:cNvSpPr>
            <a:spLocks/>
          </p:cNvSpPr>
          <p:nvPr/>
        </p:nvSpPr>
        <p:spPr bwMode="auto">
          <a:xfrm>
            <a:off x="2259013" y="1974850"/>
            <a:ext cx="1958975" cy="1422400"/>
          </a:xfrm>
          <a:custGeom>
            <a:avLst/>
            <a:gdLst>
              <a:gd name="T0" fmla="*/ 0 w 1294"/>
              <a:gd name="T1" fmla="*/ 0 h 109"/>
              <a:gd name="T2" fmla="*/ 2147483647 w 1294"/>
              <a:gd name="T3" fmla="*/ 2147483647 h 1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94" h="109">
                <a:moveTo>
                  <a:pt x="0" y="0"/>
                </a:moveTo>
                <a:lnTo>
                  <a:pt x="1294" y="10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83" tIns="32643" rIns="65283" bIns="32643"/>
          <a:lstStyle/>
          <a:p>
            <a:endParaRPr lang="ja-JP" altLang="en-US"/>
          </a:p>
        </p:txBody>
      </p:sp>
      <p:sp>
        <p:nvSpPr>
          <p:cNvPr id="48168" name="Freeform 36"/>
          <p:cNvSpPr>
            <a:spLocks/>
          </p:cNvSpPr>
          <p:nvPr/>
        </p:nvSpPr>
        <p:spPr bwMode="auto">
          <a:xfrm flipV="1">
            <a:off x="2259013" y="2755900"/>
            <a:ext cx="1774825" cy="1050925"/>
          </a:xfrm>
          <a:custGeom>
            <a:avLst/>
            <a:gdLst>
              <a:gd name="T0" fmla="*/ 0 w 1580"/>
              <a:gd name="T1" fmla="*/ 2147483647 h 52"/>
              <a:gd name="T2" fmla="*/ 2147483647 w 1580"/>
              <a:gd name="T3" fmla="*/ 0 h 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0" h="52">
                <a:moveTo>
                  <a:pt x="0" y="52"/>
                </a:moveTo>
                <a:lnTo>
                  <a:pt x="158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83" tIns="32643" rIns="65283" bIns="32643"/>
          <a:lstStyle/>
          <a:p>
            <a:endParaRPr lang="ja-JP" altLang="en-US"/>
          </a:p>
        </p:txBody>
      </p:sp>
      <p:sp>
        <p:nvSpPr>
          <p:cNvPr id="48169" name="フリーフォーム 6"/>
          <p:cNvSpPr>
            <a:spLocks/>
          </p:cNvSpPr>
          <p:nvPr/>
        </p:nvSpPr>
        <p:spPr bwMode="auto">
          <a:xfrm>
            <a:off x="4332288" y="3752850"/>
            <a:ext cx="266700" cy="342900"/>
          </a:xfrm>
          <a:custGeom>
            <a:avLst/>
            <a:gdLst>
              <a:gd name="T0" fmla="*/ 133350 w 266700"/>
              <a:gd name="T1" fmla="*/ 0 h 342900"/>
              <a:gd name="T2" fmla="*/ 245269 w 266700"/>
              <a:gd name="T3" fmla="*/ 21431 h 342900"/>
              <a:gd name="T4" fmla="*/ 266700 w 266700"/>
              <a:gd name="T5" fmla="*/ 138113 h 342900"/>
              <a:gd name="T6" fmla="*/ 204787 w 266700"/>
              <a:gd name="T7" fmla="*/ 176213 h 342900"/>
              <a:gd name="T8" fmla="*/ 178594 w 266700"/>
              <a:gd name="T9" fmla="*/ 221456 h 342900"/>
              <a:gd name="T10" fmla="*/ 219075 w 266700"/>
              <a:gd name="T11" fmla="*/ 247650 h 342900"/>
              <a:gd name="T12" fmla="*/ 171450 w 266700"/>
              <a:gd name="T13" fmla="*/ 326231 h 342900"/>
              <a:gd name="T14" fmla="*/ 95250 w 266700"/>
              <a:gd name="T15" fmla="*/ 280988 h 342900"/>
              <a:gd name="T16" fmla="*/ 57150 w 266700"/>
              <a:gd name="T17" fmla="*/ 342900 h 342900"/>
              <a:gd name="T18" fmla="*/ 0 w 266700"/>
              <a:gd name="T19" fmla="*/ 307181 h 342900"/>
              <a:gd name="T20" fmla="*/ 83344 w 266700"/>
              <a:gd name="T21" fmla="*/ 166688 h 342900"/>
              <a:gd name="T22" fmla="*/ 109537 w 266700"/>
              <a:gd name="T23" fmla="*/ 109538 h 342900"/>
              <a:gd name="T24" fmla="*/ 126206 w 266700"/>
              <a:gd name="T25" fmla="*/ 54769 h 342900"/>
              <a:gd name="T26" fmla="*/ 133350 w 266700"/>
              <a:gd name="T27" fmla="*/ 0 h 3429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6700" h="342900">
                <a:moveTo>
                  <a:pt x="133350" y="0"/>
                </a:moveTo>
                <a:lnTo>
                  <a:pt x="245269" y="21431"/>
                </a:lnTo>
                <a:lnTo>
                  <a:pt x="266700" y="138113"/>
                </a:lnTo>
                <a:lnTo>
                  <a:pt x="204787" y="176213"/>
                </a:lnTo>
                <a:lnTo>
                  <a:pt x="178594" y="221456"/>
                </a:lnTo>
                <a:lnTo>
                  <a:pt x="219075" y="247650"/>
                </a:lnTo>
                <a:lnTo>
                  <a:pt x="171450" y="326231"/>
                </a:lnTo>
                <a:lnTo>
                  <a:pt x="95250" y="280988"/>
                </a:lnTo>
                <a:lnTo>
                  <a:pt x="57150" y="342900"/>
                </a:lnTo>
                <a:lnTo>
                  <a:pt x="0" y="307181"/>
                </a:lnTo>
                <a:lnTo>
                  <a:pt x="83344" y="166688"/>
                </a:lnTo>
                <a:lnTo>
                  <a:pt x="109537" y="109538"/>
                </a:lnTo>
                <a:lnTo>
                  <a:pt x="126206" y="54769"/>
                </a:lnTo>
                <a:lnTo>
                  <a:pt x="133350" y="0"/>
                </a:lnTo>
                <a:close/>
              </a:path>
            </a:pathLst>
          </a:custGeom>
          <a:solidFill>
            <a:srgbClr val="DC995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48170" name="直線矢印コネクタ 56"/>
          <p:cNvCxnSpPr>
            <a:cxnSpLocks noChangeShapeType="1"/>
            <a:stCxn id="48183" idx="1"/>
          </p:cNvCxnSpPr>
          <p:nvPr/>
        </p:nvCxnSpPr>
        <p:spPr bwMode="auto">
          <a:xfrm flipH="1">
            <a:off x="4443413" y="3967163"/>
            <a:ext cx="24701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171" name="グループ化 7"/>
          <p:cNvGrpSpPr>
            <a:grpSpLocks/>
          </p:cNvGrpSpPr>
          <p:nvPr/>
        </p:nvGrpSpPr>
        <p:grpSpPr bwMode="auto">
          <a:xfrm>
            <a:off x="6913563" y="2833688"/>
            <a:ext cx="2230437" cy="2266950"/>
            <a:chOff x="6913563" y="2833688"/>
            <a:chExt cx="2230437" cy="2266950"/>
          </a:xfrm>
        </p:grpSpPr>
        <p:sp>
          <p:nvSpPr>
            <p:cNvPr id="48183" name="正方形/長方形 3"/>
            <p:cNvSpPr>
              <a:spLocks noChangeArrowheads="1"/>
            </p:cNvSpPr>
            <p:nvPr/>
          </p:nvSpPr>
          <p:spPr bwMode="auto">
            <a:xfrm>
              <a:off x="6913563" y="2833688"/>
              <a:ext cx="2159000" cy="226695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8184" name="Text Box 23"/>
            <p:cNvSpPr txBox="1">
              <a:spLocks noChangeArrowheads="1"/>
            </p:cNvSpPr>
            <p:nvPr/>
          </p:nvSpPr>
          <p:spPr bwMode="auto">
            <a:xfrm>
              <a:off x="6985000" y="2889250"/>
              <a:ext cx="2159000" cy="115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67" tIns="32631" rIns="65267" bIns="32631">
              <a:spAutoFit/>
            </a:bodyPr>
            <a:lstStyle>
              <a:lvl1pPr defTabSz="12763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12763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12763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12763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12763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100" b="1">
                  <a:solidFill>
                    <a:srgbClr val="000000"/>
                  </a:solidFill>
                  <a:latin typeface="Arial" charset="0"/>
                </a:rPr>
                <a:t>柏地域医療連携センター</a:t>
              </a:r>
              <a:endParaRPr kumimoji="1" lang="en-US" altLang="ja-JP" sz="1100" b="1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ts val="900"/>
                </a:lnSpc>
                <a:spcBef>
                  <a:spcPct val="50000"/>
                </a:spcBef>
              </a:pPr>
              <a:r>
                <a:rPr kumimoji="1" lang="en-US" altLang="ja-JP" sz="1100" b="1">
                  <a:solidFill>
                    <a:srgbClr val="000000"/>
                  </a:solidFill>
                  <a:latin typeface="Arial" charset="0"/>
                </a:rPr>
                <a:t>【</a:t>
              </a:r>
              <a:r>
                <a:rPr kumimoji="1" lang="ja-JP" altLang="en-US" sz="1100" b="1">
                  <a:solidFill>
                    <a:srgbClr val="000000"/>
                  </a:solidFill>
                  <a:latin typeface="Arial" charset="0"/>
                </a:rPr>
                <a:t>柏市、三師会</a:t>
              </a:r>
              <a:r>
                <a:rPr kumimoji="1" lang="en-US" altLang="ja-JP" sz="1100" b="1">
                  <a:solidFill>
                    <a:srgbClr val="000000"/>
                  </a:solidFill>
                  <a:latin typeface="Arial" charset="0"/>
                </a:rPr>
                <a:t>】</a:t>
              </a:r>
            </a:p>
            <a:p>
              <a:pPr algn="ctr"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100" b="1">
                  <a:solidFill>
                    <a:srgbClr val="000000"/>
                  </a:solidFill>
                  <a:latin typeface="Arial" charset="0"/>
                </a:rPr>
                <a:t>＜</a:t>
              </a:r>
              <a:r>
                <a:rPr kumimoji="1" lang="en-US" altLang="ja-JP" sz="1100" b="1">
                  <a:solidFill>
                    <a:srgbClr val="000000"/>
                  </a:solidFill>
                  <a:latin typeface="Arial" charset="0"/>
                </a:rPr>
                <a:t>H26.4</a:t>
              </a:r>
              <a:r>
                <a:rPr kumimoji="1" lang="ja-JP" altLang="en-US" sz="1100" b="1">
                  <a:solidFill>
                    <a:srgbClr val="000000"/>
                  </a:solidFill>
                  <a:latin typeface="Arial" charset="0"/>
                </a:rPr>
                <a:t>開設＞</a:t>
              </a:r>
              <a:endParaRPr kumimoji="1" lang="en-US" altLang="ja-JP" sz="1100" b="1">
                <a:solidFill>
                  <a:srgbClr val="000000"/>
                </a:solidFill>
                <a:latin typeface="Arial" charset="0"/>
              </a:endParaRPr>
            </a:p>
            <a:p>
              <a:pPr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・柏市  保健福祉部 地域医療推進室</a:t>
              </a:r>
              <a:endParaRPr kumimoji="1" lang="en-US" altLang="ja-JP" sz="1000">
                <a:solidFill>
                  <a:srgbClr val="000000"/>
                </a:solidFill>
                <a:latin typeface="Arial" charset="0"/>
              </a:endParaRPr>
            </a:p>
            <a:p>
              <a:pPr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・柏市　医師会、歯科医師会、</a:t>
              </a:r>
              <a:endParaRPr kumimoji="1" lang="en-US" altLang="ja-JP" sz="1000">
                <a:solidFill>
                  <a:srgbClr val="000000"/>
                </a:solidFill>
                <a:latin typeface="Arial" charset="0"/>
              </a:endParaRPr>
            </a:p>
            <a:p>
              <a:pPr>
                <a:lnSpc>
                  <a:spcPts val="900"/>
                </a:lnSpc>
                <a:spcBef>
                  <a:spcPct val="50000"/>
                </a:spcBef>
              </a:pPr>
              <a:r>
                <a:rPr kumimoji="1" lang="ja-JP" altLang="en-US" sz="1000">
                  <a:solidFill>
                    <a:srgbClr val="000000"/>
                  </a:solidFill>
                  <a:latin typeface="Arial" charset="0"/>
                </a:rPr>
                <a:t>　薬剤師会　事務局</a:t>
              </a:r>
              <a:endParaRPr kumimoji="1" lang="en-US" altLang="ja-JP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8172" name="フリーフォーム 8"/>
          <p:cNvSpPr>
            <a:spLocks/>
          </p:cNvSpPr>
          <p:nvPr/>
        </p:nvSpPr>
        <p:spPr bwMode="auto">
          <a:xfrm>
            <a:off x="4443413" y="3494088"/>
            <a:ext cx="404812" cy="546100"/>
          </a:xfrm>
          <a:custGeom>
            <a:avLst/>
            <a:gdLst>
              <a:gd name="T0" fmla="*/ 0 w 404813"/>
              <a:gd name="T1" fmla="*/ 6378 h 547687"/>
              <a:gd name="T2" fmla="*/ 121443 w 404813"/>
              <a:gd name="T3" fmla="*/ 0 h 547687"/>
              <a:gd name="T4" fmla="*/ 166687 w 404813"/>
              <a:gd name="T5" fmla="*/ 8506 h 547687"/>
              <a:gd name="T6" fmla="*/ 404775 w 404813"/>
              <a:gd name="T7" fmla="*/ 136116 h 547687"/>
              <a:gd name="T8" fmla="*/ 404774 w 404813"/>
              <a:gd name="T9" fmla="*/ 159483 h 547687"/>
              <a:gd name="T10" fmla="*/ 183356 w 404813"/>
              <a:gd name="T11" fmla="*/ 489082 h 547687"/>
              <a:gd name="T12" fmla="*/ 71437 w 404813"/>
              <a:gd name="T13" fmla="*/ 429539 h 547687"/>
              <a:gd name="T14" fmla="*/ 92868 w 404813"/>
              <a:gd name="T15" fmla="*/ 389153 h 547687"/>
              <a:gd name="T16" fmla="*/ 154781 w 404813"/>
              <a:gd name="T17" fmla="*/ 355119 h 547687"/>
              <a:gd name="T18" fmla="*/ 130968 w 404813"/>
              <a:gd name="T19" fmla="*/ 250921 h 547687"/>
              <a:gd name="T20" fmla="*/ 21431 w 404813"/>
              <a:gd name="T21" fmla="*/ 231785 h 547687"/>
              <a:gd name="T22" fmla="*/ 23812 w 404813"/>
              <a:gd name="T23" fmla="*/ 144600 h 547687"/>
              <a:gd name="T24" fmla="*/ 19050 w 404813"/>
              <a:gd name="T25" fmla="*/ 93564 h 547687"/>
              <a:gd name="T26" fmla="*/ 0 w 404813"/>
              <a:gd name="T27" fmla="*/ 6378 h 5476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4813" h="547687">
                <a:moveTo>
                  <a:pt x="0" y="7144"/>
                </a:moveTo>
                <a:lnTo>
                  <a:pt x="121443" y="0"/>
                </a:lnTo>
                <a:lnTo>
                  <a:pt x="166687" y="9525"/>
                </a:lnTo>
                <a:lnTo>
                  <a:pt x="404813" y="152428"/>
                </a:lnTo>
                <a:cubicBezTo>
                  <a:pt x="404813" y="161150"/>
                  <a:pt x="404812" y="169872"/>
                  <a:pt x="404812" y="178594"/>
                </a:cubicBezTo>
                <a:lnTo>
                  <a:pt x="183356" y="547687"/>
                </a:lnTo>
                <a:lnTo>
                  <a:pt x="71437" y="481012"/>
                </a:lnTo>
                <a:lnTo>
                  <a:pt x="92868" y="435782"/>
                </a:lnTo>
                <a:lnTo>
                  <a:pt x="154781" y="397669"/>
                </a:lnTo>
                <a:lnTo>
                  <a:pt x="130968" y="280987"/>
                </a:lnTo>
                <a:lnTo>
                  <a:pt x="21431" y="259556"/>
                </a:lnTo>
                <a:cubicBezTo>
                  <a:pt x="22225" y="227012"/>
                  <a:pt x="23018" y="194469"/>
                  <a:pt x="23812" y="161925"/>
                </a:cubicBezTo>
                <a:lnTo>
                  <a:pt x="19050" y="104775"/>
                </a:lnTo>
                <a:lnTo>
                  <a:pt x="0" y="7144"/>
                </a:lnTo>
                <a:close/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173" name="フリーフォーム 9"/>
          <p:cNvSpPr>
            <a:spLocks/>
          </p:cNvSpPr>
          <p:nvPr/>
        </p:nvSpPr>
        <p:spPr bwMode="auto">
          <a:xfrm>
            <a:off x="4421188" y="2922588"/>
            <a:ext cx="787400" cy="749300"/>
          </a:xfrm>
          <a:custGeom>
            <a:avLst/>
            <a:gdLst>
              <a:gd name="T0" fmla="*/ 136539 w 785813"/>
              <a:gd name="T1" fmla="*/ 0 h 750094"/>
              <a:gd name="T2" fmla="*/ 425074 w 785813"/>
              <a:gd name="T3" fmla="*/ 107392 h 750094"/>
              <a:gd name="T4" fmla="*/ 695569 w 785813"/>
              <a:gd name="T5" fmla="*/ 159943 h 750094"/>
              <a:gd name="T6" fmla="*/ 850140 w 785813"/>
              <a:gd name="T7" fmla="*/ 164513 h 750094"/>
              <a:gd name="T8" fmla="*/ 850140 w 785813"/>
              <a:gd name="T9" fmla="*/ 187360 h 750094"/>
              <a:gd name="T10" fmla="*/ 850140 w 785813"/>
              <a:gd name="T11" fmla="*/ 201071 h 750094"/>
              <a:gd name="T12" fmla="*/ 507507 w 785813"/>
              <a:gd name="T13" fmla="*/ 719744 h 750094"/>
              <a:gd name="T14" fmla="*/ 200944 w 785813"/>
              <a:gd name="T15" fmla="*/ 555230 h 750094"/>
              <a:gd name="T16" fmla="*/ 151994 w 785813"/>
              <a:gd name="T17" fmla="*/ 548375 h 750094"/>
              <a:gd name="T18" fmla="*/ 25762 w 785813"/>
              <a:gd name="T19" fmla="*/ 555230 h 750094"/>
              <a:gd name="T20" fmla="*/ 0 w 785813"/>
              <a:gd name="T21" fmla="*/ 413567 h 750094"/>
              <a:gd name="T22" fmla="*/ 0 w 785813"/>
              <a:gd name="T23" fmla="*/ 287895 h 750094"/>
              <a:gd name="T24" fmla="*/ 10305 w 785813"/>
              <a:gd name="T25" fmla="*/ 237630 h 750094"/>
              <a:gd name="T26" fmla="*/ 105624 w 785813"/>
              <a:gd name="T27" fmla="*/ 11430 h 750094"/>
              <a:gd name="T28" fmla="*/ 136539 w 785813"/>
              <a:gd name="T29" fmla="*/ 0 h 7500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85813" h="750094">
                <a:moveTo>
                  <a:pt x="126207" y="0"/>
                </a:moveTo>
                <a:lnTo>
                  <a:pt x="392907" y="111919"/>
                </a:lnTo>
                <a:lnTo>
                  <a:pt x="642938" y="166687"/>
                </a:lnTo>
                <a:lnTo>
                  <a:pt x="785813" y="171450"/>
                </a:lnTo>
                <a:lnTo>
                  <a:pt x="785813" y="195262"/>
                </a:lnTo>
                <a:lnTo>
                  <a:pt x="785813" y="209550"/>
                </a:lnTo>
                <a:lnTo>
                  <a:pt x="469107" y="750094"/>
                </a:lnTo>
                <a:lnTo>
                  <a:pt x="185738" y="578644"/>
                </a:lnTo>
                <a:lnTo>
                  <a:pt x="140494" y="571500"/>
                </a:lnTo>
                <a:lnTo>
                  <a:pt x="23813" y="578644"/>
                </a:lnTo>
                <a:lnTo>
                  <a:pt x="0" y="431006"/>
                </a:lnTo>
                <a:lnTo>
                  <a:pt x="0" y="300037"/>
                </a:lnTo>
                <a:lnTo>
                  <a:pt x="9525" y="247650"/>
                </a:lnTo>
                <a:lnTo>
                  <a:pt x="97632" y="11906"/>
                </a:lnTo>
                <a:lnTo>
                  <a:pt x="126207" y="0"/>
                </a:lnTo>
                <a:close/>
              </a:path>
            </a:pathLst>
          </a:custGeom>
          <a:solidFill>
            <a:srgbClr val="00CC99">
              <a:alpha val="50195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74" name="Oval 19"/>
          <p:cNvSpPr>
            <a:spLocks noChangeArrowheads="1"/>
          </p:cNvSpPr>
          <p:nvPr/>
        </p:nvSpPr>
        <p:spPr bwMode="auto">
          <a:xfrm>
            <a:off x="3646488" y="2649538"/>
            <a:ext cx="1749425" cy="3043237"/>
          </a:xfrm>
          <a:prstGeom prst="ellipse">
            <a:avLst/>
          </a:prstGeom>
          <a:noFill/>
          <a:ln w="7620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283" tIns="32643" rIns="65283" bIns="32643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8175" name="Freeform 22"/>
          <p:cNvSpPr>
            <a:spLocks/>
          </p:cNvSpPr>
          <p:nvPr/>
        </p:nvSpPr>
        <p:spPr bwMode="auto">
          <a:xfrm>
            <a:off x="4762500" y="1997075"/>
            <a:ext cx="2151063" cy="1249363"/>
          </a:xfrm>
          <a:custGeom>
            <a:avLst/>
            <a:gdLst>
              <a:gd name="T0" fmla="*/ 0 w 841"/>
              <a:gd name="T1" fmla="*/ 2147483647 h 978"/>
              <a:gd name="T2" fmla="*/ 2147483647 w 841"/>
              <a:gd name="T3" fmla="*/ 0 h 97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1" h="978">
                <a:moveTo>
                  <a:pt x="0" y="978"/>
                </a:moveTo>
                <a:lnTo>
                  <a:pt x="84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83" tIns="32643" rIns="65283" bIns="32643"/>
          <a:lstStyle/>
          <a:p>
            <a:endParaRPr lang="ja-JP" altLang="en-US"/>
          </a:p>
        </p:txBody>
      </p:sp>
      <p:sp>
        <p:nvSpPr>
          <p:cNvPr id="48176" name="テキスト ボックス 8"/>
          <p:cNvSpPr txBox="1">
            <a:spLocks noChangeArrowheads="1"/>
          </p:cNvSpPr>
          <p:nvPr/>
        </p:nvSpPr>
        <p:spPr bwMode="auto">
          <a:xfrm>
            <a:off x="3568700" y="2922588"/>
            <a:ext cx="72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1" lang="ja-JP" altLang="en-US" sz="800">
                <a:solidFill>
                  <a:srgbClr val="000000"/>
                </a:solidFill>
                <a:latin typeface="Arial" charset="0"/>
              </a:rPr>
              <a:t>民間集合</a:t>
            </a:r>
            <a:endParaRPr kumimoji="1" lang="en-US" altLang="ja-JP" sz="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kumimoji="1" lang="ja-JP" altLang="en-US" sz="800">
                <a:solidFill>
                  <a:srgbClr val="000000"/>
                </a:solidFill>
                <a:latin typeface="Arial" charset="0"/>
              </a:rPr>
              <a:t>分譲住宅</a:t>
            </a:r>
          </a:p>
        </p:txBody>
      </p:sp>
      <p:sp>
        <p:nvSpPr>
          <p:cNvPr id="48177" name="テキスト ボックス 8"/>
          <p:cNvSpPr txBox="1">
            <a:spLocks noChangeArrowheads="1"/>
          </p:cNvSpPr>
          <p:nvPr/>
        </p:nvSpPr>
        <p:spPr bwMode="auto">
          <a:xfrm>
            <a:off x="3021013" y="2586038"/>
            <a:ext cx="722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1" lang="ja-JP" altLang="en-US" sz="800">
                <a:solidFill>
                  <a:srgbClr val="000000"/>
                </a:solidFill>
                <a:latin typeface="Arial" charset="0"/>
              </a:rPr>
              <a:t>民間戸建</a:t>
            </a:r>
            <a:endParaRPr kumimoji="1" lang="en-US" altLang="ja-JP" sz="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kumimoji="1" lang="ja-JP" altLang="en-US" sz="800">
                <a:solidFill>
                  <a:srgbClr val="000000"/>
                </a:solidFill>
                <a:latin typeface="Arial" charset="0"/>
              </a:rPr>
              <a:t>分譲住宅</a:t>
            </a:r>
          </a:p>
        </p:txBody>
      </p:sp>
      <p:sp>
        <p:nvSpPr>
          <p:cNvPr id="48178" name="フリーフォーム 1"/>
          <p:cNvSpPr>
            <a:spLocks/>
          </p:cNvSpPr>
          <p:nvPr/>
        </p:nvSpPr>
        <p:spPr bwMode="auto">
          <a:xfrm>
            <a:off x="4352925" y="4038600"/>
            <a:ext cx="223838" cy="201613"/>
          </a:xfrm>
          <a:custGeom>
            <a:avLst/>
            <a:gdLst>
              <a:gd name="T0" fmla="*/ 73819 w 223837"/>
              <a:gd name="T1" fmla="*/ 0 h 202406"/>
              <a:gd name="T2" fmla="*/ 223875 w 223837"/>
              <a:gd name="T3" fmla="*/ 73846 h 202406"/>
              <a:gd name="T4" fmla="*/ 161963 w 223837"/>
              <a:gd name="T5" fmla="*/ 168205 h 202406"/>
              <a:gd name="T6" fmla="*/ 131007 w 223837"/>
              <a:gd name="T7" fmla="*/ 174356 h 202406"/>
              <a:gd name="T8" fmla="*/ 0 w 223837"/>
              <a:gd name="T9" fmla="*/ 108715 h 202406"/>
              <a:gd name="T10" fmla="*/ 73819 w 223837"/>
              <a:gd name="T11" fmla="*/ 0 h 2024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3837" h="202406">
                <a:moveTo>
                  <a:pt x="73819" y="0"/>
                </a:moveTo>
                <a:lnTo>
                  <a:pt x="223837" y="85725"/>
                </a:lnTo>
                <a:lnTo>
                  <a:pt x="161925" y="195263"/>
                </a:lnTo>
                <a:lnTo>
                  <a:pt x="130969" y="202406"/>
                </a:lnTo>
                <a:lnTo>
                  <a:pt x="0" y="126206"/>
                </a:lnTo>
                <a:lnTo>
                  <a:pt x="73819" y="0"/>
                </a:lnTo>
                <a:close/>
              </a:path>
            </a:pathLst>
          </a:custGeom>
          <a:pattFill prst="pct60">
            <a:fgClr>
              <a:srgbClr val="E77119"/>
            </a:fgClr>
            <a:bgClr>
              <a:schemeClr val="bg1"/>
            </a:bgClr>
          </a:patt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79" name="Text Box 25"/>
          <p:cNvSpPr txBox="1">
            <a:spLocks noChangeArrowheads="1"/>
          </p:cNvSpPr>
          <p:nvPr/>
        </p:nvSpPr>
        <p:spPr bwMode="auto">
          <a:xfrm>
            <a:off x="4394200" y="4081463"/>
            <a:ext cx="9445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67" tIns="32631" rIns="65267" bIns="32631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ja-JP" altLang="en-US" sz="100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千葉銀行</a:t>
            </a:r>
          </a:p>
        </p:txBody>
      </p:sp>
      <p:sp>
        <p:nvSpPr>
          <p:cNvPr id="48180" name="Text Box 29"/>
          <p:cNvSpPr txBox="1">
            <a:spLocks noChangeArrowheads="1"/>
          </p:cNvSpPr>
          <p:nvPr/>
        </p:nvSpPr>
        <p:spPr bwMode="auto">
          <a:xfrm>
            <a:off x="2997200" y="4003675"/>
            <a:ext cx="13589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267" tIns="32631" rIns="65267" bIns="32631">
            <a:spAutoFit/>
          </a:bodyPr>
          <a:lstStyle>
            <a:lvl1pPr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276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1" lang="ja-JP" altLang="en-US" sz="100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市立図書館（分館）</a:t>
            </a:r>
          </a:p>
        </p:txBody>
      </p:sp>
      <p:sp>
        <p:nvSpPr>
          <p:cNvPr id="48181" name="フリーフォーム 2"/>
          <p:cNvSpPr>
            <a:spLocks/>
          </p:cNvSpPr>
          <p:nvPr/>
        </p:nvSpPr>
        <p:spPr bwMode="auto">
          <a:xfrm>
            <a:off x="4505325" y="3995738"/>
            <a:ext cx="120650" cy="127000"/>
          </a:xfrm>
          <a:custGeom>
            <a:avLst/>
            <a:gdLst>
              <a:gd name="T0" fmla="*/ 37129 w 121443"/>
              <a:gd name="T1" fmla="*/ 0 h 126206"/>
              <a:gd name="T2" fmla="*/ 94679 w 121443"/>
              <a:gd name="T3" fmla="*/ 54398 h 126206"/>
              <a:gd name="T4" fmla="*/ 57550 w 121443"/>
              <a:gd name="T5" fmla="*/ 160166 h 126206"/>
              <a:gd name="T6" fmla="*/ 0 w 121443"/>
              <a:gd name="T7" fmla="*/ 105772 h 126206"/>
              <a:gd name="T8" fmla="*/ 37129 w 121443"/>
              <a:gd name="T9" fmla="*/ 0 h 1262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443" h="126206">
                <a:moveTo>
                  <a:pt x="47624" y="0"/>
                </a:moveTo>
                <a:lnTo>
                  <a:pt x="121443" y="42862"/>
                </a:lnTo>
                <a:lnTo>
                  <a:pt x="73818" y="126206"/>
                </a:lnTo>
                <a:lnTo>
                  <a:pt x="0" y="83344"/>
                </a:lnTo>
                <a:lnTo>
                  <a:pt x="47624" y="0"/>
                </a:lnTo>
                <a:close/>
              </a:path>
            </a:pathLst>
          </a:cu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48182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8"/>
          <a:stretch>
            <a:fillRect/>
          </a:stretch>
        </p:blipFill>
        <p:spPr bwMode="auto">
          <a:xfrm>
            <a:off x="7151688" y="4040188"/>
            <a:ext cx="1682750" cy="1008062"/>
          </a:xfrm>
          <a:prstGeom prst="rect">
            <a:avLst/>
          </a:prstGeom>
          <a:noFill/>
          <a:ln w="254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スライド番号プレースホルダー 3"/>
          <p:cNvSpPr txBox="1">
            <a:spLocks noGrp="1"/>
          </p:cNvSpPr>
          <p:nvPr/>
        </p:nvSpPr>
        <p:spPr bwMode="gray">
          <a:xfrm>
            <a:off x="8829498" y="6457950"/>
            <a:ext cx="314502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59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グループ化 150"/>
          <p:cNvGrpSpPr>
            <a:grpSpLocks/>
          </p:cNvGrpSpPr>
          <p:nvPr/>
        </p:nvGrpSpPr>
        <p:grpSpPr bwMode="auto">
          <a:xfrm>
            <a:off x="419100" y="584200"/>
            <a:ext cx="8648700" cy="6000750"/>
            <a:chOff x="315913" y="584200"/>
            <a:chExt cx="8850312" cy="6140450"/>
          </a:xfrm>
        </p:grpSpPr>
        <p:pic>
          <p:nvPicPr>
            <p:cNvPr id="17435" name="Picture 6" descr="豊四季白図50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8" y="796925"/>
              <a:ext cx="8688387" cy="592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36" name="グループ化 156"/>
            <p:cNvGrpSpPr>
              <a:grpSpLocks/>
            </p:cNvGrpSpPr>
            <p:nvPr/>
          </p:nvGrpSpPr>
          <p:grpSpPr bwMode="auto">
            <a:xfrm>
              <a:off x="315913" y="584200"/>
              <a:ext cx="8850312" cy="5667375"/>
              <a:chOff x="315913" y="584200"/>
              <a:chExt cx="8850312" cy="5667375"/>
            </a:xfrm>
          </p:grpSpPr>
          <p:sp>
            <p:nvSpPr>
              <p:cNvPr id="17437" name="Freeform 7"/>
              <p:cNvSpPr>
                <a:spLocks/>
              </p:cNvSpPr>
              <p:nvPr/>
            </p:nvSpPr>
            <p:spPr bwMode="auto">
              <a:xfrm>
                <a:off x="4241800" y="4314825"/>
                <a:ext cx="2216150" cy="1936750"/>
              </a:xfrm>
              <a:custGeom>
                <a:avLst/>
                <a:gdLst>
                  <a:gd name="T0" fmla="*/ 2147483647 w 1396"/>
                  <a:gd name="T1" fmla="*/ 2147483647 h 1220"/>
                  <a:gd name="T2" fmla="*/ 2147483647 w 1396"/>
                  <a:gd name="T3" fmla="*/ 2147483647 h 1220"/>
                  <a:gd name="T4" fmla="*/ 2147483647 w 1396"/>
                  <a:gd name="T5" fmla="*/ 2147483647 h 1220"/>
                  <a:gd name="T6" fmla="*/ 0 w 1396"/>
                  <a:gd name="T7" fmla="*/ 2147483647 h 1220"/>
                  <a:gd name="T8" fmla="*/ 2147483647 w 1396"/>
                  <a:gd name="T9" fmla="*/ 2147483647 h 1220"/>
                  <a:gd name="T10" fmla="*/ 2147483647 w 1396"/>
                  <a:gd name="T11" fmla="*/ 0 h 1220"/>
                  <a:gd name="T12" fmla="*/ 2147483647 w 1396"/>
                  <a:gd name="T13" fmla="*/ 2147483647 h 1220"/>
                  <a:gd name="T14" fmla="*/ 2147483647 w 1396"/>
                  <a:gd name="T15" fmla="*/ 2147483647 h 12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96" h="1220">
                    <a:moveTo>
                      <a:pt x="1396" y="647"/>
                    </a:moveTo>
                    <a:lnTo>
                      <a:pt x="1250" y="1220"/>
                    </a:lnTo>
                    <a:lnTo>
                      <a:pt x="469" y="980"/>
                    </a:lnTo>
                    <a:lnTo>
                      <a:pt x="0" y="848"/>
                    </a:lnTo>
                    <a:lnTo>
                      <a:pt x="144" y="304"/>
                    </a:lnTo>
                    <a:lnTo>
                      <a:pt x="456" y="0"/>
                    </a:lnTo>
                    <a:lnTo>
                      <a:pt x="926" y="510"/>
                    </a:lnTo>
                    <a:lnTo>
                      <a:pt x="1396" y="647"/>
                    </a:lnTo>
                    <a:close/>
                  </a:path>
                </a:pathLst>
              </a:custGeom>
              <a:solidFill>
                <a:srgbClr val="66CCFF">
                  <a:alpha val="47842"/>
                </a:srgbClr>
              </a:solidFill>
              <a:ln w="28575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38" name="Freeform 9"/>
              <p:cNvSpPr>
                <a:spLocks/>
              </p:cNvSpPr>
              <p:nvPr/>
            </p:nvSpPr>
            <p:spPr bwMode="auto">
              <a:xfrm>
                <a:off x="2957513" y="1068388"/>
                <a:ext cx="2533650" cy="3546475"/>
              </a:xfrm>
              <a:custGeom>
                <a:avLst/>
                <a:gdLst>
                  <a:gd name="T0" fmla="*/ 2147483647 w 10041"/>
                  <a:gd name="T1" fmla="*/ 2147483647 h 9865"/>
                  <a:gd name="T2" fmla="*/ 2147483647 w 10041"/>
                  <a:gd name="T3" fmla="*/ 2147483647 h 9865"/>
                  <a:gd name="T4" fmla="*/ 2147483647 w 10041"/>
                  <a:gd name="T5" fmla="*/ 2147483647 h 9865"/>
                  <a:gd name="T6" fmla="*/ 2147483647 w 10041"/>
                  <a:gd name="T7" fmla="*/ 2147483647 h 9865"/>
                  <a:gd name="T8" fmla="*/ 2147483647 w 10041"/>
                  <a:gd name="T9" fmla="*/ 2147483647 h 9865"/>
                  <a:gd name="T10" fmla="*/ 2147483647 w 10041"/>
                  <a:gd name="T11" fmla="*/ 2147483647 h 9865"/>
                  <a:gd name="T12" fmla="*/ 2147483647 w 10041"/>
                  <a:gd name="T13" fmla="*/ 2147483647 h 9865"/>
                  <a:gd name="T14" fmla="*/ 2147483647 w 10041"/>
                  <a:gd name="T15" fmla="*/ 2147483647 h 9865"/>
                  <a:gd name="T16" fmla="*/ 2147483647 w 10041"/>
                  <a:gd name="T17" fmla="*/ 2147483647 h 9865"/>
                  <a:gd name="T18" fmla="*/ 2147483647 w 10041"/>
                  <a:gd name="T19" fmla="*/ 2147483647 h 9865"/>
                  <a:gd name="T20" fmla="*/ 2147483647 w 10041"/>
                  <a:gd name="T21" fmla="*/ 2147483647 h 9865"/>
                  <a:gd name="T22" fmla="*/ 2147483647 w 10041"/>
                  <a:gd name="T23" fmla="*/ 2147483647 h 9865"/>
                  <a:gd name="T24" fmla="*/ 0 w 10041"/>
                  <a:gd name="T25" fmla="*/ 0 h 9865"/>
                  <a:gd name="T26" fmla="*/ 2147483647 w 10041"/>
                  <a:gd name="T27" fmla="*/ 2147483647 h 9865"/>
                  <a:gd name="T28" fmla="*/ 2147483647 w 10041"/>
                  <a:gd name="T29" fmla="*/ 2147483647 h 9865"/>
                  <a:gd name="T30" fmla="*/ 2147483647 w 10041"/>
                  <a:gd name="T31" fmla="*/ 2147483647 h 9865"/>
                  <a:gd name="T32" fmla="*/ 2147483647 w 10041"/>
                  <a:gd name="T33" fmla="*/ 2147483647 h 9865"/>
                  <a:gd name="T34" fmla="*/ 2147483647 w 10041"/>
                  <a:gd name="T35" fmla="*/ 2147483647 h 9865"/>
                  <a:gd name="T36" fmla="*/ 2147483647 w 10041"/>
                  <a:gd name="T37" fmla="*/ 2147483647 h 98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41" h="9865">
                    <a:moveTo>
                      <a:pt x="7842" y="8935"/>
                    </a:moveTo>
                    <a:cubicBezTo>
                      <a:pt x="7354" y="9232"/>
                      <a:pt x="6981" y="9568"/>
                      <a:pt x="6493" y="9865"/>
                    </a:cubicBezTo>
                    <a:lnTo>
                      <a:pt x="6358" y="9834"/>
                    </a:lnTo>
                    <a:lnTo>
                      <a:pt x="3837" y="8023"/>
                    </a:lnTo>
                    <a:cubicBezTo>
                      <a:pt x="3865" y="7934"/>
                      <a:pt x="3837" y="7791"/>
                      <a:pt x="3866" y="7702"/>
                    </a:cubicBezTo>
                    <a:lnTo>
                      <a:pt x="5097" y="6836"/>
                    </a:lnTo>
                    <a:lnTo>
                      <a:pt x="2582" y="5068"/>
                    </a:lnTo>
                    <a:lnTo>
                      <a:pt x="2974" y="4799"/>
                    </a:lnTo>
                    <a:lnTo>
                      <a:pt x="1354" y="1893"/>
                    </a:lnTo>
                    <a:lnTo>
                      <a:pt x="638" y="1132"/>
                    </a:lnTo>
                    <a:lnTo>
                      <a:pt x="194" y="699"/>
                    </a:lnTo>
                    <a:cubicBezTo>
                      <a:pt x="145" y="618"/>
                      <a:pt x="95" y="538"/>
                      <a:pt x="46" y="457"/>
                    </a:cubicBezTo>
                    <a:cubicBezTo>
                      <a:pt x="21" y="249"/>
                      <a:pt x="25" y="208"/>
                      <a:pt x="0" y="0"/>
                    </a:cubicBezTo>
                    <a:lnTo>
                      <a:pt x="5394" y="2729"/>
                    </a:lnTo>
                    <a:lnTo>
                      <a:pt x="9475" y="4911"/>
                    </a:lnTo>
                    <a:lnTo>
                      <a:pt x="9968" y="5044"/>
                    </a:lnTo>
                    <a:cubicBezTo>
                      <a:pt x="9986" y="4994"/>
                      <a:pt x="10023" y="5236"/>
                      <a:pt x="10041" y="5186"/>
                    </a:cubicBezTo>
                    <a:lnTo>
                      <a:pt x="6263" y="7743"/>
                    </a:lnTo>
                    <a:lnTo>
                      <a:pt x="7842" y="8935"/>
                    </a:lnTo>
                    <a:close/>
                  </a:path>
                </a:pathLst>
              </a:custGeom>
              <a:solidFill>
                <a:srgbClr val="008000">
                  <a:alpha val="30196"/>
                </a:srgbClr>
              </a:solidFill>
              <a:ln w="28575" cap="flat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39" name="Freeform 11"/>
              <p:cNvSpPr>
                <a:spLocks/>
              </p:cNvSpPr>
              <p:nvPr/>
            </p:nvSpPr>
            <p:spPr bwMode="auto">
              <a:xfrm>
                <a:off x="4575175" y="3308350"/>
                <a:ext cx="1250950" cy="955675"/>
              </a:xfrm>
              <a:custGeom>
                <a:avLst/>
                <a:gdLst>
                  <a:gd name="T0" fmla="*/ 2147483647 w 10057"/>
                  <a:gd name="T1" fmla="*/ 0 h 10025"/>
                  <a:gd name="T2" fmla="*/ 0 w 10057"/>
                  <a:gd name="T3" fmla="*/ 2147483647 h 10025"/>
                  <a:gd name="T4" fmla="*/ 2147483647 w 10057"/>
                  <a:gd name="T5" fmla="*/ 2147483647 h 10025"/>
                  <a:gd name="T6" fmla="*/ 2147483647 w 10057"/>
                  <a:gd name="T7" fmla="*/ 2147483647 h 10025"/>
                  <a:gd name="T8" fmla="*/ 2147483647 w 10057"/>
                  <a:gd name="T9" fmla="*/ 2147483647 h 10025"/>
                  <a:gd name="T10" fmla="*/ 2147483647 w 10057"/>
                  <a:gd name="T11" fmla="*/ 2147483647 h 10025"/>
                  <a:gd name="T12" fmla="*/ 2147483647 w 10057"/>
                  <a:gd name="T13" fmla="*/ 2147483647 h 10025"/>
                  <a:gd name="T14" fmla="*/ 2147483647 w 10057"/>
                  <a:gd name="T15" fmla="*/ 2147483647 h 10025"/>
                  <a:gd name="T16" fmla="*/ 2147483647 w 10057"/>
                  <a:gd name="T17" fmla="*/ 2147483647 h 10025"/>
                  <a:gd name="T18" fmla="*/ 2147483647 w 10057"/>
                  <a:gd name="T19" fmla="*/ 2147483647 h 10025"/>
                  <a:gd name="T20" fmla="*/ 2147483647 w 10057"/>
                  <a:gd name="T21" fmla="*/ 2147483647 h 10025"/>
                  <a:gd name="T22" fmla="*/ 2147483647 w 10057"/>
                  <a:gd name="T23" fmla="*/ 2147483647 h 10025"/>
                  <a:gd name="T24" fmla="*/ 2147483647 w 10057"/>
                  <a:gd name="T25" fmla="*/ 2147483647 h 10025"/>
                  <a:gd name="T26" fmla="*/ 2147483647 w 10057"/>
                  <a:gd name="T27" fmla="*/ 0 h 100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57" h="10025">
                    <a:moveTo>
                      <a:pt x="4507" y="0"/>
                    </a:moveTo>
                    <a:lnTo>
                      <a:pt x="0" y="5708"/>
                    </a:lnTo>
                    <a:lnTo>
                      <a:pt x="3112" y="10025"/>
                    </a:lnTo>
                    <a:lnTo>
                      <a:pt x="7458" y="4404"/>
                    </a:lnTo>
                    <a:lnTo>
                      <a:pt x="8826" y="6189"/>
                    </a:lnTo>
                    <a:lnTo>
                      <a:pt x="10057" y="4535"/>
                    </a:lnTo>
                    <a:lnTo>
                      <a:pt x="9357" y="2705"/>
                    </a:lnTo>
                    <a:lnTo>
                      <a:pt x="8908" y="941"/>
                    </a:lnTo>
                    <a:lnTo>
                      <a:pt x="8608" y="1201"/>
                    </a:lnTo>
                    <a:lnTo>
                      <a:pt x="7759" y="1071"/>
                    </a:lnTo>
                    <a:lnTo>
                      <a:pt x="7210" y="1071"/>
                    </a:lnTo>
                    <a:lnTo>
                      <a:pt x="6460" y="1920"/>
                    </a:lnTo>
                    <a:lnTo>
                      <a:pt x="6210" y="2313"/>
                    </a:lnTo>
                    <a:lnTo>
                      <a:pt x="4507" y="0"/>
                    </a:lnTo>
                    <a:close/>
                  </a:path>
                </a:pathLst>
              </a:custGeom>
              <a:solidFill>
                <a:srgbClr val="FFC000">
                  <a:alpha val="50195"/>
                </a:srgbClr>
              </a:solidFill>
              <a:ln w="28575" cap="flat">
                <a:solidFill>
                  <a:srgbClr val="FE980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40" name="Freeform 12"/>
              <p:cNvSpPr>
                <a:spLocks/>
              </p:cNvSpPr>
              <p:nvPr/>
            </p:nvSpPr>
            <p:spPr bwMode="auto">
              <a:xfrm>
                <a:off x="5511800" y="4217988"/>
                <a:ext cx="1093788" cy="1098550"/>
              </a:xfrm>
              <a:custGeom>
                <a:avLst/>
                <a:gdLst>
                  <a:gd name="T0" fmla="*/ 2147483647 w 10155"/>
                  <a:gd name="T1" fmla="*/ 0 h 10087"/>
                  <a:gd name="T2" fmla="*/ 0 w 10155"/>
                  <a:gd name="T3" fmla="*/ 2147483647 h 10087"/>
                  <a:gd name="T4" fmla="*/ 2147483647 w 10155"/>
                  <a:gd name="T5" fmla="*/ 2147483647 h 10087"/>
                  <a:gd name="T6" fmla="*/ 2147483647 w 10155"/>
                  <a:gd name="T7" fmla="*/ 2147483647 h 10087"/>
                  <a:gd name="T8" fmla="*/ 2147483647 w 10155"/>
                  <a:gd name="T9" fmla="*/ 2147483647 h 10087"/>
                  <a:gd name="T10" fmla="*/ 2147483647 w 10155"/>
                  <a:gd name="T11" fmla="*/ 2147483647 h 10087"/>
                  <a:gd name="T12" fmla="*/ 2147483647 w 10155"/>
                  <a:gd name="T13" fmla="*/ 2147483647 h 10087"/>
                  <a:gd name="T14" fmla="*/ 2147483647 w 10155"/>
                  <a:gd name="T15" fmla="*/ 2147483647 h 10087"/>
                  <a:gd name="T16" fmla="*/ 2147483647 w 10155"/>
                  <a:gd name="T17" fmla="*/ 2147483647 h 10087"/>
                  <a:gd name="T18" fmla="*/ 2147483647 w 10155"/>
                  <a:gd name="T19" fmla="*/ 0 h 100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55" h="10087">
                    <a:moveTo>
                      <a:pt x="6167" y="0"/>
                    </a:moveTo>
                    <a:lnTo>
                      <a:pt x="0" y="5867"/>
                    </a:lnTo>
                    <a:lnTo>
                      <a:pt x="2052" y="8094"/>
                    </a:lnTo>
                    <a:lnTo>
                      <a:pt x="8960" y="10087"/>
                    </a:lnTo>
                    <a:lnTo>
                      <a:pt x="10155" y="6171"/>
                    </a:lnTo>
                    <a:cubicBezTo>
                      <a:pt x="10116" y="5657"/>
                      <a:pt x="10078" y="5143"/>
                      <a:pt x="10039" y="4629"/>
                    </a:cubicBezTo>
                    <a:lnTo>
                      <a:pt x="9404" y="3200"/>
                    </a:lnTo>
                    <a:lnTo>
                      <a:pt x="8594" y="2000"/>
                    </a:lnTo>
                    <a:lnTo>
                      <a:pt x="7669" y="1086"/>
                    </a:lnTo>
                    <a:lnTo>
                      <a:pt x="6167" y="0"/>
                    </a:lnTo>
                    <a:close/>
                  </a:path>
                </a:pathLst>
              </a:custGeom>
              <a:solidFill>
                <a:srgbClr val="FFC000">
                  <a:alpha val="50195"/>
                </a:srgbClr>
              </a:solidFill>
              <a:ln w="28575" cap="flat">
                <a:solidFill>
                  <a:srgbClr val="FE980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41" name="Freeform 14"/>
              <p:cNvSpPr>
                <a:spLocks/>
              </p:cNvSpPr>
              <p:nvPr/>
            </p:nvSpPr>
            <p:spPr bwMode="auto">
              <a:xfrm>
                <a:off x="3956050" y="3567113"/>
                <a:ext cx="939800" cy="1014412"/>
              </a:xfrm>
              <a:custGeom>
                <a:avLst/>
                <a:gdLst>
                  <a:gd name="T0" fmla="*/ 2147483647 w 11221"/>
                  <a:gd name="T1" fmla="*/ 0 h 11210"/>
                  <a:gd name="T2" fmla="*/ 0 w 11221"/>
                  <a:gd name="T3" fmla="*/ 2147483647 h 11210"/>
                  <a:gd name="T4" fmla="*/ 2147483647 w 11221"/>
                  <a:gd name="T5" fmla="*/ 2147483647 h 11210"/>
                  <a:gd name="T6" fmla="*/ 2147483647 w 11221"/>
                  <a:gd name="T7" fmla="*/ 2147483647 h 11210"/>
                  <a:gd name="T8" fmla="*/ 2147483647 w 11221"/>
                  <a:gd name="T9" fmla="*/ 2147483647 h 11210"/>
                  <a:gd name="T10" fmla="*/ 2147483647 w 11221"/>
                  <a:gd name="T11" fmla="*/ 0 h 11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21" h="11210">
                    <a:moveTo>
                      <a:pt x="3267" y="0"/>
                    </a:moveTo>
                    <a:lnTo>
                      <a:pt x="0" y="3027"/>
                    </a:lnTo>
                    <a:cubicBezTo>
                      <a:pt x="76" y="3308"/>
                      <a:pt x="-20" y="3956"/>
                      <a:pt x="56" y="4237"/>
                    </a:cubicBezTo>
                    <a:lnTo>
                      <a:pt x="7443" y="11210"/>
                    </a:lnTo>
                    <a:lnTo>
                      <a:pt x="11221" y="7842"/>
                    </a:lnTo>
                    <a:lnTo>
                      <a:pt x="3267" y="0"/>
                    </a:lnTo>
                    <a:close/>
                  </a:path>
                </a:pathLst>
              </a:custGeom>
              <a:solidFill>
                <a:srgbClr val="008000">
                  <a:alpha val="39999"/>
                </a:srgbClr>
              </a:solidFill>
              <a:ln w="25400" cap="flat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42" name="Text Box 15"/>
              <p:cNvSpPr txBox="1">
                <a:spLocks noChangeArrowheads="1"/>
              </p:cNvSpPr>
              <p:nvPr/>
            </p:nvSpPr>
            <p:spPr bwMode="auto">
              <a:xfrm>
                <a:off x="4319588" y="4905375"/>
                <a:ext cx="1724025" cy="415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第</a:t>
                </a:r>
                <a:r>
                  <a:rPr lang="en-US" altLang="ja-JP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Ⅰ</a:t>
                </a: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期　　　　　　　</a:t>
                </a:r>
                <a:r>
                  <a:rPr lang="ja-JP" altLang="en-US" sz="9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コンフォール柏豊四季台</a:t>
                </a:r>
                <a:endParaRPr lang="en-US" altLang="ja-JP" sz="900">
                  <a:solidFill>
                    <a:schemeClr val="tx2"/>
                  </a:solidFill>
                  <a:latin typeface="HGｺﾞｼｯｸM" pitchFamily="49" charset="-128"/>
                  <a:ea typeface="HGｺﾞｼｯｸM" pitchFamily="49" charset="-128"/>
                </a:endParaRPr>
              </a:p>
            </p:txBody>
          </p:sp>
          <p:sp>
            <p:nvSpPr>
              <p:cNvPr id="17443" name="Text Box 17"/>
              <p:cNvSpPr txBox="1">
                <a:spLocks noChangeArrowheads="1"/>
              </p:cNvSpPr>
              <p:nvPr/>
            </p:nvSpPr>
            <p:spPr bwMode="auto">
              <a:xfrm>
                <a:off x="4089400" y="3984625"/>
                <a:ext cx="8255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第</a:t>
                </a:r>
                <a:r>
                  <a:rPr lang="en-US" altLang="ja-JP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Ⅱ-B</a:t>
                </a: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期</a:t>
                </a:r>
              </a:p>
            </p:txBody>
          </p:sp>
          <p:sp>
            <p:nvSpPr>
              <p:cNvPr id="17444" name="Text Box 18"/>
              <p:cNvSpPr txBox="1">
                <a:spLocks noChangeArrowheads="1"/>
              </p:cNvSpPr>
              <p:nvPr/>
            </p:nvSpPr>
            <p:spPr bwMode="auto">
              <a:xfrm>
                <a:off x="4748213" y="3678238"/>
                <a:ext cx="660400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第</a:t>
                </a:r>
                <a:r>
                  <a:rPr lang="en-US" altLang="ja-JP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Ⅲ</a:t>
                </a: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期</a:t>
                </a:r>
              </a:p>
            </p:txBody>
          </p:sp>
          <p:sp>
            <p:nvSpPr>
              <p:cNvPr id="17445" name="Text Box 19"/>
              <p:cNvSpPr txBox="1">
                <a:spLocks noChangeArrowheads="1"/>
              </p:cNvSpPr>
              <p:nvPr/>
            </p:nvSpPr>
            <p:spPr bwMode="auto">
              <a:xfrm>
                <a:off x="5905500" y="4645025"/>
                <a:ext cx="6604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第</a:t>
                </a:r>
                <a:r>
                  <a:rPr lang="en-US" altLang="ja-JP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Ⅲ</a:t>
                </a: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期</a:t>
                </a:r>
              </a:p>
            </p:txBody>
          </p:sp>
          <p:sp>
            <p:nvSpPr>
              <p:cNvPr id="17446" name="Freeform 20"/>
              <p:cNvSpPr>
                <a:spLocks/>
              </p:cNvSpPr>
              <p:nvPr/>
            </p:nvSpPr>
            <p:spPr bwMode="auto">
              <a:xfrm>
                <a:off x="4405313" y="4667250"/>
                <a:ext cx="357187" cy="471488"/>
              </a:xfrm>
              <a:custGeom>
                <a:avLst/>
                <a:gdLst>
                  <a:gd name="T0" fmla="*/ 0 w 10135"/>
                  <a:gd name="T1" fmla="*/ 2147483647 h 10000"/>
                  <a:gd name="T2" fmla="*/ 2147483647 w 10135"/>
                  <a:gd name="T3" fmla="*/ 2147483647 h 10000"/>
                  <a:gd name="T4" fmla="*/ 2147483647 w 10135"/>
                  <a:gd name="T5" fmla="*/ 2147483647 h 10000"/>
                  <a:gd name="T6" fmla="*/ 2147483647 w 10135"/>
                  <a:gd name="T7" fmla="*/ 2147483647 h 10000"/>
                  <a:gd name="T8" fmla="*/ 2147483647 w 10135"/>
                  <a:gd name="T9" fmla="*/ 0 h 10000"/>
                  <a:gd name="T10" fmla="*/ 2147483647 w 10135"/>
                  <a:gd name="T11" fmla="*/ 2147483647 h 10000"/>
                  <a:gd name="T12" fmla="*/ 0 w 10135"/>
                  <a:gd name="T13" fmla="*/ 2147483647 h 1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35" h="10000">
                    <a:moveTo>
                      <a:pt x="0" y="8839"/>
                    </a:moveTo>
                    <a:lnTo>
                      <a:pt x="5270" y="10000"/>
                    </a:lnTo>
                    <a:lnTo>
                      <a:pt x="7027" y="5253"/>
                    </a:lnTo>
                    <a:lnTo>
                      <a:pt x="10135" y="2828"/>
                    </a:lnTo>
                    <a:lnTo>
                      <a:pt x="5946" y="0"/>
                    </a:lnTo>
                    <a:lnTo>
                      <a:pt x="1757" y="3232"/>
                    </a:lnTo>
                    <a:lnTo>
                      <a:pt x="0" y="8839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47" name="Freeform 21"/>
              <p:cNvSpPr>
                <a:spLocks/>
              </p:cNvSpPr>
              <p:nvPr/>
            </p:nvSpPr>
            <p:spPr bwMode="auto">
              <a:xfrm>
                <a:off x="5957888" y="5243513"/>
                <a:ext cx="504825" cy="990600"/>
              </a:xfrm>
              <a:custGeom>
                <a:avLst/>
                <a:gdLst>
                  <a:gd name="T0" fmla="*/ 2147483647 w 10000"/>
                  <a:gd name="T1" fmla="*/ 2147483647 h 9765"/>
                  <a:gd name="T2" fmla="*/ 0 w 10000"/>
                  <a:gd name="T3" fmla="*/ 2147483647 h 9765"/>
                  <a:gd name="T4" fmla="*/ 2147483647 w 10000"/>
                  <a:gd name="T5" fmla="*/ 0 h 9765"/>
                  <a:gd name="T6" fmla="*/ 2147483647 w 10000"/>
                  <a:gd name="T7" fmla="*/ 2147483647 h 9765"/>
                  <a:gd name="T8" fmla="*/ 2147483647 w 10000"/>
                  <a:gd name="T9" fmla="*/ 2147483647 h 97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9765">
                    <a:moveTo>
                      <a:pt x="5048" y="9765"/>
                    </a:moveTo>
                    <a:lnTo>
                      <a:pt x="0" y="8967"/>
                    </a:lnTo>
                    <a:lnTo>
                      <a:pt x="2642" y="0"/>
                    </a:lnTo>
                    <a:lnTo>
                      <a:pt x="10000" y="1080"/>
                    </a:lnTo>
                    <a:lnTo>
                      <a:pt x="5048" y="9765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48" name="Freeform 26"/>
              <p:cNvSpPr>
                <a:spLocks/>
              </p:cNvSpPr>
              <p:nvPr/>
            </p:nvSpPr>
            <p:spPr bwMode="auto">
              <a:xfrm>
                <a:off x="4978400" y="4902200"/>
                <a:ext cx="495300" cy="952500"/>
              </a:xfrm>
              <a:custGeom>
                <a:avLst/>
                <a:gdLst>
                  <a:gd name="T0" fmla="*/ 0 w 312"/>
                  <a:gd name="T1" fmla="*/ 2147483647 h 600"/>
                  <a:gd name="T2" fmla="*/ 2147483647 w 312"/>
                  <a:gd name="T3" fmla="*/ 2147483647 h 600"/>
                  <a:gd name="T4" fmla="*/ 2147483647 w 312"/>
                  <a:gd name="T5" fmla="*/ 0 h 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2" h="600">
                    <a:moveTo>
                      <a:pt x="0" y="600"/>
                    </a:moveTo>
                    <a:lnTo>
                      <a:pt x="120" y="184"/>
                    </a:lnTo>
                    <a:lnTo>
                      <a:pt x="312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49" name="Text Box 27"/>
              <p:cNvSpPr txBox="1">
                <a:spLocks noChangeArrowheads="1"/>
              </p:cNvSpPr>
              <p:nvPr/>
            </p:nvSpPr>
            <p:spPr bwMode="auto">
              <a:xfrm>
                <a:off x="4310063" y="5260975"/>
                <a:ext cx="1039812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10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（先工区）　</a:t>
                </a:r>
                <a:r>
                  <a:rPr lang="en-US" altLang="ja-JP" sz="10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H20.10</a:t>
                </a:r>
                <a:r>
                  <a:rPr lang="ja-JP" altLang="en-US" sz="10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入居</a:t>
                </a:r>
                <a:endParaRPr lang="en-US" altLang="ja-JP" sz="1000">
                  <a:solidFill>
                    <a:schemeClr val="tx2"/>
                  </a:solidFill>
                  <a:latin typeface="HGｺﾞｼｯｸM" pitchFamily="49" charset="-128"/>
                  <a:ea typeface="HGｺﾞｼｯｸM" pitchFamily="49" charset="-128"/>
                </a:endParaRPr>
              </a:p>
            </p:txBody>
          </p:sp>
          <p:sp>
            <p:nvSpPr>
              <p:cNvPr id="17450" name="Text Box 28"/>
              <p:cNvSpPr txBox="1">
                <a:spLocks noChangeArrowheads="1"/>
              </p:cNvSpPr>
              <p:nvPr/>
            </p:nvSpPr>
            <p:spPr bwMode="auto">
              <a:xfrm>
                <a:off x="5213350" y="5476875"/>
                <a:ext cx="909638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10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（後工区）　　</a:t>
                </a:r>
                <a:r>
                  <a:rPr lang="en-US" altLang="ja-JP" sz="10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H23.9</a:t>
                </a:r>
                <a:r>
                  <a:rPr lang="ja-JP" altLang="en-US" sz="10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入居</a:t>
                </a:r>
              </a:p>
            </p:txBody>
          </p:sp>
          <p:sp>
            <p:nvSpPr>
              <p:cNvPr id="17451" name="Text Box 32"/>
              <p:cNvSpPr txBox="1">
                <a:spLocks noChangeArrowheads="1"/>
              </p:cNvSpPr>
              <p:nvPr/>
            </p:nvSpPr>
            <p:spPr bwMode="auto">
              <a:xfrm>
                <a:off x="5226050" y="3063894"/>
                <a:ext cx="850900" cy="2519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10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第二団地</a:t>
                </a:r>
              </a:p>
            </p:txBody>
          </p:sp>
          <p:sp>
            <p:nvSpPr>
              <p:cNvPr id="17452" name="Text Box 35"/>
              <p:cNvSpPr txBox="1">
                <a:spLocks noChangeArrowheads="1"/>
              </p:cNvSpPr>
              <p:nvPr/>
            </p:nvSpPr>
            <p:spPr bwMode="auto">
              <a:xfrm>
                <a:off x="377825" y="842963"/>
                <a:ext cx="2120900" cy="276225"/>
              </a:xfrm>
              <a:prstGeom prst="rect">
                <a:avLst/>
              </a:prstGeom>
              <a:solidFill>
                <a:srgbClr val="A3F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9" tIns="45715" rIns="91429" bIns="45715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第</a:t>
                </a:r>
                <a:r>
                  <a:rPr lang="en-US" altLang="ja-JP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Ⅱ</a:t>
                </a: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期</a:t>
                </a:r>
              </a:p>
            </p:txBody>
          </p:sp>
          <p:sp>
            <p:nvSpPr>
              <p:cNvPr id="17453" name="Text Box 36"/>
              <p:cNvSpPr txBox="1">
                <a:spLocks noChangeArrowheads="1"/>
              </p:cNvSpPr>
              <p:nvPr/>
            </p:nvSpPr>
            <p:spPr bwMode="auto">
              <a:xfrm>
                <a:off x="377825" y="1171575"/>
                <a:ext cx="2120900" cy="2778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Ｈ</a:t>
                </a:r>
                <a:r>
                  <a:rPr lang="en-US" altLang="ja-JP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19</a:t>
                </a: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年</a:t>
                </a:r>
                <a:r>
                  <a:rPr lang="en-US" altLang="ja-JP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3</a:t>
                </a: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月着手済（</a:t>
                </a:r>
                <a:r>
                  <a:rPr lang="en-US" altLang="ja-JP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958</a:t>
                </a: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戸）</a:t>
                </a:r>
                <a:endParaRPr lang="ja-JP" altLang="en-US" sz="1200">
                  <a:solidFill>
                    <a:srgbClr val="FF0000"/>
                  </a:solidFill>
                  <a:latin typeface="HGｺﾞｼｯｸM" pitchFamily="49" charset="-128"/>
                  <a:ea typeface="HGｺﾞｼｯｸM" pitchFamily="49" charset="-128"/>
                </a:endParaRPr>
              </a:p>
            </p:txBody>
          </p:sp>
          <p:sp>
            <p:nvSpPr>
              <p:cNvPr id="17454" name="Rectangle 37"/>
              <p:cNvSpPr>
                <a:spLocks noChangeArrowheads="1"/>
              </p:cNvSpPr>
              <p:nvPr/>
            </p:nvSpPr>
            <p:spPr bwMode="auto">
              <a:xfrm>
                <a:off x="315913" y="796925"/>
                <a:ext cx="2222500" cy="730250"/>
              </a:xfrm>
              <a:prstGeom prst="rect">
                <a:avLst/>
              </a:prstGeom>
              <a:noFill/>
              <a:ln w="38100" algn="ctr">
                <a:solidFill>
                  <a:srgbClr val="008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200"/>
              </a:p>
            </p:txBody>
          </p:sp>
          <p:grpSp>
            <p:nvGrpSpPr>
              <p:cNvPr id="17455" name="グループ化 1"/>
              <p:cNvGrpSpPr>
                <a:grpSpLocks/>
              </p:cNvGrpSpPr>
              <p:nvPr/>
            </p:nvGrpSpPr>
            <p:grpSpPr bwMode="auto">
              <a:xfrm>
                <a:off x="334682" y="3176588"/>
                <a:ext cx="2222500" cy="898525"/>
                <a:chOff x="226732" y="3068960"/>
                <a:chExt cx="2222500" cy="897415"/>
              </a:xfrm>
            </p:grpSpPr>
            <p:sp>
              <p:nvSpPr>
                <p:cNvPr id="1749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83882" y="3136518"/>
                  <a:ext cx="2120900" cy="276989"/>
                </a:xfrm>
                <a:prstGeom prst="rect">
                  <a:avLst/>
                </a:prstGeom>
                <a:solidFill>
                  <a:srgbClr val="008000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429" tIns="45715" rIns="91429" bIns="45715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第</a:t>
                  </a:r>
                  <a:r>
                    <a:rPr lang="en-US" altLang="ja-JP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Ⅱ‐B</a:t>
                  </a: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期</a:t>
                  </a:r>
                </a:p>
              </p:txBody>
            </p:sp>
            <p:sp>
              <p:nvSpPr>
                <p:cNvPr id="1749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83882" y="3461515"/>
                  <a:ext cx="2120900" cy="46165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429" tIns="45715" rIns="91429" bIns="45715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Ｈ</a:t>
                  </a:r>
                  <a:r>
                    <a:rPr lang="en-US" altLang="ja-JP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22</a:t>
                  </a: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年</a:t>
                  </a:r>
                  <a:r>
                    <a:rPr lang="en-US" altLang="ja-JP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8</a:t>
                  </a: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月着手済　　　　（店舗付住宅</a:t>
                  </a:r>
                  <a:r>
                    <a:rPr lang="en-US" altLang="ja-JP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28</a:t>
                  </a: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戸）</a:t>
                  </a:r>
                  <a:r>
                    <a:rPr lang="ja-JP" altLang="en-US" sz="1200">
                      <a:solidFill>
                        <a:srgbClr val="FF0000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　　　　　　　　　</a:t>
                  </a:r>
                  <a:endPara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endParaRPr>
                </a:p>
              </p:txBody>
            </p:sp>
            <p:sp>
              <p:nvSpPr>
                <p:cNvPr id="17498" name="Rectangle 40"/>
                <p:cNvSpPr>
                  <a:spLocks noChangeArrowheads="1"/>
                </p:cNvSpPr>
                <p:nvPr/>
              </p:nvSpPr>
              <p:spPr bwMode="auto">
                <a:xfrm>
                  <a:off x="226732" y="3068960"/>
                  <a:ext cx="2222500" cy="897415"/>
                </a:xfrm>
                <a:prstGeom prst="rect">
                  <a:avLst/>
                </a:prstGeom>
                <a:noFill/>
                <a:ln w="38100" algn="ctr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200"/>
                </a:p>
              </p:txBody>
            </p:sp>
          </p:grpSp>
          <p:sp>
            <p:nvSpPr>
              <p:cNvPr id="17456" name="Text Box 48"/>
              <p:cNvSpPr txBox="1">
                <a:spLocks noChangeArrowheads="1"/>
              </p:cNvSpPr>
              <p:nvPr/>
            </p:nvSpPr>
            <p:spPr bwMode="auto">
              <a:xfrm>
                <a:off x="6696075" y="584200"/>
                <a:ext cx="247015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5" rIns="91429" bIns="45715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10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（　）内の数字は従前管理戸数を示す。</a:t>
                </a:r>
                <a:endParaRPr lang="ja-JP" altLang="en-US" sz="1000">
                  <a:solidFill>
                    <a:srgbClr val="FF0000"/>
                  </a:solidFill>
                  <a:latin typeface="HGｺﾞｼｯｸM" pitchFamily="49" charset="-128"/>
                  <a:ea typeface="HGｺﾞｼｯｸM" pitchFamily="49" charset="-128"/>
                </a:endParaRPr>
              </a:p>
            </p:txBody>
          </p:sp>
          <p:grpSp>
            <p:nvGrpSpPr>
              <p:cNvPr id="17457" name="グループ化 2"/>
              <p:cNvGrpSpPr>
                <a:grpSpLocks/>
              </p:cNvGrpSpPr>
              <p:nvPr/>
            </p:nvGrpSpPr>
            <p:grpSpPr bwMode="auto">
              <a:xfrm>
                <a:off x="6593074" y="5260975"/>
                <a:ext cx="2411413" cy="720725"/>
                <a:chOff x="6562912" y="3224976"/>
                <a:chExt cx="2411412" cy="720724"/>
              </a:xfrm>
            </p:grpSpPr>
            <p:sp>
              <p:nvSpPr>
                <p:cNvPr id="1749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610536" y="3275013"/>
                  <a:ext cx="2319337" cy="276225"/>
                </a:xfrm>
                <a:prstGeom prst="rect">
                  <a:avLst/>
                </a:prstGeom>
                <a:solidFill>
                  <a:srgbClr val="B3D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CC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429" tIns="45715" rIns="91429" bIns="45715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第</a:t>
                  </a:r>
                  <a:r>
                    <a:rPr lang="en-US" altLang="ja-JP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Ⅰ</a:t>
                  </a: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期</a:t>
                  </a:r>
                </a:p>
              </p:txBody>
            </p:sp>
            <p:sp>
              <p:nvSpPr>
                <p:cNvPr id="17494" name="Rectangle 34"/>
                <p:cNvSpPr>
                  <a:spLocks noChangeArrowheads="1"/>
                </p:cNvSpPr>
                <p:nvPr/>
              </p:nvSpPr>
              <p:spPr bwMode="auto">
                <a:xfrm>
                  <a:off x="6562912" y="3224976"/>
                  <a:ext cx="2411412" cy="720724"/>
                </a:xfrm>
                <a:prstGeom prst="rect">
                  <a:avLst/>
                </a:prstGeom>
                <a:noFill/>
                <a:ln w="38100" algn="ctr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200"/>
                </a:p>
              </p:txBody>
            </p:sp>
            <p:sp>
              <p:nvSpPr>
                <p:cNvPr id="1749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620063" y="3608388"/>
                  <a:ext cx="2300287" cy="2778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429" tIns="45715" rIns="91429" bIns="45715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Ｈ</a:t>
                  </a:r>
                  <a:r>
                    <a:rPr lang="en-US" altLang="ja-JP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16</a:t>
                  </a: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年</a:t>
                  </a:r>
                  <a:r>
                    <a:rPr lang="en-US" altLang="ja-JP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3</a:t>
                  </a: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月着手済（</a:t>
                  </a:r>
                  <a:r>
                    <a:rPr lang="en-US" altLang="ja-JP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1,260</a:t>
                  </a: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戸）</a:t>
                  </a:r>
                  <a:r>
                    <a:rPr lang="ja-JP" altLang="en-US" sz="1200">
                      <a:solidFill>
                        <a:srgbClr val="FF0000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　　　　　　　　　　　　　　　　　　</a:t>
                  </a:r>
                </a:p>
              </p:txBody>
            </p:sp>
          </p:grpSp>
          <p:sp>
            <p:nvSpPr>
              <p:cNvPr id="17458" name="Freeform 24"/>
              <p:cNvSpPr>
                <a:spLocks/>
              </p:cNvSpPr>
              <p:nvPr/>
            </p:nvSpPr>
            <p:spPr bwMode="auto">
              <a:xfrm>
                <a:off x="6235700" y="3760787"/>
                <a:ext cx="330200" cy="906464"/>
              </a:xfrm>
              <a:custGeom>
                <a:avLst/>
                <a:gdLst>
                  <a:gd name="T0" fmla="*/ 2147483647 w 1568"/>
                  <a:gd name="T1" fmla="*/ 0 h 187"/>
                  <a:gd name="T2" fmla="*/ 0 w 1568"/>
                  <a:gd name="T3" fmla="*/ 2147483647 h 18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68" h="187">
                    <a:moveTo>
                      <a:pt x="1568" y="0"/>
                    </a:moveTo>
                    <a:lnTo>
                      <a:pt x="0" y="18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5306" tIns="32653" rIns="65306" bIns="32653"/>
              <a:lstStyle/>
              <a:p>
                <a:endParaRPr lang="ja-JP" altLang="en-US"/>
              </a:p>
            </p:txBody>
          </p:sp>
          <p:sp>
            <p:nvSpPr>
              <p:cNvPr id="17459" name="Freeform 24"/>
              <p:cNvSpPr>
                <a:spLocks/>
              </p:cNvSpPr>
              <p:nvPr/>
            </p:nvSpPr>
            <p:spPr bwMode="auto">
              <a:xfrm flipH="1">
                <a:off x="2582583" y="3625850"/>
                <a:ext cx="1827213" cy="315913"/>
              </a:xfrm>
              <a:custGeom>
                <a:avLst/>
                <a:gdLst>
                  <a:gd name="T0" fmla="*/ 2147483647 w 1568"/>
                  <a:gd name="T1" fmla="*/ 0 h 187"/>
                  <a:gd name="T2" fmla="*/ 0 w 1568"/>
                  <a:gd name="T3" fmla="*/ 2147483647 h 18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68" h="187">
                    <a:moveTo>
                      <a:pt x="1568" y="0"/>
                    </a:moveTo>
                    <a:lnTo>
                      <a:pt x="0" y="18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5306" tIns="32653" rIns="65306" bIns="32653"/>
              <a:lstStyle/>
              <a:p>
                <a:endParaRPr lang="ja-JP" altLang="en-US"/>
              </a:p>
            </p:txBody>
          </p:sp>
          <p:sp>
            <p:nvSpPr>
              <p:cNvPr id="17460" name="Freeform 24"/>
              <p:cNvSpPr>
                <a:spLocks/>
              </p:cNvSpPr>
              <p:nvPr/>
            </p:nvSpPr>
            <p:spPr bwMode="auto">
              <a:xfrm flipV="1">
                <a:off x="5200650" y="3678238"/>
                <a:ext cx="1365250" cy="82549"/>
              </a:xfrm>
              <a:custGeom>
                <a:avLst/>
                <a:gdLst>
                  <a:gd name="T0" fmla="*/ 2147483647 w 1568"/>
                  <a:gd name="T1" fmla="*/ 0 h 187"/>
                  <a:gd name="T2" fmla="*/ 0 w 1568"/>
                  <a:gd name="T3" fmla="*/ 2147483647 h 18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68" h="187">
                    <a:moveTo>
                      <a:pt x="1568" y="0"/>
                    </a:moveTo>
                    <a:lnTo>
                      <a:pt x="0" y="18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5306" tIns="32653" rIns="65306" bIns="32653"/>
              <a:lstStyle/>
              <a:p>
                <a:endParaRPr lang="ja-JP" altLang="en-US"/>
              </a:p>
            </p:txBody>
          </p:sp>
          <p:sp>
            <p:nvSpPr>
              <p:cNvPr id="17461" name="Freeform 24"/>
              <p:cNvSpPr>
                <a:spLocks/>
              </p:cNvSpPr>
              <p:nvPr/>
            </p:nvSpPr>
            <p:spPr bwMode="auto">
              <a:xfrm flipV="1">
                <a:off x="5181600" y="5351463"/>
                <a:ext cx="1543050" cy="288925"/>
              </a:xfrm>
              <a:custGeom>
                <a:avLst/>
                <a:gdLst>
                  <a:gd name="T0" fmla="*/ 2147483647 w 1568"/>
                  <a:gd name="T1" fmla="*/ 0 h 187"/>
                  <a:gd name="T2" fmla="*/ 0 w 1568"/>
                  <a:gd name="T3" fmla="*/ 2147483647 h 18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68" h="187">
                    <a:moveTo>
                      <a:pt x="1568" y="0"/>
                    </a:moveTo>
                    <a:lnTo>
                      <a:pt x="0" y="18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5306" tIns="32653" rIns="65306" bIns="32653"/>
              <a:lstStyle/>
              <a:p>
                <a:endParaRPr lang="ja-JP" altLang="en-US"/>
              </a:p>
            </p:txBody>
          </p:sp>
          <p:sp>
            <p:nvSpPr>
              <p:cNvPr id="1746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6011863" y="5553075"/>
                <a:ext cx="722312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800">
                    <a:solidFill>
                      <a:srgbClr val="000000"/>
                    </a:solidFill>
                  </a:rPr>
                  <a:t>民間集合</a:t>
                </a:r>
                <a:endParaRPr lang="en-US" altLang="ja-JP" sz="80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800">
                    <a:solidFill>
                      <a:srgbClr val="000000"/>
                    </a:solidFill>
                  </a:rPr>
                  <a:t>分譲住宅</a:t>
                </a:r>
              </a:p>
            </p:txBody>
          </p:sp>
          <p:grpSp>
            <p:nvGrpSpPr>
              <p:cNvPr id="17463" name="グループ化 3"/>
              <p:cNvGrpSpPr>
                <a:grpSpLocks noChangeAspect="1"/>
              </p:cNvGrpSpPr>
              <p:nvPr/>
            </p:nvGrpSpPr>
            <p:grpSpPr bwMode="auto">
              <a:xfrm>
                <a:off x="3201668" y="1392238"/>
                <a:ext cx="2505393" cy="2435225"/>
                <a:chOff x="9659717" y="1036449"/>
                <a:chExt cx="3062838" cy="2836794"/>
              </a:xfrm>
            </p:grpSpPr>
            <p:grpSp>
              <p:nvGrpSpPr>
                <p:cNvPr id="17476" name="グループ化 2"/>
                <p:cNvGrpSpPr>
                  <a:grpSpLocks/>
                </p:cNvGrpSpPr>
                <p:nvPr/>
              </p:nvGrpSpPr>
              <p:grpSpPr bwMode="auto">
                <a:xfrm>
                  <a:off x="10915279" y="2273074"/>
                  <a:ext cx="833015" cy="1600169"/>
                  <a:chOff x="4217236" y="2211583"/>
                  <a:chExt cx="833015" cy="1600169"/>
                </a:xfrm>
              </p:grpSpPr>
              <p:sp>
                <p:nvSpPr>
                  <p:cNvPr id="17490" name="フリーフォーム 1"/>
                  <p:cNvSpPr>
                    <a:spLocks/>
                  </p:cNvSpPr>
                  <p:nvPr/>
                </p:nvSpPr>
                <p:spPr bwMode="auto">
                  <a:xfrm>
                    <a:off x="4336076" y="3363544"/>
                    <a:ext cx="474395" cy="448208"/>
                  </a:xfrm>
                  <a:custGeom>
                    <a:avLst/>
                    <a:gdLst>
                      <a:gd name="T0" fmla="*/ 131366811 w 403979"/>
                      <a:gd name="T1" fmla="*/ 77383074 h 380803"/>
                      <a:gd name="T2" fmla="*/ 54455085 w 403979"/>
                      <a:gd name="T3" fmla="*/ 0 h 380803"/>
                      <a:gd name="T4" fmla="*/ 0 w 403979"/>
                      <a:gd name="T5" fmla="*/ 56285734 h 380803"/>
                      <a:gd name="T6" fmla="*/ 72013689 w 403979"/>
                      <a:gd name="T7" fmla="*/ 134509503 h 380803"/>
                      <a:gd name="T8" fmla="*/ 131366811 w 403979"/>
                      <a:gd name="T9" fmla="*/ 77383074 h 3808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3979" h="380803">
                        <a:moveTo>
                          <a:pt x="403979" y="219075"/>
                        </a:moveTo>
                        <a:lnTo>
                          <a:pt x="167461" y="0"/>
                        </a:lnTo>
                        <a:lnTo>
                          <a:pt x="0" y="159347"/>
                        </a:lnTo>
                        <a:lnTo>
                          <a:pt x="221456" y="380803"/>
                        </a:lnTo>
                        <a:lnTo>
                          <a:pt x="403979" y="219075"/>
                        </a:lnTo>
                        <a:close/>
                      </a:path>
                    </a:pathLst>
                  </a:custGeom>
                  <a:solidFill>
                    <a:srgbClr val="99FF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491" name="Freeform 75"/>
                  <p:cNvSpPr>
                    <a:spLocks/>
                  </p:cNvSpPr>
                  <p:nvPr/>
                </p:nvSpPr>
                <p:spPr bwMode="auto">
                  <a:xfrm>
                    <a:off x="4308883" y="2211583"/>
                    <a:ext cx="741368" cy="1365654"/>
                  </a:xfrm>
                  <a:custGeom>
                    <a:avLst/>
                    <a:gdLst>
                      <a:gd name="T0" fmla="*/ 2147483647 w 10283"/>
                      <a:gd name="T1" fmla="*/ 0 h 10082"/>
                      <a:gd name="T2" fmla="*/ 2147483647 w 10283"/>
                      <a:gd name="T3" fmla="*/ 2147483647 h 10082"/>
                      <a:gd name="T4" fmla="*/ 2147483647 w 10283"/>
                      <a:gd name="T5" fmla="*/ 2147483647 h 10082"/>
                      <a:gd name="T6" fmla="*/ 2147483647 w 10283"/>
                      <a:gd name="T7" fmla="*/ 2147483647 h 10082"/>
                      <a:gd name="T8" fmla="*/ 2147483647 w 10283"/>
                      <a:gd name="T9" fmla="*/ 2147483647 h 10082"/>
                      <a:gd name="T10" fmla="*/ 2147483647 w 10283"/>
                      <a:gd name="T11" fmla="*/ 2147483647 h 10082"/>
                      <a:gd name="T12" fmla="*/ 2147483647 w 10283"/>
                      <a:gd name="T13" fmla="*/ 2147483647 h 10082"/>
                      <a:gd name="T14" fmla="*/ 2147483647 w 10283"/>
                      <a:gd name="T15" fmla="*/ 2147483647 h 10082"/>
                      <a:gd name="T16" fmla="*/ 2147483647 w 10283"/>
                      <a:gd name="T17" fmla="*/ 2147483647 h 10082"/>
                      <a:gd name="T18" fmla="*/ 2147483647 w 10283"/>
                      <a:gd name="T19" fmla="*/ 2147483647 h 10082"/>
                      <a:gd name="T20" fmla="*/ 0 w 10283"/>
                      <a:gd name="T21" fmla="*/ 2147483647 h 10082"/>
                      <a:gd name="T22" fmla="*/ 2147483647 w 10283"/>
                      <a:gd name="T23" fmla="*/ 2147483647 h 10082"/>
                      <a:gd name="T24" fmla="*/ 2147483647 w 10283"/>
                      <a:gd name="T25" fmla="*/ 2147483647 h 10082"/>
                      <a:gd name="T26" fmla="*/ 2147483647 w 10283"/>
                      <a:gd name="T27" fmla="*/ 2147483647 h 10082"/>
                      <a:gd name="T28" fmla="*/ 2147483647 w 10283"/>
                      <a:gd name="T29" fmla="*/ 2147483647 h 10082"/>
                      <a:gd name="T30" fmla="*/ 2147483647 w 10283"/>
                      <a:gd name="T31" fmla="*/ 2147483647 h 10082"/>
                      <a:gd name="T32" fmla="*/ 2147483647 w 10283"/>
                      <a:gd name="T33" fmla="*/ 2147483647 h 10082"/>
                      <a:gd name="T34" fmla="*/ 2147483647 w 10283"/>
                      <a:gd name="T35" fmla="*/ 2147483647 h 10082"/>
                      <a:gd name="T36" fmla="*/ 2147483647 w 10283"/>
                      <a:gd name="T37" fmla="*/ 2147483647 h 10082"/>
                      <a:gd name="T38" fmla="*/ 2147483647 w 10283"/>
                      <a:gd name="T39" fmla="*/ 2147483647 h 10082"/>
                      <a:gd name="T40" fmla="*/ 2147483647 w 10283"/>
                      <a:gd name="T41" fmla="*/ 2147483647 h 10082"/>
                      <a:gd name="T42" fmla="*/ 2147483647 w 10283"/>
                      <a:gd name="T43" fmla="*/ 2147483647 h 10082"/>
                      <a:gd name="T44" fmla="*/ 2147483647 w 10283"/>
                      <a:gd name="T45" fmla="*/ 2147483647 h 10082"/>
                      <a:gd name="T46" fmla="*/ 2147483647 w 10283"/>
                      <a:gd name="T47" fmla="*/ 2147483647 h 10082"/>
                      <a:gd name="T48" fmla="*/ 2147483647 w 10283"/>
                      <a:gd name="T49" fmla="*/ 2147483647 h 10082"/>
                      <a:gd name="T50" fmla="*/ 2147483647 w 10283"/>
                      <a:gd name="T51" fmla="*/ 0 h 1008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10283" h="10082">
                        <a:moveTo>
                          <a:pt x="8621" y="0"/>
                        </a:moveTo>
                        <a:lnTo>
                          <a:pt x="7594" y="1040"/>
                        </a:lnTo>
                        <a:lnTo>
                          <a:pt x="6687" y="1757"/>
                        </a:lnTo>
                        <a:lnTo>
                          <a:pt x="5787" y="2606"/>
                        </a:lnTo>
                        <a:cubicBezTo>
                          <a:pt x="5698" y="2902"/>
                          <a:pt x="5204" y="3382"/>
                          <a:pt x="5115" y="3678"/>
                        </a:cubicBezTo>
                        <a:cubicBezTo>
                          <a:pt x="5012" y="3954"/>
                          <a:pt x="4705" y="4046"/>
                          <a:pt x="4602" y="4322"/>
                        </a:cubicBezTo>
                        <a:cubicBezTo>
                          <a:pt x="4549" y="4625"/>
                          <a:pt x="4580" y="4846"/>
                          <a:pt x="4528" y="5150"/>
                        </a:cubicBezTo>
                        <a:cubicBezTo>
                          <a:pt x="4450" y="5453"/>
                          <a:pt x="4688" y="5941"/>
                          <a:pt x="4610" y="6244"/>
                        </a:cubicBezTo>
                        <a:cubicBezTo>
                          <a:pt x="4532" y="6546"/>
                          <a:pt x="4421" y="6912"/>
                          <a:pt x="4343" y="7214"/>
                        </a:cubicBezTo>
                        <a:lnTo>
                          <a:pt x="3438" y="7960"/>
                        </a:lnTo>
                        <a:lnTo>
                          <a:pt x="0" y="9694"/>
                        </a:lnTo>
                        <a:lnTo>
                          <a:pt x="838" y="10082"/>
                        </a:lnTo>
                        <a:lnTo>
                          <a:pt x="3958" y="8624"/>
                        </a:lnTo>
                        <a:lnTo>
                          <a:pt x="4664" y="8209"/>
                        </a:lnTo>
                        <a:lnTo>
                          <a:pt x="5519" y="7506"/>
                        </a:lnTo>
                        <a:lnTo>
                          <a:pt x="5869" y="7112"/>
                        </a:lnTo>
                        <a:lnTo>
                          <a:pt x="6297" y="6183"/>
                        </a:lnTo>
                        <a:cubicBezTo>
                          <a:pt x="6323" y="5694"/>
                          <a:pt x="6271" y="5492"/>
                          <a:pt x="6297" y="5003"/>
                        </a:cubicBezTo>
                        <a:cubicBezTo>
                          <a:pt x="6349" y="4714"/>
                          <a:pt x="6402" y="4363"/>
                          <a:pt x="6453" y="4074"/>
                        </a:cubicBezTo>
                        <a:cubicBezTo>
                          <a:pt x="6506" y="3867"/>
                          <a:pt x="6557" y="3660"/>
                          <a:pt x="6610" y="3453"/>
                        </a:cubicBezTo>
                        <a:lnTo>
                          <a:pt x="7154" y="2708"/>
                        </a:lnTo>
                        <a:lnTo>
                          <a:pt x="7854" y="1986"/>
                        </a:lnTo>
                        <a:lnTo>
                          <a:pt x="8983" y="1158"/>
                        </a:lnTo>
                        <a:lnTo>
                          <a:pt x="9734" y="632"/>
                        </a:lnTo>
                        <a:lnTo>
                          <a:pt x="10283" y="593"/>
                        </a:lnTo>
                        <a:lnTo>
                          <a:pt x="862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1427" tIns="45714" rIns="91427" bIns="45714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492" name="フリーフォーム 73"/>
                  <p:cNvSpPr>
                    <a:spLocks/>
                  </p:cNvSpPr>
                  <p:nvPr/>
                </p:nvSpPr>
                <p:spPr bwMode="auto">
                  <a:xfrm>
                    <a:off x="4217236" y="3323206"/>
                    <a:ext cx="201943" cy="198542"/>
                  </a:xfrm>
                  <a:custGeom>
                    <a:avLst/>
                    <a:gdLst>
                      <a:gd name="T0" fmla="*/ 0 w 171593"/>
                      <a:gd name="T1" fmla="*/ 30639707 h 168684"/>
                      <a:gd name="T2" fmla="*/ 28814210 w 171593"/>
                      <a:gd name="T3" fmla="*/ 59580034 h 168684"/>
                      <a:gd name="T4" fmla="*/ 60360618 w 171593"/>
                      <a:gd name="T5" fmla="*/ 30948631 h 168684"/>
                      <a:gd name="T6" fmla="*/ 30960546 w 171593"/>
                      <a:gd name="T7" fmla="*/ 0 h 168684"/>
                      <a:gd name="T8" fmla="*/ 0 w 171593"/>
                      <a:gd name="T9" fmla="*/ 30639707 h 1686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1593" h="168684">
                        <a:moveTo>
                          <a:pt x="0" y="86747"/>
                        </a:moveTo>
                        <a:lnTo>
                          <a:pt x="81913" y="168684"/>
                        </a:lnTo>
                        <a:lnTo>
                          <a:pt x="171593" y="87622"/>
                        </a:lnTo>
                        <a:lnTo>
                          <a:pt x="88015" y="0"/>
                        </a:lnTo>
                        <a:lnTo>
                          <a:pt x="0" y="86747"/>
                        </a:lnTo>
                        <a:close/>
                      </a:path>
                    </a:pathLst>
                  </a:custGeom>
                  <a:solidFill>
                    <a:srgbClr val="99FF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7477" name="グループ化 1"/>
                <p:cNvGrpSpPr>
                  <a:grpSpLocks/>
                </p:cNvGrpSpPr>
                <p:nvPr/>
              </p:nvGrpSpPr>
              <p:grpSpPr bwMode="auto">
                <a:xfrm>
                  <a:off x="9659717" y="1036449"/>
                  <a:ext cx="3062838" cy="2836793"/>
                  <a:chOff x="3071525" y="942786"/>
                  <a:chExt cx="3062838" cy="2836793"/>
                </a:xfrm>
              </p:grpSpPr>
              <p:sp>
                <p:nvSpPr>
                  <p:cNvPr id="17478" name="Freeform 79" descr="20%"/>
                  <p:cNvSpPr>
                    <a:spLocks noChangeAspect="1"/>
                  </p:cNvSpPr>
                  <p:nvPr/>
                </p:nvSpPr>
                <p:spPr bwMode="auto">
                  <a:xfrm rot="895001">
                    <a:off x="4011816" y="2924882"/>
                    <a:ext cx="647522" cy="476008"/>
                  </a:xfrm>
                  <a:custGeom>
                    <a:avLst/>
                    <a:gdLst>
                      <a:gd name="T0" fmla="*/ 0 w 10000"/>
                      <a:gd name="T1" fmla="*/ 2147483647 h 10087"/>
                      <a:gd name="T2" fmla="*/ 2147483647 w 10000"/>
                      <a:gd name="T3" fmla="*/ 0 h 10087"/>
                      <a:gd name="T4" fmla="*/ 2147483647 w 10000"/>
                      <a:gd name="T5" fmla="*/ 2147483647 h 10087"/>
                      <a:gd name="T6" fmla="*/ 2147483647 w 10000"/>
                      <a:gd name="T7" fmla="*/ 2147483647 h 10087"/>
                      <a:gd name="T8" fmla="*/ 2147483647 w 10000"/>
                      <a:gd name="T9" fmla="*/ 2147483647 h 10087"/>
                      <a:gd name="T10" fmla="*/ 2147483647 w 10000"/>
                      <a:gd name="T11" fmla="*/ 2147483647 h 10087"/>
                      <a:gd name="T12" fmla="*/ 0 w 10000"/>
                      <a:gd name="T13" fmla="*/ 2147483647 h 1008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0000" h="10087">
                        <a:moveTo>
                          <a:pt x="0" y="5329"/>
                        </a:moveTo>
                        <a:lnTo>
                          <a:pt x="2338" y="0"/>
                        </a:lnTo>
                        <a:lnTo>
                          <a:pt x="10000" y="5998"/>
                        </a:lnTo>
                        <a:lnTo>
                          <a:pt x="8873" y="8736"/>
                        </a:lnTo>
                        <a:lnTo>
                          <a:pt x="7341" y="7580"/>
                        </a:lnTo>
                        <a:lnTo>
                          <a:pt x="6128" y="10087"/>
                        </a:lnTo>
                        <a:lnTo>
                          <a:pt x="0" y="5329"/>
                        </a:lnTo>
                      </a:path>
                    </a:pathLst>
                  </a:custGeom>
                  <a:solidFill>
                    <a:srgbClr val="99FF99"/>
                  </a:solid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 lIns="91427" tIns="45714" rIns="91427" bIns="45714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479" name="Freeform 60"/>
                  <p:cNvSpPr>
                    <a:spLocks noChangeAspect="1"/>
                  </p:cNvSpPr>
                  <p:nvPr/>
                </p:nvSpPr>
                <p:spPr bwMode="auto">
                  <a:xfrm rot="895001">
                    <a:off x="4319368" y="1944292"/>
                    <a:ext cx="614663" cy="1320800"/>
                  </a:xfrm>
                  <a:custGeom>
                    <a:avLst/>
                    <a:gdLst>
                      <a:gd name="T0" fmla="*/ 2147483647 w 10000"/>
                      <a:gd name="T1" fmla="*/ 2147483647 h 10000"/>
                      <a:gd name="T2" fmla="*/ 2147483647 w 10000"/>
                      <a:gd name="T3" fmla="*/ 2147483647 h 10000"/>
                      <a:gd name="T4" fmla="*/ 2147483647 w 10000"/>
                      <a:gd name="T5" fmla="*/ 2147483647 h 10000"/>
                      <a:gd name="T6" fmla="*/ 2147483647 w 10000"/>
                      <a:gd name="T7" fmla="*/ 2147483647 h 10000"/>
                      <a:gd name="T8" fmla="*/ 2147483647 w 10000"/>
                      <a:gd name="T9" fmla="*/ 2147483647 h 10000"/>
                      <a:gd name="T10" fmla="*/ 2147483647 w 10000"/>
                      <a:gd name="T11" fmla="*/ 2147483647 h 10000"/>
                      <a:gd name="T12" fmla="*/ 2147483647 w 10000"/>
                      <a:gd name="T13" fmla="*/ 2147483647 h 10000"/>
                      <a:gd name="T14" fmla="*/ 2147483647 w 10000"/>
                      <a:gd name="T15" fmla="*/ 2147483647 h 10000"/>
                      <a:gd name="T16" fmla="*/ 2147483647 w 10000"/>
                      <a:gd name="T17" fmla="*/ 2147483647 h 10000"/>
                      <a:gd name="T18" fmla="*/ 0 w 10000"/>
                      <a:gd name="T19" fmla="*/ 2147483647 h 10000"/>
                      <a:gd name="T20" fmla="*/ 2147483647 w 10000"/>
                      <a:gd name="T21" fmla="*/ 2147483647 h 10000"/>
                      <a:gd name="T22" fmla="*/ 2147483647 w 10000"/>
                      <a:gd name="T23" fmla="*/ 2147483647 h 10000"/>
                      <a:gd name="T24" fmla="*/ 2147483647 w 10000"/>
                      <a:gd name="T25" fmla="*/ 2147483647 h 10000"/>
                      <a:gd name="T26" fmla="*/ 2147483647 w 10000"/>
                      <a:gd name="T27" fmla="*/ 2147483647 h 10000"/>
                      <a:gd name="T28" fmla="*/ 2147483647 w 10000"/>
                      <a:gd name="T29" fmla="*/ 2147483647 h 10000"/>
                      <a:gd name="T30" fmla="*/ 2147483647 w 10000"/>
                      <a:gd name="T31" fmla="*/ 2147483647 h 10000"/>
                      <a:gd name="T32" fmla="*/ 2147483647 w 10000"/>
                      <a:gd name="T33" fmla="*/ 2147483647 h 10000"/>
                      <a:gd name="T34" fmla="*/ 2147483647 w 10000"/>
                      <a:gd name="T35" fmla="*/ 2147483647 h 10000"/>
                      <a:gd name="T36" fmla="*/ 2147483647 w 10000"/>
                      <a:gd name="T37" fmla="*/ 2147483647 h 10000"/>
                      <a:gd name="T38" fmla="*/ 2147483647 w 10000"/>
                      <a:gd name="T39" fmla="*/ 2147483647 h 10000"/>
                      <a:gd name="T40" fmla="*/ 2147483647 w 10000"/>
                      <a:gd name="T41" fmla="*/ 2147483647 h 10000"/>
                      <a:gd name="T42" fmla="*/ 2147483647 w 10000"/>
                      <a:gd name="T43" fmla="*/ 2147483647 h 10000"/>
                      <a:gd name="T44" fmla="*/ 2147483647 w 10000"/>
                      <a:gd name="T45" fmla="*/ 0 h 1000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10000" h="10000">
                        <a:moveTo>
                          <a:pt x="2799" y="1098"/>
                        </a:moveTo>
                        <a:lnTo>
                          <a:pt x="3207" y="2116"/>
                        </a:lnTo>
                        <a:cubicBezTo>
                          <a:pt x="3276" y="2349"/>
                          <a:pt x="3344" y="2582"/>
                          <a:pt x="3413" y="2815"/>
                        </a:cubicBezTo>
                        <a:cubicBezTo>
                          <a:pt x="3435" y="3048"/>
                          <a:pt x="3458" y="3280"/>
                          <a:pt x="3480" y="3514"/>
                        </a:cubicBezTo>
                        <a:cubicBezTo>
                          <a:pt x="3435" y="3747"/>
                          <a:pt x="3391" y="3982"/>
                          <a:pt x="3344" y="4215"/>
                        </a:cubicBezTo>
                        <a:cubicBezTo>
                          <a:pt x="3277" y="4437"/>
                          <a:pt x="3207" y="4660"/>
                          <a:pt x="3140" y="4881"/>
                        </a:cubicBezTo>
                        <a:lnTo>
                          <a:pt x="2866" y="5327"/>
                        </a:lnTo>
                        <a:lnTo>
                          <a:pt x="2320" y="5963"/>
                        </a:lnTo>
                        <a:lnTo>
                          <a:pt x="1229" y="6950"/>
                        </a:lnTo>
                        <a:lnTo>
                          <a:pt x="0" y="7808"/>
                        </a:lnTo>
                        <a:lnTo>
                          <a:pt x="8107" y="10000"/>
                        </a:lnTo>
                        <a:cubicBezTo>
                          <a:pt x="8320" y="9749"/>
                          <a:pt x="8705" y="9543"/>
                          <a:pt x="8918" y="9292"/>
                        </a:cubicBezTo>
                        <a:cubicBezTo>
                          <a:pt x="9002" y="9000"/>
                          <a:pt x="9088" y="8707"/>
                          <a:pt x="9172" y="8415"/>
                        </a:cubicBezTo>
                        <a:cubicBezTo>
                          <a:pt x="9128" y="8224"/>
                          <a:pt x="8949" y="7633"/>
                          <a:pt x="8903" y="7442"/>
                        </a:cubicBezTo>
                        <a:lnTo>
                          <a:pt x="8236" y="6238"/>
                        </a:lnTo>
                        <a:cubicBezTo>
                          <a:pt x="8190" y="6047"/>
                          <a:pt x="8145" y="5857"/>
                          <a:pt x="8099" y="5666"/>
                        </a:cubicBezTo>
                        <a:lnTo>
                          <a:pt x="8099" y="5158"/>
                        </a:lnTo>
                        <a:lnTo>
                          <a:pt x="8099" y="4522"/>
                        </a:lnTo>
                        <a:cubicBezTo>
                          <a:pt x="8167" y="4289"/>
                          <a:pt x="8236" y="4055"/>
                          <a:pt x="8305" y="3822"/>
                        </a:cubicBezTo>
                        <a:cubicBezTo>
                          <a:pt x="8351" y="3632"/>
                          <a:pt x="8395" y="3440"/>
                          <a:pt x="8440" y="3250"/>
                        </a:cubicBezTo>
                        <a:lnTo>
                          <a:pt x="8850" y="2709"/>
                        </a:lnTo>
                        <a:lnTo>
                          <a:pt x="10000" y="1158"/>
                        </a:lnTo>
                        <a:cubicBezTo>
                          <a:pt x="8294" y="808"/>
                          <a:pt x="5167" y="263"/>
                          <a:pt x="3881" y="0"/>
                        </a:cubicBezTo>
                      </a:path>
                    </a:pathLst>
                  </a:custGeom>
                  <a:solidFill>
                    <a:srgbClr val="99FF99"/>
                  </a:solid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 lIns="91427" tIns="45714" rIns="91427" bIns="45714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480" name="フリーフォーム 1"/>
                  <p:cNvSpPr>
                    <a:spLocks/>
                  </p:cNvSpPr>
                  <p:nvPr/>
                </p:nvSpPr>
                <p:spPr bwMode="auto">
                  <a:xfrm>
                    <a:off x="4756698" y="2901544"/>
                    <a:ext cx="584773" cy="711899"/>
                  </a:xfrm>
                  <a:custGeom>
                    <a:avLst/>
                    <a:gdLst>
                      <a:gd name="T0" fmla="*/ 8099295 w 497679"/>
                      <a:gd name="T1" fmla="*/ 103351388 h 604837"/>
                      <a:gd name="T2" fmla="*/ 19870298 w 497679"/>
                      <a:gd name="T3" fmla="*/ 73901245 h 604837"/>
                      <a:gd name="T4" fmla="*/ 25375141 w 497679"/>
                      <a:gd name="T5" fmla="*/ 46914050 h 604837"/>
                      <a:gd name="T6" fmla="*/ 31038620 w 497679"/>
                      <a:gd name="T7" fmla="*/ 0 h 604837"/>
                      <a:gd name="T8" fmla="*/ 91755225 w 497679"/>
                      <a:gd name="T9" fmla="*/ 10024138 h 604837"/>
                      <a:gd name="T10" fmla="*/ 165316746 w 497679"/>
                      <a:gd name="T11" fmla="*/ 89094618 h 604837"/>
                      <a:gd name="T12" fmla="*/ 39359476 w 497679"/>
                      <a:gd name="T13" fmla="*/ 213658109 h 604837"/>
                      <a:gd name="T14" fmla="*/ 0 w 497679"/>
                      <a:gd name="T15" fmla="*/ 171529766 h 604837"/>
                      <a:gd name="T16" fmla="*/ 14237820 w 497679"/>
                      <a:gd name="T17" fmla="*/ 154706236 h 604837"/>
                      <a:gd name="T18" fmla="*/ 25311962 w 497679"/>
                      <a:gd name="T19" fmla="*/ 154706538 h 604837"/>
                      <a:gd name="T20" fmla="*/ 36385592 w 497679"/>
                      <a:gd name="T21" fmla="*/ 112647462 h 604837"/>
                      <a:gd name="T22" fmla="*/ 8099295 w 497679"/>
                      <a:gd name="T23" fmla="*/ 103351388 h 60483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497679" h="604837">
                        <a:moveTo>
                          <a:pt x="24383" y="292574"/>
                        </a:moveTo>
                        <a:lnTo>
                          <a:pt x="59818" y="209205"/>
                        </a:lnTo>
                        <a:lnTo>
                          <a:pt x="76390" y="132808"/>
                        </a:lnTo>
                        <a:lnTo>
                          <a:pt x="93440" y="0"/>
                        </a:lnTo>
                        <a:lnTo>
                          <a:pt x="276225" y="28377"/>
                        </a:lnTo>
                        <a:lnTo>
                          <a:pt x="497679" y="252215"/>
                        </a:lnTo>
                        <a:lnTo>
                          <a:pt x="118490" y="604837"/>
                        </a:lnTo>
                        <a:lnTo>
                          <a:pt x="0" y="485577"/>
                        </a:lnTo>
                        <a:lnTo>
                          <a:pt x="42862" y="437952"/>
                        </a:lnTo>
                        <a:lnTo>
                          <a:pt x="76200" y="437953"/>
                        </a:lnTo>
                        <a:lnTo>
                          <a:pt x="109537" y="318890"/>
                        </a:lnTo>
                        <a:lnTo>
                          <a:pt x="24383" y="292574"/>
                        </a:lnTo>
                        <a:close/>
                      </a:path>
                    </a:pathLst>
                  </a:custGeom>
                  <a:solidFill>
                    <a:srgbClr val="99FF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481" name="フリーフォーム 74"/>
                  <p:cNvSpPr>
                    <a:spLocks/>
                  </p:cNvSpPr>
                  <p:nvPr/>
                </p:nvSpPr>
                <p:spPr bwMode="auto">
                  <a:xfrm rot="1121655">
                    <a:off x="4873290" y="2345512"/>
                    <a:ext cx="936274" cy="829738"/>
                  </a:xfrm>
                  <a:custGeom>
                    <a:avLst/>
                    <a:gdLst>
                      <a:gd name="T0" fmla="*/ 5468840 w 797523"/>
                      <a:gd name="T1" fmla="*/ 1690809 h 706988"/>
                      <a:gd name="T2" fmla="*/ 8445906 w 797523"/>
                      <a:gd name="T3" fmla="*/ 0 h 706988"/>
                      <a:gd name="T4" fmla="*/ 48025826 w 797523"/>
                      <a:gd name="T5" fmla="*/ 11824330 h 706988"/>
                      <a:gd name="T6" fmla="*/ 58791367 w 797523"/>
                      <a:gd name="T7" fmla="*/ 12496283 h 706988"/>
                      <a:gd name="T8" fmla="*/ 60611744 w 797523"/>
                      <a:gd name="T9" fmla="*/ 15523336 h 706988"/>
                      <a:gd name="T10" fmla="*/ 39916768 w 797523"/>
                      <a:gd name="T11" fmla="*/ 53295841 h 706988"/>
                      <a:gd name="T12" fmla="*/ 19710094 w 797523"/>
                      <a:gd name="T13" fmla="*/ 43303682 h 706988"/>
                      <a:gd name="T14" fmla="*/ 5170822 w 797523"/>
                      <a:gd name="T15" fmla="*/ 48337138 h 706988"/>
                      <a:gd name="T16" fmla="*/ 2023020 w 797523"/>
                      <a:gd name="T17" fmla="*/ 40787812 h 706988"/>
                      <a:gd name="T18" fmla="*/ 504489 w 797523"/>
                      <a:gd name="T19" fmla="*/ 30255376 h 706988"/>
                      <a:gd name="T20" fmla="*/ 4136 w 797523"/>
                      <a:gd name="T21" fmla="*/ 24441818 h 706988"/>
                      <a:gd name="T22" fmla="*/ 777283 w 797523"/>
                      <a:gd name="T23" fmla="*/ 15306668 h 706988"/>
                      <a:gd name="T24" fmla="*/ 5468840 w 797523"/>
                      <a:gd name="T25" fmla="*/ 1690809 h 70698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797523" h="706988">
                        <a:moveTo>
                          <a:pt x="71960" y="22430"/>
                        </a:moveTo>
                        <a:lnTo>
                          <a:pt x="111130" y="0"/>
                        </a:lnTo>
                        <a:lnTo>
                          <a:pt x="631919" y="156854"/>
                        </a:lnTo>
                        <a:lnTo>
                          <a:pt x="773571" y="165768"/>
                        </a:lnTo>
                        <a:lnTo>
                          <a:pt x="797523" y="205922"/>
                        </a:lnTo>
                        <a:lnTo>
                          <a:pt x="525221" y="706988"/>
                        </a:lnTo>
                        <a:lnTo>
                          <a:pt x="259344" y="574438"/>
                        </a:lnTo>
                        <a:lnTo>
                          <a:pt x="68038" y="641209"/>
                        </a:lnTo>
                        <a:lnTo>
                          <a:pt x="26619" y="541064"/>
                        </a:lnTo>
                        <a:lnTo>
                          <a:pt x="6637" y="401348"/>
                        </a:lnTo>
                        <a:cubicBezTo>
                          <a:pt x="7431" y="369598"/>
                          <a:pt x="-739" y="355979"/>
                          <a:pt x="55" y="324229"/>
                        </a:cubicBezTo>
                        <a:cubicBezTo>
                          <a:pt x="-538" y="291894"/>
                          <a:pt x="10821" y="235383"/>
                          <a:pt x="10228" y="203048"/>
                        </a:cubicBezTo>
                        <a:lnTo>
                          <a:pt x="71960" y="22430"/>
                        </a:lnTo>
                        <a:close/>
                      </a:path>
                    </a:pathLst>
                  </a:custGeom>
                  <a:solidFill>
                    <a:srgbClr val="99FF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08" tIns="45705" rIns="91408" bIns="45705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482" name="フリーフォーム 1"/>
                  <p:cNvSpPr>
                    <a:spLocks/>
                  </p:cNvSpPr>
                  <p:nvPr/>
                </p:nvSpPr>
                <p:spPr bwMode="auto">
                  <a:xfrm>
                    <a:off x="3946882" y="1816995"/>
                    <a:ext cx="792648" cy="966221"/>
                  </a:xfrm>
                  <a:custGeom>
                    <a:avLst/>
                    <a:gdLst>
                      <a:gd name="T0" fmla="*/ 0 w 673522"/>
                      <a:gd name="T1" fmla="*/ 301804446 h 809220"/>
                      <a:gd name="T2" fmla="*/ 116810928 w 673522"/>
                      <a:gd name="T3" fmla="*/ 479095305 h 809220"/>
                      <a:gd name="T4" fmla="*/ 153212837 w 673522"/>
                      <a:gd name="T5" fmla="*/ 424319627 h 809220"/>
                      <a:gd name="T6" fmla="*/ 174926323 w 673522"/>
                      <a:gd name="T7" fmla="*/ 370470794 h 809220"/>
                      <a:gd name="T8" fmla="*/ 195028229 w 673522"/>
                      <a:gd name="T9" fmla="*/ 291521619 h 809220"/>
                      <a:gd name="T10" fmla="*/ 202566698 w 673522"/>
                      <a:gd name="T11" fmla="*/ 240768938 h 809220"/>
                      <a:gd name="T12" fmla="*/ 205916977 w 673522"/>
                      <a:gd name="T13" fmla="*/ 175917277 h 809220"/>
                      <a:gd name="T14" fmla="*/ 208430008 w 673522"/>
                      <a:gd name="T15" fmla="*/ 125163576 h 809220"/>
                      <a:gd name="T16" fmla="*/ 236908499 w 673522"/>
                      <a:gd name="T17" fmla="*/ 67361958 h 809220"/>
                      <a:gd name="T18" fmla="*/ 186395447 w 673522"/>
                      <a:gd name="T19" fmla="*/ 0 h 809220"/>
                      <a:gd name="T20" fmla="*/ 174700940 w 673522"/>
                      <a:gd name="T21" fmla="*/ 5640152 h 809220"/>
                      <a:gd name="T22" fmla="*/ 0 w 673522"/>
                      <a:gd name="T23" fmla="*/ 301804446 h 80922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673522" h="809220">
                        <a:moveTo>
                          <a:pt x="0" y="509766"/>
                        </a:moveTo>
                        <a:lnTo>
                          <a:pt x="332089" y="809220"/>
                        </a:lnTo>
                        <a:lnTo>
                          <a:pt x="435578" y="716700"/>
                        </a:lnTo>
                        <a:lnTo>
                          <a:pt x="497309" y="625747"/>
                        </a:lnTo>
                        <a:lnTo>
                          <a:pt x="554459" y="492397"/>
                        </a:lnTo>
                        <a:lnTo>
                          <a:pt x="575890" y="406672"/>
                        </a:lnTo>
                        <a:lnTo>
                          <a:pt x="585415" y="297134"/>
                        </a:lnTo>
                        <a:lnTo>
                          <a:pt x="592559" y="211409"/>
                        </a:lnTo>
                        <a:lnTo>
                          <a:pt x="673522" y="113778"/>
                        </a:lnTo>
                        <a:lnTo>
                          <a:pt x="529915" y="0"/>
                        </a:lnTo>
                        <a:lnTo>
                          <a:pt x="496668" y="9527"/>
                        </a:lnTo>
                        <a:lnTo>
                          <a:pt x="0" y="509766"/>
                        </a:lnTo>
                        <a:close/>
                      </a:path>
                    </a:pathLst>
                  </a:custGeom>
                  <a:solidFill>
                    <a:srgbClr val="99FF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483" name="フリーフォーム 2"/>
                  <p:cNvSpPr>
                    <a:spLocks/>
                  </p:cNvSpPr>
                  <p:nvPr/>
                </p:nvSpPr>
                <p:spPr bwMode="auto">
                  <a:xfrm>
                    <a:off x="3071525" y="942786"/>
                    <a:ext cx="1384288" cy="1533490"/>
                  </a:xfrm>
                  <a:custGeom>
                    <a:avLst/>
                    <a:gdLst>
                      <a:gd name="T0" fmla="*/ 48509771 w 1176244"/>
                      <a:gd name="T1" fmla="*/ 106159139 h 1302870"/>
                      <a:gd name="T2" fmla="*/ 38095407 w 1176244"/>
                      <a:gd name="T3" fmla="*/ 98806266 h 1302870"/>
                      <a:gd name="T4" fmla="*/ 10020214 w 1176244"/>
                      <a:gd name="T5" fmla="*/ 28757337 h 1302870"/>
                      <a:gd name="T6" fmla="*/ 0 w 1176244"/>
                      <a:gd name="T7" fmla="*/ 14564385 h 1302870"/>
                      <a:gd name="T8" fmla="*/ 14669613 w 1176244"/>
                      <a:gd name="T9" fmla="*/ 0 h 1302870"/>
                      <a:gd name="T10" fmla="*/ 95539082 w 1176244"/>
                      <a:gd name="T11" fmla="*/ 55488076 h 1302870"/>
                      <a:gd name="T12" fmla="*/ 95509214 w 1176244"/>
                      <a:gd name="T13" fmla="*/ 57826308 h 1302870"/>
                      <a:gd name="T14" fmla="*/ 48509771 w 1176244"/>
                      <a:gd name="T15" fmla="*/ 106159139 h 130287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176244" h="1302870">
                        <a:moveTo>
                          <a:pt x="597235" y="1302870"/>
                        </a:moveTo>
                        <a:lnTo>
                          <a:pt x="469017" y="1212629"/>
                        </a:lnTo>
                        <a:lnTo>
                          <a:pt x="123365" y="352933"/>
                        </a:lnTo>
                        <a:lnTo>
                          <a:pt x="0" y="178745"/>
                        </a:lnTo>
                        <a:lnTo>
                          <a:pt x="180607" y="0"/>
                        </a:lnTo>
                        <a:lnTo>
                          <a:pt x="1176244" y="680995"/>
                        </a:lnTo>
                        <a:cubicBezTo>
                          <a:pt x="1176121" y="690560"/>
                          <a:pt x="1175999" y="700126"/>
                          <a:pt x="1175876" y="709691"/>
                        </a:cubicBezTo>
                        <a:lnTo>
                          <a:pt x="597235" y="1302870"/>
                        </a:lnTo>
                        <a:close/>
                      </a:path>
                    </a:pathLst>
                  </a:custGeom>
                  <a:solidFill>
                    <a:srgbClr val="99FF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484" name="フリーフォーム 4"/>
                  <p:cNvSpPr>
                    <a:spLocks/>
                  </p:cNvSpPr>
                  <p:nvPr/>
                </p:nvSpPr>
                <p:spPr bwMode="auto">
                  <a:xfrm>
                    <a:off x="3678748" y="2422044"/>
                    <a:ext cx="665992" cy="678253"/>
                  </a:xfrm>
                  <a:custGeom>
                    <a:avLst/>
                    <a:gdLst>
                      <a:gd name="T0" fmla="*/ 1854268 w 565901"/>
                      <a:gd name="T1" fmla="*/ 103297548 h 576251"/>
                      <a:gd name="T2" fmla="*/ 0 w 565901"/>
                      <a:gd name="T3" fmla="*/ 89244504 h 576251"/>
                      <a:gd name="T4" fmla="*/ 80930223 w 565901"/>
                      <a:gd name="T5" fmla="*/ 0 h 576251"/>
                      <a:gd name="T6" fmla="*/ 199052729 w 565901"/>
                      <a:gd name="T7" fmla="*/ 109239043 h 576251"/>
                      <a:gd name="T8" fmla="*/ 101024613 w 565901"/>
                      <a:gd name="T9" fmla="*/ 203560319 h 576251"/>
                      <a:gd name="T10" fmla="*/ 1854268 w 565901"/>
                      <a:gd name="T11" fmla="*/ 103297548 h 57625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5901" h="576251">
                        <a:moveTo>
                          <a:pt x="5272" y="292421"/>
                        </a:moveTo>
                        <a:lnTo>
                          <a:pt x="0" y="252639"/>
                        </a:lnTo>
                        <a:lnTo>
                          <a:pt x="230082" y="0"/>
                        </a:lnTo>
                        <a:lnTo>
                          <a:pt x="565901" y="309241"/>
                        </a:lnTo>
                        <a:lnTo>
                          <a:pt x="287209" y="576251"/>
                        </a:lnTo>
                        <a:lnTo>
                          <a:pt x="5272" y="292421"/>
                        </a:lnTo>
                        <a:close/>
                      </a:path>
                    </a:pathLst>
                  </a:custGeom>
                  <a:solidFill>
                    <a:srgbClr val="99FF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0" name="Freeform 80" descr="20%"/>
                  <p:cNvSpPr>
                    <a:spLocks noChangeAspect="1"/>
                  </p:cNvSpPr>
                  <p:nvPr/>
                </p:nvSpPr>
                <p:spPr bwMode="auto">
                  <a:xfrm rot="895001">
                    <a:off x="4582066" y="3227927"/>
                    <a:ext cx="272075" cy="334942"/>
                  </a:xfrm>
                  <a:custGeom>
                    <a:avLst/>
                    <a:gdLst>
                      <a:gd name="T0" fmla="*/ 5061188 w 8655"/>
                      <a:gd name="T1" fmla="*/ 192318 h 10000"/>
                      <a:gd name="T2" fmla="*/ 8660421 w 8655"/>
                      <a:gd name="T3" fmla="*/ 448335 h 10000"/>
                      <a:gd name="T4" fmla="*/ 9337980 w 8655"/>
                      <a:gd name="T5" fmla="*/ 4645637 h 10000"/>
                      <a:gd name="T6" fmla="*/ 7571803 w 8655"/>
                      <a:gd name="T7" fmla="*/ 5374314 h 10000"/>
                      <a:gd name="T8" fmla="*/ 6751818 w 8655"/>
                      <a:gd name="T9" fmla="*/ 6706613 h 10000"/>
                      <a:gd name="T10" fmla="*/ 8956043 w 8655"/>
                      <a:gd name="T11" fmla="*/ 8151260 h 10000"/>
                      <a:gd name="T12" fmla="*/ 7029119 w 8655"/>
                      <a:gd name="T13" fmla="*/ 11203961 h 10000"/>
                      <a:gd name="T14" fmla="*/ 3569028 w 8655"/>
                      <a:gd name="T15" fmla="*/ 9180015 h 10000"/>
                      <a:gd name="T16" fmla="*/ 1877314 w 8655"/>
                      <a:gd name="T17" fmla="*/ 11585098 h 10000"/>
                      <a:gd name="T18" fmla="*/ 0 w 8655"/>
                      <a:gd name="T19" fmla="*/ 10563307 h 10000"/>
                      <a:gd name="T20" fmla="*/ 1997054 w 8655"/>
                      <a:gd name="T21" fmla="*/ 7408655 h 10000"/>
                      <a:gd name="T22" fmla="*/ 3333851 w 8655"/>
                      <a:gd name="T23" fmla="*/ 5132192 h 10000"/>
                      <a:gd name="T24" fmla="*/ 4354474 w 8655"/>
                      <a:gd name="T25" fmla="*/ 2944940 h 10000"/>
                      <a:gd name="T26" fmla="*/ 5463612 w 8655"/>
                      <a:gd name="T27" fmla="*/ 0 h 1000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connsiteX0" fmla="*/ 5420 w 10000"/>
                      <a:gd name="connsiteY0" fmla="*/ 0 h 9834"/>
                      <a:gd name="connsiteX1" fmla="*/ 9274 w 10000"/>
                      <a:gd name="connsiteY1" fmla="*/ 221 h 9834"/>
                      <a:gd name="connsiteX2" fmla="*/ 10000 w 10000"/>
                      <a:gd name="connsiteY2" fmla="*/ 3844 h 9834"/>
                      <a:gd name="connsiteX3" fmla="*/ 8109 w 10000"/>
                      <a:gd name="connsiteY3" fmla="*/ 4473 h 9834"/>
                      <a:gd name="connsiteX4" fmla="*/ 7231 w 10000"/>
                      <a:gd name="connsiteY4" fmla="*/ 5623 h 9834"/>
                      <a:gd name="connsiteX5" fmla="*/ 9591 w 10000"/>
                      <a:gd name="connsiteY5" fmla="*/ 6870 h 9834"/>
                      <a:gd name="connsiteX6" fmla="*/ 7527 w 10000"/>
                      <a:gd name="connsiteY6" fmla="*/ 9505 h 9834"/>
                      <a:gd name="connsiteX7" fmla="*/ 3822 w 10000"/>
                      <a:gd name="connsiteY7" fmla="*/ 7758 h 9834"/>
                      <a:gd name="connsiteX8" fmla="*/ 2010 w 10000"/>
                      <a:gd name="connsiteY8" fmla="*/ 9834 h 9834"/>
                      <a:gd name="connsiteX9" fmla="*/ 0 w 10000"/>
                      <a:gd name="connsiteY9" fmla="*/ 8952 h 9834"/>
                      <a:gd name="connsiteX10" fmla="*/ 2139 w 10000"/>
                      <a:gd name="connsiteY10" fmla="*/ 6229 h 9834"/>
                      <a:gd name="connsiteX11" fmla="*/ 3570 w 10000"/>
                      <a:gd name="connsiteY11" fmla="*/ 4264 h 9834"/>
                      <a:gd name="connsiteX12" fmla="*/ 4663 w 10000"/>
                      <a:gd name="connsiteY12" fmla="*/ 2376 h 9834"/>
                      <a:gd name="connsiteX0" fmla="*/ 5825 w 10000"/>
                      <a:gd name="connsiteY0" fmla="*/ 0 h 10092"/>
                      <a:gd name="connsiteX1" fmla="*/ 9274 w 10000"/>
                      <a:gd name="connsiteY1" fmla="*/ 317 h 10092"/>
                      <a:gd name="connsiteX2" fmla="*/ 10000 w 10000"/>
                      <a:gd name="connsiteY2" fmla="*/ 4001 h 10092"/>
                      <a:gd name="connsiteX3" fmla="*/ 8109 w 10000"/>
                      <a:gd name="connsiteY3" fmla="*/ 4641 h 10092"/>
                      <a:gd name="connsiteX4" fmla="*/ 7231 w 10000"/>
                      <a:gd name="connsiteY4" fmla="*/ 5810 h 10092"/>
                      <a:gd name="connsiteX5" fmla="*/ 9591 w 10000"/>
                      <a:gd name="connsiteY5" fmla="*/ 7078 h 10092"/>
                      <a:gd name="connsiteX6" fmla="*/ 7527 w 10000"/>
                      <a:gd name="connsiteY6" fmla="*/ 9757 h 10092"/>
                      <a:gd name="connsiteX7" fmla="*/ 3822 w 10000"/>
                      <a:gd name="connsiteY7" fmla="*/ 7981 h 10092"/>
                      <a:gd name="connsiteX8" fmla="*/ 2010 w 10000"/>
                      <a:gd name="connsiteY8" fmla="*/ 10092 h 10092"/>
                      <a:gd name="connsiteX9" fmla="*/ 0 w 10000"/>
                      <a:gd name="connsiteY9" fmla="*/ 9195 h 10092"/>
                      <a:gd name="connsiteX10" fmla="*/ 2139 w 10000"/>
                      <a:gd name="connsiteY10" fmla="*/ 6426 h 10092"/>
                      <a:gd name="connsiteX11" fmla="*/ 3570 w 10000"/>
                      <a:gd name="connsiteY11" fmla="*/ 4428 h 10092"/>
                      <a:gd name="connsiteX12" fmla="*/ 4663 w 10000"/>
                      <a:gd name="connsiteY12" fmla="*/ 2508 h 10092"/>
                      <a:gd name="connsiteX0" fmla="*/ 5825 w 10000"/>
                      <a:gd name="connsiteY0" fmla="*/ 0 h 10092"/>
                      <a:gd name="connsiteX1" fmla="*/ 9539 w 10000"/>
                      <a:gd name="connsiteY1" fmla="*/ 331 h 10092"/>
                      <a:gd name="connsiteX2" fmla="*/ 10000 w 10000"/>
                      <a:gd name="connsiteY2" fmla="*/ 4001 h 10092"/>
                      <a:gd name="connsiteX3" fmla="*/ 8109 w 10000"/>
                      <a:gd name="connsiteY3" fmla="*/ 4641 h 10092"/>
                      <a:gd name="connsiteX4" fmla="*/ 7231 w 10000"/>
                      <a:gd name="connsiteY4" fmla="*/ 5810 h 10092"/>
                      <a:gd name="connsiteX5" fmla="*/ 9591 w 10000"/>
                      <a:gd name="connsiteY5" fmla="*/ 7078 h 10092"/>
                      <a:gd name="connsiteX6" fmla="*/ 7527 w 10000"/>
                      <a:gd name="connsiteY6" fmla="*/ 9757 h 10092"/>
                      <a:gd name="connsiteX7" fmla="*/ 3822 w 10000"/>
                      <a:gd name="connsiteY7" fmla="*/ 7981 h 10092"/>
                      <a:gd name="connsiteX8" fmla="*/ 2010 w 10000"/>
                      <a:gd name="connsiteY8" fmla="*/ 10092 h 10092"/>
                      <a:gd name="connsiteX9" fmla="*/ 0 w 10000"/>
                      <a:gd name="connsiteY9" fmla="*/ 9195 h 10092"/>
                      <a:gd name="connsiteX10" fmla="*/ 2139 w 10000"/>
                      <a:gd name="connsiteY10" fmla="*/ 6426 h 10092"/>
                      <a:gd name="connsiteX11" fmla="*/ 3570 w 10000"/>
                      <a:gd name="connsiteY11" fmla="*/ 4428 h 10092"/>
                      <a:gd name="connsiteX12" fmla="*/ 4663 w 10000"/>
                      <a:gd name="connsiteY12" fmla="*/ 2508 h 10092"/>
                      <a:gd name="connsiteX0" fmla="*/ 5825 w 9610"/>
                      <a:gd name="connsiteY0" fmla="*/ 0 h 10092"/>
                      <a:gd name="connsiteX1" fmla="*/ 9539 w 9610"/>
                      <a:gd name="connsiteY1" fmla="*/ 331 h 10092"/>
                      <a:gd name="connsiteX2" fmla="*/ 9552 w 9610"/>
                      <a:gd name="connsiteY2" fmla="*/ 3955 h 10092"/>
                      <a:gd name="connsiteX3" fmla="*/ 8109 w 9610"/>
                      <a:gd name="connsiteY3" fmla="*/ 4641 h 10092"/>
                      <a:gd name="connsiteX4" fmla="*/ 7231 w 9610"/>
                      <a:gd name="connsiteY4" fmla="*/ 5810 h 10092"/>
                      <a:gd name="connsiteX5" fmla="*/ 9591 w 9610"/>
                      <a:gd name="connsiteY5" fmla="*/ 7078 h 10092"/>
                      <a:gd name="connsiteX6" fmla="*/ 7527 w 9610"/>
                      <a:gd name="connsiteY6" fmla="*/ 9757 h 10092"/>
                      <a:gd name="connsiteX7" fmla="*/ 3822 w 9610"/>
                      <a:gd name="connsiteY7" fmla="*/ 7981 h 10092"/>
                      <a:gd name="connsiteX8" fmla="*/ 2010 w 9610"/>
                      <a:gd name="connsiteY8" fmla="*/ 10092 h 10092"/>
                      <a:gd name="connsiteX9" fmla="*/ 0 w 9610"/>
                      <a:gd name="connsiteY9" fmla="*/ 9195 h 10092"/>
                      <a:gd name="connsiteX10" fmla="*/ 2139 w 9610"/>
                      <a:gd name="connsiteY10" fmla="*/ 6426 h 10092"/>
                      <a:gd name="connsiteX11" fmla="*/ 3570 w 9610"/>
                      <a:gd name="connsiteY11" fmla="*/ 4428 h 10092"/>
                      <a:gd name="connsiteX12" fmla="*/ 4663 w 9610"/>
                      <a:gd name="connsiteY12" fmla="*/ 2508 h 10092"/>
                      <a:gd name="connsiteX0" fmla="*/ 6061 w 10000"/>
                      <a:gd name="connsiteY0" fmla="*/ 0 h 10000"/>
                      <a:gd name="connsiteX1" fmla="*/ 9926 w 10000"/>
                      <a:gd name="connsiteY1" fmla="*/ 328 h 10000"/>
                      <a:gd name="connsiteX2" fmla="*/ 9940 w 10000"/>
                      <a:gd name="connsiteY2" fmla="*/ 3919 h 10000"/>
                      <a:gd name="connsiteX3" fmla="*/ 8977 w 10000"/>
                      <a:gd name="connsiteY3" fmla="*/ 4044 h 10000"/>
                      <a:gd name="connsiteX4" fmla="*/ 7524 w 10000"/>
                      <a:gd name="connsiteY4" fmla="*/ 5757 h 10000"/>
                      <a:gd name="connsiteX5" fmla="*/ 9980 w 10000"/>
                      <a:gd name="connsiteY5" fmla="*/ 7013 h 10000"/>
                      <a:gd name="connsiteX6" fmla="*/ 7832 w 10000"/>
                      <a:gd name="connsiteY6" fmla="*/ 9668 h 10000"/>
                      <a:gd name="connsiteX7" fmla="*/ 3977 w 10000"/>
                      <a:gd name="connsiteY7" fmla="*/ 7908 h 10000"/>
                      <a:gd name="connsiteX8" fmla="*/ 2092 w 10000"/>
                      <a:gd name="connsiteY8" fmla="*/ 10000 h 10000"/>
                      <a:gd name="connsiteX9" fmla="*/ 0 w 10000"/>
                      <a:gd name="connsiteY9" fmla="*/ 9111 h 10000"/>
                      <a:gd name="connsiteX10" fmla="*/ 2226 w 10000"/>
                      <a:gd name="connsiteY10" fmla="*/ 6367 h 10000"/>
                      <a:gd name="connsiteX11" fmla="*/ 3715 w 10000"/>
                      <a:gd name="connsiteY11" fmla="*/ 4388 h 10000"/>
                      <a:gd name="connsiteX12" fmla="*/ 4852 w 10000"/>
                      <a:gd name="connsiteY12" fmla="*/ 2485 h 10000"/>
                      <a:gd name="connsiteX0" fmla="*/ 6061 w 10000"/>
                      <a:gd name="connsiteY0" fmla="*/ 0 h 10000"/>
                      <a:gd name="connsiteX1" fmla="*/ 9926 w 10000"/>
                      <a:gd name="connsiteY1" fmla="*/ 328 h 10000"/>
                      <a:gd name="connsiteX2" fmla="*/ 9940 w 10000"/>
                      <a:gd name="connsiteY2" fmla="*/ 3919 h 10000"/>
                      <a:gd name="connsiteX3" fmla="*/ 8977 w 10000"/>
                      <a:gd name="connsiteY3" fmla="*/ 4044 h 10000"/>
                      <a:gd name="connsiteX4" fmla="*/ 7653 w 10000"/>
                      <a:gd name="connsiteY4" fmla="*/ 5875 h 10000"/>
                      <a:gd name="connsiteX5" fmla="*/ 9980 w 10000"/>
                      <a:gd name="connsiteY5" fmla="*/ 7013 h 10000"/>
                      <a:gd name="connsiteX6" fmla="*/ 7832 w 10000"/>
                      <a:gd name="connsiteY6" fmla="*/ 9668 h 10000"/>
                      <a:gd name="connsiteX7" fmla="*/ 3977 w 10000"/>
                      <a:gd name="connsiteY7" fmla="*/ 7908 h 10000"/>
                      <a:gd name="connsiteX8" fmla="*/ 2092 w 10000"/>
                      <a:gd name="connsiteY8" fmla="*/ 10000 h 10000"/>
                      <a:gd name="connsiteX9" fmla="*/ 0 w 10000"/>
                      <a:gd name="connsiteY9" fmla="*/ 9111 h 10000"/>
                      <a:gd name="connsiteX10" fmla="*/ 2226 w 10000"/>
                      <a:gd name="connsiteY10" fmla="*/ 6367 h 10000"/>
                      <a:gd name="connsiteX11" fmla="*/ 3715 w 10000"/>
                      <a:gd name="connsiteY11" fmla="*/ 4388 h 10000"/>
                      <a:gd name="connsiteX12" fmla="*/ 4852 w 10000"/>
                      <a:gd name="connsiteY12" fmla="*/ 2485 h 10000"/>
                      <a:gd name="connsiteX0" fmla="*/ 6061 w 10000"/>
                      <a:gd name="connsiteY0" fmla="*/ 0 h 10355"/>
                      <a:gd name="connsiteX1" fmla="*/ 9926 w 10000"/>
                      <a:gd name="connsiteY1" fmla="*/ 328 h 10355"/>
                      <a:gd name="connsiteX2" fmla="*/ 9940 w 10000"/>
                      <a:gd name="connsiteY2" fmla="*/ 3919 h 10355"/>
                      <a:gd name="connsiteX3" fmla="*/ 8977 w 10000"/>
                      <a:gd name="connsiteY3" fmla="*/ 4044 h 10355"/>
                      <a:gd name="connsiteX4" fmla="*/ 7653 w 10000"/>
                      <a:gd name="connsiteY4" fmla="*/ 5875 h 10355"/>
                      <a:gd name="connsiteX5" fmla="*/ 9980 w 10000"/>
                      <a:gd name="connsiteY5" fmla="*/ 7013 h 10355"/>
                      <a:gd name="connsiteX6" fmla="*/ 7832 w 10000"/>
                      <a:gd name="connsiteY6" fmla="*/ 9668 h 10355"/>
                      <a:gd name="connsiteX7" fmla="*/ 3977 w 10000"/>
                      <a:gd name="connsiteY7" fmla="*/ 7908 h 10355"/>
                      <a:gd name="connsiteX8" fmla="*/ 2479 w 10000"/>
                      <a:gd name="connsiteY8" fmla="*/ 10355 h 10355"/>
                      <a:gd name="connsiteX9" fmla="*/ 0 w 10000"/>
                      <a:gd name="connsiteY9" fmla="*/ 9111 h 10355"/>
                      <a:gd name="connsiteX10" fmla="*/ 2226 w 10000"/>
                      <a:gd name="connsiteY10" fmla="*/ 6367 h 10355"/>
                      <a:gd name="connsiteX11" fmla="*/ 3715 w 10000"/>
                      <a:gd name="connsiteY11" fmla="*/ 4388 h 10355"/>
                      <a:gd name="connsiteX12" fmla="*/ 4852 w 10000"/>
                      <a:gd name="connsiteY12" fmla="*/ 2485 h 10355"/>
                      <a:gd name="connsiteX0" fmla="*/ 6061 w 10000"/>
                      <a:gd name="connsiteY0" fmla="*/ 0 h 10118"/>
                      <a:gd name="connsiteX1" fmla="*/ 9926 w 10000"/>
                      <a:gd name="connsiteY1" fmla="*/ 328 h 10118"/>
                      <a:gd name="connsiteX2" fmla="*/ 9940 w 10000"/>
                      <a:gd name="connsiteY2" fmla="*/ 3919 h 10118"/>
                      <a:gd name="connsiteX3" fmla="*/ 8977 w 10000"/>
                      <a:gd name="connsiteY3" fmla="*/ 4044 h 10118"/>
                      <a:gd name="connsiteX4" fmla="*/ 7653 w 10000"/>
                      <a:gd name="connsiteY4" fmla="*/ 5875 h 10118"/>
                      <a:gd name="connsiteX5" fmla="*/ 9980 w 10000"/>
                      <a:gd name="connsiteY5" fmla="*/ 7013 h 10118"/>
                      <a:gd name="connsiteX6" fmla="*/ 7832 w 10000"/>
                      <a:gd name="connsiteY6" fmla="*/ 9668 h 10118"/>
                      <a:gd name="connsiteX7" fmla="*/ 3977 w 10000"/>
                      <a:gd name="connsiteY7" fmla="*/ 7908 h 10118"/>
                      <a:gd name="connsiteX8" fmla="*/ 2221 w 10000"/>
                      <a:gd name="connsiteY8" fmla="*/ 10118 h 10118"/>
                      <a:gd name="connsiteX9" fmla="*/ 0 w 10000"/>
                      <a:gd name="connsiteY9" fmla="*/ 9111 h 10118"/>
                      <a:gd name="connsiteX10" fmla="*/ 2226 w 10000"/>
                      <a:gd name="connsiteY10" fmla="*/ 6367 h 10118"/>
                      <a:gd name="connsiteX11" fmla="*/ 3715 w 10000"/>
                      <a:gd name="connsiteY11" fmla="*/ 4388 h 10118"/>
                      <a:gd name="connsiteX12" fmla="*/ 4852 w 10000"/>
                      <a:gd name="connsiteY12" fmla="*/ 2485 h 10118"/>
                      <a:gd name="connsiteX0" fmla="*/ 6061 w 10000"/>
                      <a:gd name="connsiteY0" fmla="*/ 0 h 10118"/>
                      <a:gd name="connsiteX1" fmla="*/ 9926 w 10000"/>
                      <a:gd name="connsiteY1" fmla="*/ 328 h 10118"/>
                      <a:gd name="connsiteX2" fmla="*/ 9940 w 10000"/>
                      <a:gd name="connsiteY2" fmla="*/ 3919 h 10118"/>
                      <a:gd name="connsiteX3" fmla="*/ 8977 w 10000"/>
                      <a:gd name="connsiteY3" fmla="*/ 4044 h 10118"/>
                      <a:gd name="connsiteX4" fmla="*/ 7653 w 10000"/>
                      <a:gd name="connsiteY4" fmla="*/ 5875 h 10118"/>
                      <a:gd name="connsiteX5" fmla="*/ 9980 w 10000"/>
                      <a:gd name="connsiteY5" fmla="*/ 7013 h 10118"/>
                      <a:gd name="connsiteX6" fmla="*/ 7832 w 10000"/>
                      <a:gd name="connsiteY6" fmla="*/ 9668 h 10118"/>
                      <a:gd name="connsiteX7" fmla="*/ 3994 w 10000"/>
                      <a:gd name="connsiteY7" fmla="*/ 7685 h 10118"/>
                      <a:gd name="connsiteX8" fmla="*/ 2221 w 10000"/>
                      <a:gd name="connsiteY8" fmla="*/ 10118 h 10118"/>
                      <a:gd name="connsiteX9" fmla="*/ 0 w 10000"/>
                      <a:gd name="connsiteY9" fmla="*/ 9111 h 10118"/>
                      <a:gd name="connsiteX10" fmla="*/ 2226 w 10000"/>
                      <a:gd name="connsiteY10" fmla="*/ 6367 h 10118"/>
                      <a:gd name="connsiteX11" fmla="*/ 3715 w 10000"/>
                      <a:gd name="connsiteY11" fmla="*/ 4388 h 10118"/>
                      <a:gd name="connsiteX12" fmla="*/ 4852 w 10000"/>
                      <a:gd name="connsiteY12" fmla="*/ 2485 h 10118"/>
                      <a:gd name="connsiteX0" fmla="*/ 4639 w 8578"/>
                      <a:gd name="connsiteY0" fmla="*/ 0 h 10118"/>
                      <a:gd name="connsiteX1" fmla="*/ 8504 w 8578"/>
                      <a:gd name="connsiteY1" fmla="*/ 328 h 10118"/>
                      <a:gd name="connsiteX2" fmla="*/ 8518 w 8578"/>
                      <a:gd name="connsiteY2" fmla="*/ 3919 h 10118"/>
                      <a:gd name="connsiteX3" fmla="*/ 7555 w 8578"/>
                      <a:gd name="connsiteY3" fmla="*/ 4044 h 10118"/>
                      <a:gd name="connsiteX4" fmla="*/ 6231 w 8578"/>
                      <a:gd name="connsiteY4" fmla="*/ 5875 h 10118"/>
                      <a:gd name="connsiteX5" fmla="*/ 8558 w 8578"/>
                      <a:gd name="connsiteY5" fmla="*/ 7013 h 10118"/>
                      <a:gd name="connsiteX6" fmla="*/ 6410 w 8578"/>
                      <a:gd name="connsiteY6" fmla="*/ 9668 h 10118"/>
                      <a:gd name="connsiteX7" fmla="*/ 2572 w 8578"/>
                      <a:gd name="connsiteY7" fmla="*/ 7685 h 10118"/>
                      <a:gd name="connsiteX8" fmla="*/ 799 w 8578"/>
                      <a:gd name="connsiteY8" fmla="*/ 10118 h 10118"/>
                      <a:gd name="connsiteX9" fmla="*/ 0 w 8578"/>
                      <a:gd name="connsiteY9" fmla="*/ 7123 h 10118"/>
                      <a:gd name="connsiteX10" fmla="*/ 804 w 8578"/>
                      <a:gd name="connsiteY10" fmla="*/ 6367 h 10118"/>
                      <a:gd name="connsiteX11" fmla="*/ 2293 w 8578"/>
                      <a:gd name="connsiteY11" fmla="*/ 4388 h 10118"/>
                      <a:gd name="connsiteX12" fmla="*/ 3430 w 8578"/>
                      <a:gd name="connsiteY12" fmla="*/ 2485 h 10118"/>
                      <a:gd name="connsiteX0" fmla="*/ 5408 w 10000"/>
                      <a:gd name="connsiteY0" fmla="*/ 0 h 9555"/>
                      <a:gd name="connsiteX1" fmla="*/ 9914 w 10000"/>
                      <a:gd name="connsiteY1" fmla="*/ 324 h 9555"/>
                      <a:gd name="connsiteX2" fmla="*/ 9930 w 10000"/>
                      <a:gd name="connsiteY2" fmla="*/ 3873 h 9555"/>
                      <a:gd name="connsiteX3" fmla="*/ 8807 w 10000"/>
                      <a:gd name="connsiteY3" fmla="*/ 3997 h 9555"/>
                      <a:gd name="connsiteX4" fmla="*/ 7264 w 10000"/>
                      <a:gd name="connsiteY4" fmla="*/ 5806 h 9555"/>
                      <a:gd name="connsiteX5" fmla="*/ 9977 w 10000"/>
                      <a:gd name="connsiteY5" fmla="*/ 6931 h 9555"/>
                      <a:gd name="connsiteX6" fmla="*/ 7473 w 10000"/>
                      <a:gd name="connsiteY6" fmla="*/ 9555 h 9555"/>
                      <a:gd name="connsiteX7" fmla="*/ 2998 w 10000"/>
                      <a:gd name="connsiteY7" fmla="*/ 7595 h 9555"/>
                      <a:gd name="connsiteX8" fmla="*/ 2543 w 10000"/>
                      <a:gd name="connsiteY8" fmla="*/ 8188 h 9555"/>
                      <a:gd name="connsiteX9" fmla="*/ 0 w 10000"/>
                      <a:gd name="connsiteY9" fmla="*/ 7040 h 9555"/>
                      <a:gd name="connsiteX10" fmla="*/ 937 w 10000"/>
                      <a:gd name="connsiteY10" fmla="*/ 6293 h 9555"/>
                      <a:gd name="connsiteX11" fmla="*/ 2673 w 10000"/>
                      <a:gd name="connsiteY11" fmla="*/ 4337 h 9555"/>
                      <a:gd name="connsiteX12" fmla="*/ 3999 w 10000"/>
                      <a:gd name="connsiteY12" fmla="*/ 2456 h 9555"/>
                      <a:gd name="connsiteX0" fmla="*/ 5408 w 10000"/>
                      <a:gd name="connsiteY0" fmla="*/ 0 h 10000"/>
                      <a:gd name="connsiteX1" fmla="*/ 9914 w 10000"/>
                      <a:gd name="connsiteY1" fmla="*/ 339 h 10000"/>
                      <a:gd name="connsiteX2" fmla="*/ 9930 w 10000"/>
                      <a:gd name="connsiteY2" fmla="*/ 4053 h 10000"/>
                      <a:gd name="connsiteX3" fmla="*/ 8807 w 10000"/>
                      <a:gd name="connsiteY3" fmla="*/ 4183 h 10000"/>
                      <a:gd name="connsiteX4" fmla="*/ 7264 w 10000"/>
                      <a:gd name="connsiteY4" fmla="*/ 6076 h 10000"/>
                      <a:gd name="connsiteX5" fmla="*/ 9977 w 10000"/>
                      <a:gd name="connsiteY5" fmla="*/ 7254 h 10000"/>
                      <a:gd name="connsiteX6" fmla="*/ 7473 w 10000"/>
                      <a:gd name="connsiteY6" fmla="*/ 10000 h 10000"/>
                      <a:gd name="connsiteX7" fmla="*/ 3869 w 10000"/>
                      <a:gd name="connsiteY7" fmla="*/ 7177 h 10000"/>
                      <a:gd name="connsiteX8" fmla="*/ 2543 w 10000"/>
                      <a:gd name="connsiteY8" fmla="*/ 8569 h 10000"/>
                      <a:gd name="connsiteX9" fmla="*/ 0 w 10000"/>
                      <a:gd name="connsiteY9" fmla="*/ 7368 h 10000"/>
                      <a:gd name="connsiteX10" fmla="*/ 937 w 10000"/>
                      <a:gd name="connsiteY10" fmla="*/ 6586 h 10000"/>
                      <a:gd name="connsiteX11" fmla="*/ 2673 w 10000"/>
                      <a:gd name="connsiteY11" fmla="*/ 4539 h 10000"/>
                      <a:gd name="connsiteX12" fmla="*/ 3999 w 10000"/>
                      <a:gd name="connsiteY12" fmla="*/ 2570 h 10000"/>
                      <a:gd name="connsiteX0" fmla="*/ 5408 w 10000"/>
                      <a:gd name="connsiteY0" fmla="*/ 0 h 9370"/>
                      <a:gd name="connsiteX1" fmla="*/ 9914 w 10000"/>
                      <a:gd name="connsiteY1" fmla="*/ 339 h 9370"/>
                      <a:gd name="connsiteX2" fmla="*/ 9930 w 10000"/>
                      <a:gd name="connsiteY2" fmla="*/ 4053 h 9370"/>
                      <a:gd name="connsiteX3" fmla="*/ 8807 w 10000"/>
                      <a:gd name="connsiteY3" fmla="*/ 4183 h 9370"/>
                      <a:gd name="connsiteX4" fmla="*/ 7264 w 10000"/>
                      <a:gd name="connsiteY4" fmla="*/ 6076 h 9370"/>
                      <a:gd name="connsiteX5" fmla="*/ 9977 w 10000"/>
                      <a:gd name="connsiteY5" fmla="*/ 7254 h 9370"/>
                      <a:gd name="connsiteX6" fmla="*/ 8396 w 10000"/>
                      <a:gd name="connsiteY6" fmla="*/ 9370 h 9370"/>
                      <a:gd name="connsiteX7" fmla="*/ 3869 w 10000"/>
                      <a:gd name="connsiteY7" fmla="*/ 7177 h 9370"/>
                      <a:gd name="connsiteX8" fmla="*/ 2543 w 10000"/>
                      <a:gd name="connsiteY8" fmla="*/ 8569 h 9370"/>
                      <a:gd name="connsiteX9" fmla="*/ 0 w 10000"/>
                      <a:gd name="connsiteY9" fmla="*/ 7368 h 9370"/>
                      <a:gd name="connsiteX10" fmla="*/ 937 w 10000"/>
                      <a:gd name="connsiteY10" fmla="*/ 6586 h 9370"/>
                      <a:gd name="connsiteX11" fmla="*/ 2673 w 10000"/>
                      <a:gd name="connsiteY11" fmla="*/ 4539 h 9370"/>
                      <a:gd name="connsiteX12" fmla="*/ 3999 w 10000"/>
                      <a:gd name="connsiteY12" fmla="*/ 2570 h 9370"/>
                      <a:gd name="connsiteX0" fmla="*/ 5408 w 10000"/>
                      <a:gd name="connsiteY0" fmla="*/ 0 h 9598"/>
                      <a:gd name="connsiteX1" fmla="*/ 9914 w 10000"/>
                      <a:gd name="connsiteY1" fmla="*/ 362 h 9598"/>
                      <a:gd name="connsiteX2" fmla="*/ 9930 w 10000"/>
                      <a:gd name="connsiteY2" fmla="*/ 4326 h 9598"/>
                      <a:gd name="connsiteX3" fmla="*/ 8807 w 10000"/>
                      <a:gd name="connsiteY3" fmla="*/ 4464 h 9598"/>
                      <a:gd name="connsiteX4" fmla="*/ 7264 w 10000"/>
                      <a:gd name="connsiteY4" fmla="*/ 6485 h 9598"/>
                      <a:gd name="connsiteX5" fmla="*/ 9977 w 10000"/>
                      <a:gd name="connsiteY5" fmla="*/ 7742 h 9598"/>
                      <a:gd name="connsiteX6" fmla="*/ 8782 w 10000"/>
                      <a:gd name="connsiteY6" fmla="*/ 9598 h 9598"/>
                      <a:gd name="connsiteX7" fmla="*/ 3869 w 10000"/>
                      <a:gd name="connsiteY7" fmla="*/ 7660 h 9598"/>
                      <a:gd name="connsiteX8" fmla="*/ 2543 w 10000"/>
                      <a:gd name="connsiteY8" fmla="*/ 9145 h 9598"/>
                      <a:gd name="connsiteX9" fmla="*/ 0 w 10000"/>
                      <a:gd name="connsiteY9" fmla="*/ 7863 h 9598"/>
                      <a:gd name="connsiteX10" fmla="*/ 937 w 10000"/>
                      <a:gd name="connsiteY10" fmla="*/ 7029 h 9598"/>
                      <a:gd name="connsiteX11" fmla="*/ 2673 w 10000"/>
                      <a:gd name="connsiteY11" fmla="*/ 4844 h 9598"/>
                      <a:gd name="connsiteX12" fmla="*/ 3999 w 10000"/>
                      <a:gd name="connsiteY12" fmla="*/ 2743 h 9598"/>
                      <a:gd name="connsiteX0" fmla="*/ 5408 w 10000"/>
                      <a:gd name="connsiteY0" fmla="*/ 0 h 10000"/>
                      <a:gd name="connsiteX1" fmla="*/ 9914 w 10000"/>
                      <a:gd name="connsiteY1" fmla="*/ 377 h 10000"/>
                      <a:gd name="connsiteX2" fmla="*/ 9930 w 10000"/>
                      <a:gd name="connsiteY2" fmla="*/ 4507 h 10000"/>
                      <a:gd name="connsiteX3" fmla="*/ 8807 w 10000"/>
                      <a:gd name="connsiteY3" fmla="*/ 4651 h 10000"/>
                      <a:gd name="connsiteX4" fmla="*/ 7264 w 10000"/>
                      <a:gd name="connsiteY4" fmla="*/ 6757 h 10000"/>
                      <a:gd name="connsiteX5" fmla="*/ 9977 w 10000"/>
                      <a:gd name="connsiteY5" fmla="*/ 8066 h 10000"/>
                      <a:gd name="connsiteX6" fmla="*/ 8782 w 10000"/>
                      <a:gd name="connsiteY6" fmla="*/ 10000 h 10000"/>
                      <a:gd name="connsiteX7" fmla="*/ 4183 w 10000"/>
                      <a:gd name="connsiteY7" fmla="*/ 7662 h 10000"/>
                      <a:gd name="connsiteX8" fmla="*/ 2543 w 10000"/>
                      <a:gd name="connsiteY8" fmla="*/ 9528 h 10000"/>
                      <a:gd name="connsiteX9" fmla="*/ 0 w 10000"/>
                      <a:gd name="connsiteY9" fmla="*/ 8192 h 10000"/>
                      <a:gd name="connsiteX10" fmla="*/ 937 w 10000"/>
                      <a:gd name="connsiteY10" fmla="*/ 7323 h 10000"/>
                      <a:gd name="connsiteX11" fmla="*/ 2673 w 10000"/>
                      <a:gd name="connsiteY11" fmla="*/ 5047 h 10000"/>
                      <a:gd name="connsiteX12" fmla="*/ 3999 w 10000"/>
                      <a:gd name="connsiteY12" fmla="*/ 2858 h 10000"/>
                      <a:gd name="connsiteX0" fmla="*/ 5408 w 10000"/>
                      <a:gd name="connsiteY0" fmla="*/ 0 h 9749"/>
                      <a:gd name="connsiteX1" fmla="*/ 9914 w 10000"/>
                      <a:gd name="connsiteY1" fmla="*/ 377 h 9749"/>
                      <a:gd name="connsiteX2" fmla="*/ 9930 w 10000"/>
                      <a:gd name="connsiteY2" fmla="*/ 4507 h 9749"/>
                      <a:gd name="connsiteX3" fmla="*/ 8807 w 10000"/>
                      <a:gd name="connsiteY3" fmla="*/ 4651 h 9749"/>
                      <a:gd name="connsiteX4" fmla="*/ 7264 w 10000"/>
                      <a:gd name="connsiteY4" fmla="*/ 6757 h 9749"/>
                      <a:gd name="connsiteX5" fmla="*/ 9977 w 10000"/>
                      <a:gd name="connsiteY5" fmla="*/ 8066 h 9749"/>
                      <a:gd name="connsiteX6" fmla="*/ 8383 w 10000"/>
                      <a:gd name="connsiteY6" fmla="*/ 9749 h 9749"/>
                      <a:gd name="connsiteX7" fmla="*/ 4183 w 10000"/>
                      <a:gd name="connsiteY7" fmla="*/ 7662 h 9749"/>
                      <a:gd name="connsiteX8" fmla="*/ 2543 w 10000"/>
                      <a:gd name="connsiteY8" fmla="*/ 9528 h 9749"/>
                      <a:gd name="connsiteX9" fmla="*/ 0 w 10000"/>
                      <a:gd name="connsiteY9" fmla="*/ 8192 h 9749"/>
                      <a:gd name="connsiteX10" fmla="*/ 937 w 10000"/>
                      <a:gd name="connsiteY10" fmla="*/ 7323 h 9749"/>
                      <a:gd name="connsiteX11" fmla="*/ 2673 w 10000"/>
                      <a:gd name="connsiteY11" fmla="*/ 5047 h 9749"/>
                      <a:gd name="connsiteX12" fmla="*/ 3999 w 10000"/>
                      <a:gd name="connsiteY12" fmla="*/ 2858 h 9749"/>
                      <a:gd name="connsiteX0" fmla="*/ 5408 w 10000"/>
                      <a:gd name="connsiteY0" fmla="*/ 0 h 9773"/>
                      <a:gd name="connsiteX1" fmla="*/ 9914 w 10000"/>
                      <a:gd name="connsiteY1" fmla="*/ 387 h 9773"/>
                      <a:gd name="connsiteX2" fmla="*/ 9930 w 10000"/>
                      <a:gd name="connsiteY2" fmla="*/ 4623 h 9773"/>
                      <a:gd name="connsiteX3" fmla="*/ 8807 w 10000"/>
                      <a:gd name="connsiteY3" fmla="*/ 4771 h 9773"/>
                      <a:gd name="connsiteX4" fmla="*/ 7264 w 10000"/>
                      <a:gd name="connsiteY4" fmla="*/ 6931 h 9773"/>
                      <a:gd name="connsiteX5" fmla="*/ 9977 w 10000"/>
                      <a:gd name="connsiteY5" fmla="*/ 8274 h 9773"/>
                      <a:gd name="connsiteX6" fmla="*/ 7237 w 10000"/>
                      <a:gd name="connsiteY6" fmla="*/ 9388 h 9773"/>
                      <a:gd name="connsiteX7" fmla="*/ 4183 w 10000"/>
                      <a:gd name="connsiteY7" fmla="*/ 7859 h 9773"/>
                      <a:gd name="connsiteX8" fmla="*/ 2543 w 10000"/>
                      <a:gd name="connsiteY8" fmla="*/ 9773 h 9773"/>
                      <a:gd name="connsiteX9" fmla="*/ 0 w 10000"/>
                      <a:gd name="connsiteY9" fmla="*/ 8403 h 9773"/>
                      <a:gd name="connsiteX10" fmla="*/ 937 w 10000"/>
                      <a:gd name="connsiteY10" fmla="*/ 7512 h 9773"/>
                      <a:gd name="connsiteX11" fmla="*/ 2673 w 10000"/>
                      <a:gd name="connsiteY11" fmla="*/ 5177 h 9773"/>
                      <a:gd name="connsiteX12" fmla="*/ 3999 w 10000"/>
                      <a:gd name="connsiteY12" fmla="*/ 2932 h 9773"/>
                      <a:gd name="connsiteX0" fmla="*/ 5408 w 10000"/>
                      <a:gd name="connsiteY0" fmla="*/ 0 h 10000"/>
                      <a:gd name="connsiteX1" fmla="*/ 9914 w 10000"/>
                      <a:gd name="connsiteY1" fmla="*/ 396 h 10000"/>
                      <a:gd name="connsiteX2" fmla="*/ 9930 w 10000"/>
                      <a:gd name="connsiteY2" fmla="*/ 4730 h 10000"/>
                      <a:gd name="connsiteX3" fmla="*/ 8807 w 10000"/>
                      <a:gd name="connsiteY3" fmla="*/ 4882 h 10000"/>
                      <a:gd name="connsiteX4" fmla="*/ 7264 w 10000"/>
                      <a:gd name="connsiteY4" fmla="*/ 7092 h 10000"/>
                      <a:gd name="connsiteX5" fmla="*/ 8929 w 10000"/>
                      <a:gd name="connsiteY5" fmla="*/ 7818 h 10000"/>
                      <a:gd name="connsiteX6" fmla="*/ 7237 w 10000"/>
                      <a:gd name="connsiteY6" fmla="*/ 9606 h 10000"/>
                      <a:gd name="connsiteX7" fmla="*/ 4183 w 10000"/>
                      <a:gd name="connsiteY7" fmla="*/ 8042 h 10000"/>
                      <a:gd name="connsiteX8" fmla="*/ 2543 w 10000"/>
                      <a:gd name="connsiteY8" fmla="*/ 10000 h 10000"/>
                      <a:gd name="connsiteX9" fmla="*/ 0 w 10000"/>
                      <a:gd name="connsiteY9" fmla="*/ 8598 h 10000"/>
                      <a:gd name="connsiteX10" fmla="*/ 937 w 10000"/>
                      <a:gd name="connsiteY10" fmla="*/ 7686 h 10000"/>
                      <a:gd name="connsiteX11" fmla="*/ 2673 w 10000"/>
                      <a:gd name="connsiteY11" fmla="*/ 5297 h 10000"/>
                      <a:gd name="connsiteX12" fmla="*/ 3999 w 10000"/>
                      <a:gd name="connsiteY12" fmla="*/ 3000 h 10000"/>
                      <a:gd name="connsiteX0" fmla="*/ 5408 w 10000"/>
                      <a:gd name="connsiteY0" fmla="*/ 0 h 10000"/>
                      <a:gd name="connsiteX1" fmla="*/ 9914 w 10000"/>
                      <a:gd name="connsiteY1" fmla="*/ 396 h 10000"/>
                      <a:gd name="connsiteX2" fmla="*/ 9930 w 10000"/>
                      <a:gd name="connsiteY2" fmla="*/ 4730 h 10000"/>
                      <a:gd name="connsiteX3" fmla="*/ 8807 w 10000"/>
                      <a:gd name="connsiteY3" fmla="*/ 4882 h 10000"/>
                      <a:gd name="connsiteX4" fmla="*/ 7264 w 10000"/>
                      <a:gd name="connsiteY4" fmla="*/ 7092 h 10000"/>
                      <a:gd name="connsiteX5" fmla="*/ 8726 w 10000"/>
                      <a:gd name="connsiteY5" fmla="*/ 7510 h 10000"/>
                      <a:gd name="connsiteX6" fmla="*/ 7237 w 10000"/>
                      <a:gd name="connsiteY6" fmla="*/ 9606 h 10000"/>
                      <a:gd name="connsiteX7" fmla="*/ 4183 w 10000"/>
                      <a:gd name="connsiteY7" fmla="*/ 8042 h 10000"/>
                      <a:gd name="connsiteX8" fmla="*/ 2543 w 10000"/>
                      <a:gd name="connsiteY8" fmla="*/ 10000 h 10000"/>
                      <a:gd name="connsiteX9" fmla="*/ 0 w 10000"/>
                      <a:gd name="connsiteY9" fmla="*/ 8598 h 10000"/>
                      <a:gd name="connsiteX10" fmla="*/ 937 w 10000"/>
                      <a:gd name="connsiteY10" fmla="*/ 7686 h 10000"/>
                      <a:gd name="connsiteX11" fmla="*/ 2673 w 10000"/>
                      <a:gd name="connsiteY11" fmla="*/ 5297 h 10000"/>
                      <a:gd name="connsiteX12" fmla="*/ 3999 w 10000"/>
                      <a:gd name="connsiteY12" fmla="*/ 3000 h 10000"/>
                      <a:gd name="connsiteX0" fmla="*/ 5408 w 10000"/>
                      <a:gd name="connsiteY0" fmla="*/ 0 h 10055"/>
                      <a:gd name="connsiteX1" fmla="*/ 9914 w 10000"/>
                      <a:gd name="connsiteY1" fmla="*/ 396 h 10055"/>
                      <a:gd name="connsiteX2" fmla="*/ 9930 w 10000"/>
                      <a:gd name="connsiteY2" fmla="*/ 4730 h 10055"/>
                      <a:gd name="connsiteX3" fmla="*/ 8807 w 10000"/>
                      <a:gd name="connsiteY3" fmla="*/ 4882 h 10055"/>
                      <a:gd name="connsiteX4" fmla="*/ 7264 w 10000"/>
                      <a:gd name="connsiteY4" fmla="*/ 7092 h 10055"/>
                      <a:gd name="connsiteX5" fmla="*/ 8726 w 10000"/>
                      <a:gd name="connsiteY5" fmla="*/ 7510 h 10055"/>
                      <a:gd name="connsiteX6" fmla="*/ 7237 w 10000"/>
                      <a:gd name="connsiteY6" fmla="*/ 9606 h 10055"/>
                      <a:gd name="connsiteX7" fmla="*/ 4183 w 10000"/>
                      <a:gd name="connsiteY7" fmla="*/ 8042 h 10055"/>
                      <a:gd name="connsiteX8" fmla="*/ 3086 w 10000"/>
                      <a:gd name="connsiteY8" fmla="*/ 10055 h 10055"/>
                      <a:gd name="connsiteX9" fmla="*/ 0 w 10000"/>
                      <a:gd name="connsiteY9" fmla="*/ 8598 h 10055"/>
                      <a:gd name="connsiteX10" fmla="*/ 937 w 10000"/>
                      <a:gd name="connsiteY10" fmla="*/ 7686 h 10055"/>
                      <a:gd name="connsiteX11" fmla="*/ 2673 w 10000"/>
                      <a:gd name="connsiteY11" fmla="*/ 5297 h 10055"/>
                      <a:gd name="connsiteX12" fmla="*/ 3999 w 10000"/>
                      <a:gd name="connsiteY12" fmla="*/ 3000 h 10055"/>
                      <a:gd name="connsiteX0" fmla="*/ 5408 w 10000"/>
                      <a:gd name="connsiteY0" fmla="*/ 0 h 10082"/>
                      <a:gd name="connsiteX1" fmla="*/ 9914 w 10000"/>
                      <a:gd name="connsiteY1" fmla="*/ 396 h 10082"/>
                      <a:gd name="connsiteX2" fmla="*/ 9930 w 10000"/>
                      <a:gd name="connsiteY2" fmla="*/ 4730 h 10082"/>
                      <a:gd name="connsiteX3" fmla="*/ 8807 w 10000"/>
                      <a:gd name="connsiteY3" fmla="*/ 4882 h 10082"/>
                      <a:gd name="connsiteX4" fmla="*/ 7264 w 10000"/>
                      <a:gd name="connsiteY4" fmla="*/ 7092 h 10082"/>
                      <a:gd name="connsiteX5" fmla="*/ 8726 w 10000"/>
                      <a:gd name="connsiteY5" fmla="*/ 7510 h 10082"/>
                      <a:gd name="connsiteX6" fmla="*/ 7237 w 10000"/>
                      <a:gd name="connsiteY6" fmla="*/ 9606 h 10082"/>
                      <a:gd name="connsiteX7" fmla="*/ 4183 w 10000"/>
                      <a:gd name="connsiteY7" fmla="*/ 8042 h 10082"/>
                      <a:gd name="connsiteX8" fmla="*/ 2569 w 10000"/>
                      <a:gd name="connsiteY8" fmla="*/ 10082 h 10082"/>
                      <a:gd name="connsiteX9" fmla="*/ 0 w 10000"/>
                      <a:gd name="connsiteY9" fmla="*/ 8598 h 10082"/>
                      <a:gd name="connsiteX10" fmla="*/ 937 w 10000"/>
                      <a:gd name="connsiteY10" fmla="*/ 7686 h 10082"/>
                      <a:gd name="connsiteX11" fmla="*/ 2673 w 10000"/>
                      <a:gd name="connsiteY11" fmla="*/ 5297 h 10082"/>
                      <a:gd name="connsiteX12" fmla="*/ 3999 w 10000"/>
                      <a:gd name="connsiteY12" fmla="*/ 3000 h 10082"/>
                      <a:gd name="connsiteX0" fmla="*/ 5408 w 10000"/>
                      <a:gd name="connsiteY0" fmla="*/ 0 h 9912"/>
                      <a:gd name="connsiteX1" fmla="*/ 9914 w 10000"/>
                      <a:gd name="connsiteY1" fmla="*/ 396 h 9912"/>
                      <a:gd name="connsiteX2" fmla="*/ 9930 w 10000"/>
                      <a:gd name="connsiteY2" fmla="*/ 4730 h 9912"/>
                      <a:gd name="connsiteX3" fmla="*/ 8807 w 10000"/>
                      <a:gd name="connsiteY3" fmla="*/ 4882 h 9912"/>
                      <a:gd name="connsiteX4" fmla="*/ 7264 w 10000"/>
                      <a:gd name="connsiteY4" fmla="*/ 7092 h 9912"/>
                      <a:gd name="connsiteX5" fmla="*/ 8726 w 10000"/>
                      <a:gd name="connsiteY5" fmla="*/ 7510 h 9912"/>
                      <a:gd name="connsiteX6" fmla="*/ 7237 w 10000"/>
                      <a:gd name="connsiteY6" fmla="*/ 9606 h 9912"/>
                      <a:gd name="connsiteX7" fmla="*/ 4183 w 10000"/>
                      <a:gd name="connsiteY7" fmla="*/ 8042 h 9912"/>
                      <a:gd name="connsiteX8" fmla="*/ 2936 w 10000"/>
                      <a:gd name="connsiteY8" fmla="*/ 9912 h 9912"/>
                      <a:gd name="connsiteX9" fmla="*/ 0 w 10000"/>
                      <a:gd name="connsiteY9" fmla="*/ 8598 h 9912"/>
                      <a:gd name="connsiteX10" fmla="*/ 937 w 10000"/>
                      <a:gd name="connsiteY10" fmla="*/ 7686 h 9912"/>
                      <a:gd name="connsiteX11" fmla="*/ 2673 w 10000"/>
                      <a:gd name="connsiteY11" fmla="*/ 5297 h 9912"/>
                      <a:gd name="connsiteX12" fmla="*/ 3999 w 10000"/>
                      <a:gd name="connsiteY12" fmla="*/ 3000 h 9912"/>
                      <a:gd name="connsiteX0" fmla="*/ 5408 w 10000"/>
                      <a:gd name="connsiteY0" fmla="*/ 0 h 10255"/>
                      <a:gd name="connsiteX1" fmla="*/ 9914 w 10000"/>
                      <a:gd name="connsiteY1" fmla="*/ 400 h 10255"/>
                      <a:gd name="connsiteX2" fmla="*/ 9930 w 10000"/>
                      <a:gd name="connsiteY2" fmla="*/ 4772 h 10255"/>
                      <a:gd name="connsiteX3" fmla="*/ 8807 w 10000"/>
                      <a:gd name="connsiteY3" fmla="*/ 4925 h 10255"/>
                      <a:gd name="connsiteX4" fmla="*/ 7264 w 10000"/>
                      <a:gd name="connsiteY4" fmla="*/ 7155 h 10255"/>
                      <a:gd name="connsiteX5" fmla="*/ 8726 w 10000"/>
                      <a:gd name="connsiteY5" fmla="*/ 7577 h 10255"/>
                      <a:gd name="connsiteX6" fmla="*/ 7237 w 10000"/>
                      <a:gd name="connsiteY6" fmla="*/ 9691 h 10255"/>
                      <a:gd name="connsiteX7" fmla="*/ 4183 w 10000"/>
                      <a:gd name="connsiteY7" fmla="*/ 8113 h 10255"/>
                      <a:gd name="connsiteX8" fmla="*/ 2595 w 10000"/>
                      <a:gd name="connsiteY8" fmla="*/ 10255 h 10255"/>
                      <a:gd name="connsiteX9" fmla="*/ 0 w 10000"/>
                      <a:gd name="connsiteY9" fmla="*/ 8674 h 10255"/>
                      <a:gd name="connsiteX10" fmla="*/ 937 w 10000"/>
                      <a:gd name="connsiteY10" fmla="*/ 7754 h 10255"/>
                      <a:gd name="connsiteX11" fmla="*/ 2673 w 10000"/>
                      <a:gd name="connsiteY11" fmla="*/ 5344 h 10255"/>
                      <a:gd name="connsiteX12" fmla="*/ 3999 w 10000"/>
                      <a:gd name="connsiteY12" fmla="*/ 3027 h 10255"/>
                      <a:gd name="connsiteX0" fmla="*/ 5408 w 10000"/>
                      <a:gd name="connsiteY0" fmla="*/ 0 h 10000"/>
                      <a:gd name="connsiteX1" fmla="*/ 9914 w 10000"/>
                      <a:gd name="connsiteY1" fmla="*/ 400 h 10000"/>
                      <a:gd name="connsiteX2" fmla="*/ 9930 w 10000"/>
                      <a:gd name="connsiteY2" fmla="*/ 4772 h 10000"/>
                      <a:gd name="connsiteX3" fmla="*/ 8807 w 10000"/>
                      <a:gd name="connsiteY3" fmla="*/ 4925 h 10000"/>
                      <a:gd name="connsiteX4" fmla="*/ 7264 w 10000"/>
                      <a:gd name="connsiteY4" fmla="*/ 7155 h 10000"/>
                      <a:gd name="connsiteX5" fmla="*/ 8726 w 10000"/>
                      <a:gd name="connsiteY5" fmla="*/ 7577 h 10000"/>
                      <a:gd name="connsiteX6" fmla="*/ 7237 w 10000"/>
                      <a:gd name="connsiteY6" fmla="*/ 9691 h 10000"/>
                      <a:gd name="connsiteX7" fmla="*/ 4183 w 10000"/>
                      <a:gd name="connsiteY7" fmla="*/ 8113 h 10000"/>
                      <a:gd name="connsiteX8" fmla="*/ 2936 w 10000"/>
                      <a:gd name="connsiteY8" fmla="*/ 10000 h 10000"/>
                      <a:gd name="connsiteX9" fmla="*/ 0 w 10000"/>
                      <a:gd name="connsiteY9" fmla="*/ 8674 h 10000"/>
                      <a:gd name="connsiteX10" fmla="*/ 937 w 10000"/>
                      <a:gd name="connsiteY10" fmla="*/ 7754 h 10000"/>
                      <a:gd name="connsiteX11" fmla="*/ 2673 w 10000"/>
                      <a:gd name="connsiteY11" fmla="*/ 5344 h 10000"/>
                      <a:gd name="connsiteX12" fmla="*/ 3999 w 10000"/>
                      <a:gd name="connsiteY12" fmla="*/ 3027 h 10000"/>
                      <a:gd name="connsiteX0" fmla="*/ 5408 w 10000"/>
                      <a:gd name="connsiteY0" fmla="*/ 0 h 10233"/>
                      <a:gd name="connsiteX1" fmla="*/ 9914 w 10000"/>
                      <a:gd name="connsiteY1" fmla="*/ 400 h 10233"/>
                      <a:gd name="connsiteX2" fmla="*/ 9930 w 10000"/>
                      <a:gd name="connsiteY2" fmla="*/ 4772 h 10233"/>
                      <a:gd name="connsiteX3" fmla="*/ 8807 w 10000"/>
                      <a:gd name="connsiteY3" fmla="*/ 4925 h 10233"/>
                      <a:gd name="connsiteX4" fmla="*/ 7264 w 10000"/>
                      <a:gd name="connsiteY4" fmla="*/ 7155 h 10233"/>
                      <a:gd name="connsiteX5" fmla="*/ 8726 w 10000"/>
                      <a:gd name="connsiteY5" fmla="*/ 7577 h 10233"/>
                      <a:gd name="connsiteX6" fmla="*/ 7237 w 10000"/>
                      <a:gd name="connsiteY6" fmla="*/ 9691 h 10233"/>
                      <a:gd name="connsiteX7" fmla="*/ 4183 w 10000"/>
                      <a:gd name="connsiteY7" fmla="*/ 8113 h 10233"/>
                      <a:gd name="connsiteX8" fmla="*/ 2694 w 10000"/>
                      <a:gd name="connsiteY8" fmla="*/ 10233 h 10233"/>
                      <a:gd name="connsiteX9" fmla="*/ 0 w 10000"/>
                      <a:gd name="connsiteY9" fmla="*/ 8674 h 10233"/>
                      <a:gd name="connsiteX10" fmla="*/ 937 w 10000"/>
                      <a:gd name="connsiteY10" fmla="*/ 7754 h 10233"/>
                      <a:gd name="connsiteX11" fmla="*/ 2673 w 10000"/>
                      <a:gd name="connsiteY11" fmla="*/ 5344 h 10233"/>
                      <a:gd name="connsiteX12" fmla="*/ 3999 w 10000"/>
                      <a:gd name="connsiteY12" fmla="*/ 3027 h 10233"/>
                      <a:gd name="connsiteX0" fmla="*/ 5408 w 10000"/>
                      <a:gd name="connsiteY0" fmla="*/ 0 h 10189"/>
                      <a:gd name="connsiteX1" fmla="*/ 9914 w 10000"/>
                      <a:gd name="connsiteY1" fmla="*/ 400 h 10189"/>
                      <a:gd name="connsiteX2" fmla="*/ 9930 w 10000"/>
                      <a:gd name="connsiteY2" fmla="*/ 4772 h 10189"/>
                      <a:gd name="connsiteX3" fmla="*/ 8807 w 10000"/>
                      <a:gd name="connsiteY3" fmla="*/ 4925 h 10189"/>
                      <a:gd name="connsiteX4" fmla="*/ 7264 w 10000"/>
                      <a:gd name="connsiteY4" fmla="*/ 7155 h 10189"/>
                      <a:gd name="connsiteX5" fmla="*/ 8726 w 10000"/>
                      <a:gd name="connsiteY5" fmla="*/ 7577 h 10189"/>
                      <a:gd name="connsiteX6" fmla="*/ 7237 w 10000"/>
                      <a:gd name="connsiteY6" fmla="*/ 9691 h 10189"/>
                      <a:gd name="connsiteX7" fmla="*/ 4183 w 10000"/>
                      <a:gd name="connsiteY7" fmla="*/ 8113 h 10189"/>
                      <a:gd name="connsiteX8" fmla="*/ 2890 w 10000"/>
                      <a:gd name="connsiteY8" fmla="*/ 10189 h 10189"/>
                      <a:gd name="connsiteX9" fmla="*/ 0 w 10000"/>
                      <a:gd name="connsiteY9" fmla="*/ 8674 h 10189"/>
                      <a:gd name="connsiteX10" fmla="*/ 937 w 10000"/>
                      <a:gd name="connsiteY10" fmla="*/ 7754 h 10189"/>
                      <a:gd name="connsiteX11" fmla="*/ 2673 w 10000"/>
                      <a:gd name="connsiteY11" fmla="*/ 5344 h 10189"/>
                      <a:gd name="connsiteX12" fmla="*/ 3999 w 10000"/>
                      <a:gd name="connsiteY12" fmla="*/ 3027 h 10189"/>
                      <a:gd name="connsiteX0" fmla="*/ 5408 w 10000"/>
                      <a:gd name="connsiteY0" fmla="*/ 0 h 10189"/>
                      <a:gd name="connsiteX1" fmla="*/ 9914 w 10000"/>
                      <a:gd name="connsiteY1" fmla="*/ 400 h 10189"/>
                      <a:gd name="connsiteX2" fmla="*/ 9930 w 10000"/>
                      <a:gd name="connsiteY2" fmla="*/ 4772 h 10189"/>
                      <a:gd name="connsiteX3" fmla="*/ 8807 w 10000"/>
                      <a:gd name="connsiteY3" fmla="*/ 4925 h 10189"/>
                      <a:gd name="connsiteX4" fmla="*/ 7264 w 10000"/>
                      <a:gd name="connsiteY4" fmla="*/ 7155 h 10189"/>
                      <a:gd name="connsiteX5" fmla="*/ 8726 w 10000"/>
                      <a:gd name="connsiteY5" fmla="*/ 7577 h 10189"/>
                      <a:gd name="connsiteX6" fmla="*/ 7237 w 10000"/>
                      <a:gd name="connsiteY6" fmla="*/ 9691 h 10189"/>
                      <a:gd name="connsiteX7" fmla="*/ 4183 w 10000"/>
                      <a:gd name="connsiteY7" fmla="*/ 8113 h 10189"/>
                      <a:gd name="connsiteX8" fmla="*/ 2890 w 10000"/>
                      <a:gd name="connsiteY8" fmla="*/ 10189 h 10189"/>
                      <a:gd name="connsiteX9" fmla="*/ 0 w 10000"/>
                      <a:gd name="connsiteY9" fmla="*/ 8674 h 10189"/>
                      <a:gd name="connsiteX10" fmla="*/ 937 w 10000"/>
                      <a:gd name="connsiteY10" fmla="*/ 7754 h 10189"/>
                      <a:gd name="connsiteX11" fmla="*/ 2673 w 10000"/>
                      <a:gd name="connsiteY11" fmla="*/ 5344 h 10189"/>
                      <a:gd name="connsiteX12" fmla="*/ 3999 w 10000"/>
                      <a:gd name="connsiteY12" fmla="*/ 3027 h 10189"/>
                      <a:gd name="connsiteX13" fmla="*/ 5408 w 10000"/>
                      <a:gd name="connsiteY13" fmla="*/ 0 h 10189"/>
                      <a:gd name="connsiteX0" fmla="*/ 5257 w 9849"/>
                      <a:gd name="connsiteY0" fmla="*/ 0 h 10189"/>
                      <a:gd name="connsiteX1" fmla="*/ 9763 w 9849"/>
                      <a:gd name="connsiteY1" fmla="*/ 400 h 10189"/>
                      <a:gd name="connsiteX2" fmla="*/ 9779 w 9849"/>
                      <a:gd name="connsiteY2" fmla="*/ 4772 h 10189"/>
                      <a:gd name="connsiteX3" fmla="*/ 8656 w 9849"/>
                      <a:gd name="connsiteY3" fmla="*/ 4925 h 10189"/>
                      <a:gd name="connsiteX4" fmla="*/ 7113 w 9849"/>
                      <a:gd name="connsiteY4" fmla="*/ 7155 h 10189"/>
                      <a:gd name="connsiteX5" fmla="*/ 8575 w 9849"/>
                      <a:gd name="connsiteY5" fmla="*/ 7577 h 10189"/>
                      <a:gd name="connsiteX6" fmla="*/ 7086 w 9849"/>
                      <a:gd name="connsiteY6" fmla="*/ 9691 h 10189"/>
                      <a:gd name="connsiteX7" fmla="*/ 4032 w 9849"/>
                      <a:gd name="connsiteY7" fmla="*/ 8113 h 10189"/>
                      <a:gd name="connsiteX8" fmla="*/ 2739 w 9849"/>
                      <a:gd name="connsiteY8" fmla="*/ 10189 h 10189"/>
                      <a:gd name="connsiteX9" fmla="*/ 0 w 9849"/>
                      <a:gd name="connsiteY9" fmla="*/ 8818 h 10189"/>
                      <a:gd name="connsiteX10" fmla="*/ 786 w 9849"/>
                      <a:gd name="connsiteY10" fmla="*/ 7754 h 10189"/>
                      <a:gd name="connsiteX11" fmla="*/ 2522 w 9849"/>
                      <a:gd name="connsiteY11" fmla="*/ 5344 h 10189"/>
                      <a:gd name="connsiteX12" fmla="*/ 3848 w 9849"/>
                      <a:gd name="connsiteY12" fmla="*/ 3027 h 10189"/>
                      <a:gd name="connsiteX13" fmla="*/ 5257 w 9849"/>
                      <a:gd name="connsiteY13" fmla="*/ 0 h 10189"/>
                      <a:gd name="connsiteX0" fmla="*/ 5338 w 10000"/>
                      <a:gd name="connsiteY0" fmla="*/ 0 h 10000"/>
                      <a:gd name="connsiteX1" fmla="*/ 9913 w 10000"/>
                      <a:gd name="connsiteY1" fmla="*/ 393 h 10000"/>
                      <a:gd name="connsiteX2" fmla="*/ 9929 w 10000"/>
                      <a:gd name="connsiteY2" fmla="*/ 4683 h 10000"/>
                      <a:gd name="connsiteX3" fmla="*/ 8789 w 10000"/>
                      <a:gd name="connsiteY3" fmla="*/ 4834 h 10000"/>
                      <a:gd name="connsiteX4" fmla="*/ 7222 w 10000"/>
                      <a:gd name="connsiteY4" fmla="*/ 7022 h 10000"/>
                      <a:gd name="connsiteX5" fmla="*/ 8487 w 10000"/>
                      <a:gd name="connsiteY5" fmla="*/ 7746 h 10000"/>
                      <a:gd name="connsiteX6" fmla="*/ 7195 w 10000"/>
                      <a:gd name="connsiteY6" fmla="*/ 9511 h 10000"/>
                      <a:gd name="connsiteX7" fmla="*/ 4094 w 10000"/>
                      <a:gd name="connsiteY7" fmla="*/ 7963 h 10000"/>
                      <a:gd name="connsiteX8" fmla="*/ 2781 w 10000"/>
                      <a:gd name="connsiteY8" fmla="*/ 10000 h 10000"/>
                      <a:gd name="connsiteX9" fmla="*/ 0 w 10000"/>
                      <a:gd name="connsiteY9" fmla="*/ 8654 h 10000"/>
                      <a:gd name="connsiteX10" fmla="*/ 798 w 10000"/>
                      <a:gd name="connsiteY10" fmla="*/ 7610 h 10000"/>
                      <a:gd name="connsiteX11" fmla="*/ 2561 w 10000"/>
                      <a:gd name="connsiteY11" fmla="*/ 5245 h 10000"/>
                      <a:gd name="connsiteX12" fmla="*/ 3907 w 10000"/>
                      <a:gd name="connsiteY12" fmla="*/ 2971 h 10000"/>
                      <a:gd name="connsiteX13" fmla="*/ 5338 w 10000"/>
                      <a:gd name="connsiteY13" fmla="*/ 0 h 10000"/>
                      <a:gd name="connsiteX0" fmla="*/ 5752 w 10000"/>
                      <a:gd name="connsiteY0" fmla="*/ 0 h 10086"/>
                      <a:gd name="connsiteX1" fmla="*/ 9913 w 10000"/>
                      <a:gd name="connsiteY1" fmla="*/ 479 h 10086"/>
                      <a:gd name="connsiteX2" fmla="*/ 9929 w 10000"/>
                      <a:gd name="connsiteY2" fmla="*/ 4769 h 10086"/>
                      <a:gd name="connsiteX3" fmla="*/ 8789 w 10000"/>
                      <a:gd name="connsiteY3" fmla="*/ 4920 h 10086"/>
                      <a:gd name="connsiteX4" fmla="*/ 7222 w 10000"/>
                      <a:gd name="connsiteY4" fmla="*/ 7108 h 10086"/>
                      <a:gd name="connsiteX5" fmla="*/ 8487 w 10000"/>
                      <a:gd name="connsiteY5" fmla="*/ 7832 h 10086"/>
                      <a:gd name="connsiteX6" fmla="*/ 7195 w 10000"/>
                      <a:gd name="connsiteY6" fmla="*/ 9597 h 10086"/>
                      <a:gd name="connsiteX7" fmla="*/ 4094 w 10000"/>
                      <a:gd name="connsiteY7" fmla="*/ 8049 h 10086"/>
                      <a:gd name="connsiteX8" fmla="*/ 2781 w 10000"/>
                      <a:gd name="connsiteY8" fmla="*/ 10086 h 10086"/>
                      <a:gd name="connsiteX9" fmla="*/ 0 w 10000"/>
                      <a:gd name="connsiteY9" fmla="*/ 8740 h 10086"/>
                      <a:gd name="connsiteX10" fmla="*/ 798 w 10000"/>
                      <a:gd name="connsiteY10" fmla="*/ 7696 h 10086"/>
                      <a:gd name="connsiteX11" fmla="*/ 2561 w 10000"/>
                      <a:gd name="connsiteY11" fmla="*/ 5331 h 10086"/>
                      <a:gd name="connsiteX12" fmla="*/ 3907 w 10000"/>
                      <a:gd name="connsiteY12" fmla="*/ 3057 h 10086"/>
                      <a:gd name="connsiteX13" fmla="*/ 5752 w 10000"/>
                      <a:gd name="connsiteY13" fmla="*/ 0 h 10086"/>
                      <a:gd name="connsiteX0" fmla="*/ 5752 w 10000"/>
                      <a:gd name="connsiteY0" fmla="*/ 0 h 10086"/>
                      <a:gd name="connsiteX1" fmla="*/ 9913 w 10000"/>
                      <a:gd name="connsiteY1" fmla="*/ 479 h 10086"/>
                      <a:gd name="connsiteX2" fmla="*/ 9929 w 10000"/>
                      <a:gd name="connsiteY2" fmla="*/ 4769 h 10086"/>
                      <a:gd name="connsiteX3" fmla="*/ 8789 w 10000"/>
                      <a:gd name="connsiteY3" fmla="*/ 4920 h 10086"/>
                      <a:gd name="connsiteX4" fmla="*/ 7222 w 10000"/>
                      <a:gd name="connsiteY4" fmla="*/ 7108 h 10086"/>
                      <a:gd name="connsiteX5" fmla="*/ 8487 w 10000"/>
                      <a:gd name="connsiteY5" fmla="*/ 7832 h 10086"/>
                      <a:gd name="connsiteX6" fmla="*/ 7195 w 10000"/>
                      <a:gd name="connsiteY6" fmla="*/ 9597 h 10086"/>
                      <a:gd name="connsiteX7" fmla="*/ 4094 w 10000"/>
                      <a:gd name="connsiteY7" fmla="*/ 8049 h 10086"/>
                      <a:gd name="connsiteX8" fmla="*/ 2781 w 10000"/>
                      <a:gd name="connsiteY8" fmla="*/ 10086 h 10086"/>
                      <a:gd name="connsiteX9" fmla="*/ 0 w 10000"/>
                      <a:gd name="connsiteY9" fmla="*/ 8740 h 10086"/>
                      <a:gd name="connsiteX10" fmla="*/ 798 w 10000"/>
                      <a:gd name="connsiteY10" fmla="*/ 7696 h 10086"/>
                      <a:gd name="connsiteX11" fmla="*/ 2561 w 10000"/>
                      <a:gd name="connsiteY11" fmla="*/ 5331 h 10086"/>
                      <a:gd name="connsiteX12" fmla="*/ 4301 w 10000"/>
                      <a:gd name="connsiteY12" fmla="*/ 3235 h 10086"/>
                      <a:gd name="connsiteX13" fmla="*/ 5752 w 10000"/>
                      <a:gd name="connsiteY13" fmla="*/ 0 h 10086"/>
                      <a:gd name="connsiteX0" fmla="*/ 5752 w 10000"/>
                      <a:gd name="connsiteY0" fmla="*/ 0 h 10086"/>
                      <a:gd name="connsiteX1" fmla="*/ 9913 w 10000"/>
                      <a:gd name="connsiteY1" fmla="*/ 479 h 10086"/>
                      <a:gd name="connsiteX2" fmla="*/ 9929 w 10000"/>
                      <a:gd name="connsiteY2" fmla="*/ 4769 h 10086"/>
                      <a:gd name="connsiteX3" fmla="*/ 8789 w 10000"/>
                      <a:gd name="connsiteY3" fmla="*/ 4920 h 10086"/>
                      <a:gd name="connsiteX4" fmla="*/ 7222 w 10000"/>
                      <a:gd name="connsiteY4" fmla="*/ 7108 h 10086"/>
                      <a:gd name="connsiteX5" fmla="*/ 8487 w 10000"/>
                      <a:gd name="connsiteY5" fmla="*/ 7832 h 10086"/>
                      <a:gd name="connsiteX6" fmla="*/ 7195 w 10000"/>
                      <a:gd name="connsiteY6" fmla="*/ 9597 h 10086"/>
                      <a:gd name="connsiteX7" fmla="*/ 4094 w 10000"/>
                      <a:gd name="connsiteY7" fmla="*/ 8049 h 10086"/>
                      <a:gd name="connsiteX8" fmla="*/ 2781 w 10000"/>
                      <a:gd name="connsiteY8" fmla="*/ 10086 h 10086"/>
                      <a:gd name="connsiteX9" fmla="*/ 0 w 10000"/>
                      <a:gd name="connsiteY9" fmla="*/ 8740 h 10086"/>
                      <a:gd name="connsiteX10" fmla="*/ 2561 w 10000"/>
                      <a:gd name="connsiteY10" fmla="*/ 5331 h 10086"/>
                      <a:gd name="connsiteX11" fmla="*/ 4301 w 10000"/>
                      <a:gd name="connsiteY11" fmla="*/ 3235 h 10086"/>
                      <a:gd name="connsiteX12" fmla="*/ 5752 w 10000"/>
                      <a:gd name="connsiteY12" fmla="*/ 0 h 10086"/>
                      <a:gd name="connsiteX0" fmla="*/ 5752 w 10000"/>
                      <a:gd name="connsiteY0" fmla="*/ 0 h 10086"/>
                      <a:gd name="connsiteX1" fmla="*/ 9913 w 10000"/>
                      <a:gd name="connsiteY1" fmla="*/ 479 h 10086"/>
                      <a:gd name="connsiteX2" fmla="*/ 9929 w 10000"/>
                      <a:gd name="connsiteY2" fmla="*/ 4769 h 10086"/>
                      <a:gd name="connsiteX3" fmla="*/ 8789 w 10000"/>
                      <a:gd name="connsiteY3" fmla="*/ 4920 h 10086"/>
                      <a:gd name="connsiteX4" fmla="*/ 7222 w 10000"/>
                      <a:gd name="connsiteY4" fmla="*/ 7108 h 10086"/>
                      <a:gd name="connsiteX5" fmla="*/ 8487 w 10000"/>
                      <a:gd name="connsiteY5" fmla="*/ 7832 h 10086"/>
                      <a:gd name="connsiteX6" fmla="*/ 7195 w 10000"/>
                      <a:gd name="connsiteY6" fmla="*/ 9597 h 10086"/>
                      <a:gd name="connsiteX7" fmla="*/ 4094 w 10000"/>
                      <a:gd name="connsiteY7" fmla="*/ 8049 h 10086"/>
                      <a:gd name="connsiteX8" fmla="*/ 2781 w 10000"/>
                      <a:gd name="connsiteY8" fmla="*/ 10086 h 10086"/>
                      <a:gd name="connsiteX9" fmla="*/ 0 w 10000"/>
                      <a:gd name="connsiteY9" fmla="*/ 8740 h 10086"/>
                      <a:gd name="connsiteX10" fmla="*/ 2167 w 10000"/>
                      <a:gd name="connsiteY10" fmla="*/ 6451 h 10086"/>
                      <a:gd name="connsiteX11" fmla="*/ 4301 w 10000"/>
                      <a:gd name="connsiteY11" fmla="*/ 3235 h 10086"/>
                      <a:gd name="connsiteX12" fmla="*/ 5752 w 10000"/>
                      <a:gd name="connsiteY12" fmla="*/ 0 h 10086"/>
                      <a:gd name="connsiteX0" fmla="*/ 5752 w 10000"/>
                      <a:gd name="connsiteY0" fmla="*/ 0 h 10086"/>
                      <a:gd name="connsiteX1" fmla="*/ 9913 w 10000"/>
                      <a:gd name="connsiteY1" fmla="*/ 479 h 10086"/>
                      <a:gd name="connsiteX2" fmla="*/ 9929 w 10000"/>
                      <a:gd name="connsiteY2" fmla="*/ 4769 h 10086"/>
                      <a:gd name="connsiteX3" fmla="*/ 8789 w 10000"/>
                      <a:gd name="connsiteY3" fmla="*/ 4920 h 10086"/>
                      <a:gd name="connsiteX4" fmla="*/ 7222 w 10000"/>
                      <a:gd name="connsiteY4" fmla="*/ 7108 h 10086"/>
                      <a:gd name="connsiteX5" fmla="*/ 8487 w 10000"/>
                      <a:gd name="connsiteY5" fmla="*/ 7832 h 10086"/>
                      <a:gd name="connsiteX6" fmla="*/ 7195 w 10000"/>
                      <a:gd name="connsiteY6" fmla="*/ 9597 h 10086"/>
                      <a:gd name="connsiteX7" fmla="*/ 4094 w 10000"/>
                      <a:gd name="connsiteY7" fmla="*/ 8049 h 10086"/>
                      <a:gd name="connsiteX8" fmla="*/ 2781 w 10000"/>
                      <a:gd name="connsiteY8" fmla="*/ 10086 h 10086"/>
                      <a:gd name="connsiteX9" fmla="*/ 0 w 10000"/>
                      <a:gd name="connsiteY9" fmla="*/ 8740 h 10086"/>
                      <a:gd name="connsiteX10" fmla="*/ 2285 w 10000"/>
                      <a:gd name="connsiteY10" fmla="*/ 5821 h 10086"/>
                      <a:gd name="connsiteX11" fmla="*/ 4301 w 10000"/>
                      <a:gd name="connsiteY11" fmla="*/ 3235 h 10086"/>
                      <a:gd name="connsiteX12" fmla="*/ 5752 w 10000"/>
                      <a:gd name="connsiteY12" fmla="*/ 0 h 1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000" h="10086">
                        <a:moveTo>
                          <a:pt x="5752" y="0"/>
                        </a:moveTo>
                        <a:cubicBezTo>
                          <a:pt x="7277" y="131"/>
                          <a:pt x="8388" y="348"/>
                          <a:pt x="9913" y="479"/>
                        </a:cubicBezTo>
                        <a:cubicBezTo>
                          <a:pt x="10211" y="1932"/>
                          <a:pt x="9631" y="3314"/>
                          <a:pt x="9929" y="4769"/>
                        </a:cubicBezTo>
                        <a:lnTo>
                          <a:pt x="8789" y="4920"/>
                        </a:lnTo>
                        <a:lnTo>
                          <a:pt x="7222" y="7108"/>
                        </a:lnTo>
                        <a:lnTo>
                          <a:pt x="8487" y="7832"/>
                        </a:lnTo>
                        <a:lnTo>
                          <a:pt x="7195" y="9597"/>
                        </a:lnTo>
                        <a:lnTo>
                          <a:pt x="4094" y="8049"/>
                        </a:lnTo>
                        <a:lnTo>
                          <a:pt x="2781" y="10086"/>
                        </a:lnTo>
                        <a:lnTo>
                          <a:pt x="0" y="8740"/>
                        </a:lnTo>
                        <a:lnTo>
                          <a:pt x="2285" y="5821"/>
                        </a:lnTo>
                        <a:lnTo>
                          <a:pt x="4301" y="3235"/>
                        </a:lnTo>
                        <a:lnTo>
                          <a:pt x="5752" y="0"/>
                        </a:lnTo>
                        <a:close/>
                      </a:path>
                    </a:pathLst>
                  </a:custGeom>
                  <a:solidFill>
                    <a:srgbClr val="99FF99"/>
                  </a:solidFill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 lIns="91427" tIns="45714" rIns="91427" bIns="45714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kern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7486" name="フリーフォーム 72"/>
                  <p:cNvSpPr>
                    <a:spLocks/>
                  </p:cNvSpPr>
                  <p:nvPr/>
                </p:nvSpPr>
                <p:spPr bwMode="auto">
                  <a:xfrm>
                    <a:off x="4524798" y="3469233"/>
                    <a:ext cx="319262" cy="310346"/>
                  </a:xfrm>
                  <a:custGeom>
                    <a:avLst/>
                    <a:gdLst>
                      <a:gd name="T0" fmla="*/ 40345879 w 271278"/>
                      <a:gd name="T1" fmla="*/ 0 h 264424"/>
                      <a:gd name="T2" fmla="*/ 95453150 w 271278"/>
                      <a:gd name="T3" fmla="*/ 50161454 h 264424"/>
                      <a:gd name="T4" fmla="*/ 52464495 w 271278"/>
                      <a:gd name="T5" fmla="*/ 84320102 h 264424"/>
                      <a:gd name="T6" fmla="*/ 0 w 271278"/>
                      <a:gd name="T7" fmla="*/ 34906126 h 264424"/>
                      <a:gd name="T8" fmla="*/ 40345879 w 271278"/>
                      <a:gd name="T9" fmla="*/ 0 h 2644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71278" h="264424">
                        <a:moveTo>
                          <a:pt x="114663" y="0"/>
                        </a:moveTo>
                        <a:lnTo>
                          <a:pt x="271278" y="157304"/>
                        </a:lnTo>
                        <a:lnTo>
                          <a:pt x="149104" y="264424"/>
                        </a:lnTo>
                        <a:lnTo>
                          <a:pt x="0" y="109464"/>
                        </a:lnTo>
                        <a:lnTo>
                          <a:pt x="114663" y="0"/>
                        </a:lnTo>
                        <a:close/>
                      </a:path>
                    </a:pathLst>
                  </a:custGeom>
                  <a:solidFill>
                    <a:srgbClr val="99FF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487" name="テキスト ボックス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61358" y="2980142"/>
                    <a:ext cx="1036342" cy="250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800">
                        <a:solidFill>
                          <a:srgbClr val="000000"/>
                        </a:solidFill>
                        <a:latin typeface="ＭＳ ゴシック" pitchFamily="49" charset="-128"/>
                        <a:ea typeface="ＭＳ ゴシック" pitchFamily="49" charset="-128"/>
                      </a:rPr>
                      <a:t>認定こども園</a:t>
                    </a:r>
                  </a:p>
                </p:txBody>
              </p:sp>
              <p:sp>
                <p:nvSpPr>
                  <p:cNvPr id="17488" name="テキスト ボックス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3181" y="2602796"/>
                    <a:ext cx="555614" cy="2499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800">
                        <a:solidFill>
                          <a:srgbClr val="000000"/>
                        </a:solidFill>
                        <a:latin typeface="ＭＳ ゴシック" pitchFamily="49" charset="-128"/>
                        <a:ea typeface="ＭＳ ゴシック" pitchFamily="49" charset="-128"/>
                      </a:rPr>
                      <a:t>公園</a:t>
                    </a:r>
                  </a:p>
                </p:txBody>
              </p:sp>
              <p:sp>
                <p:nvSpPr>
                  <p:cNvPr id="17489" name="テキスト ボックス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4138" y="3244937"/>
                    <a:ext cx="1800225" cy="215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800">
                        <a:solidFill>
                          <a:srgbClr val="000000"/>
                        </a:solidFill>
                        <a:latin typeface="ＭＳ ゴシック" pitchFamily="49" charset="-128"/>
                        <a:ea typeface="ＭＳ ゴシック" pitchFamily="49" charset="-128"/>
                      </a:rPr>
                      <a:t>柏地域医療連携センター</a:t>
                    </a:r>
                  </a:p>
                </p:txBody>
              </p:sp>
            </p:grpSp>
          </p:grpSp>
          <p:sp>
            <p:nvSpPr>
              <p:cNvPr id="17464" name="Text Box 16"/>
              <p:cNvSpPr txBox="1">
                <a:spLocks noChangeArrowheads="1"/>
              </p:cNvSpPr>
              <p:nvPr/>
            </p:nvSpPr>
            <p:spPr bwMode="auto">
              <a:xfrm>
                <a:off x="3778250" y="2055813"/>
                <a:ext cx="660400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第</a:t>
                </a:r>
                <a:r>
                  <a:rPr lang="en-US" altLang="ja-JP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Ⅱ</a:t>
                </a:r>
                <a:r>
                  <a:rPr lang="ja-JP" altLang="en-US" sz="1200">
                    <a:solidFill>
                      <a:schemeClr val="tx2"/>
                    </a:solidFill>
                    <a:latin typeface="HGｺﾞｼｯｸM" pitchFamily="49" charset="-128"/>
                    <a:ea typeface="HGｺﾞｼｯｸM" pitchFamily="49" charset="-128"/>
                  </a:rPr>
                  <a:t>期</a:t>
                </a:r>
              </a:p>
            </p:txBody>
          </p:sp>
          <p:sp>
            <p:nvSpPr>
              <p:cNvPr id="17465" name="Freeform 24"/>
              <p:cNvSpPr>
                <a:spLocks/>
              </p:cNvSpPr>
              <p:nvPr/>
            </p:nvSpPr>
            <p:spPr bwMode="auto">
              <a:xfrm flipH="1">
                <a:off x="2541610" y="1119188"/>
                <a:ext cx="1230288" cy="1136650"/>
              </a:xfrm>
              <a:custGeom>
                <a:avLst/>
                <a:gdLst>
                  <a:gd name="T0" fmla="*/ 2147483647 w 1568"/>
                  <a:gd name="T1" fmla="*/ 0 h 187"/>
                  <a:gd name="T2" fmla="*/ 0 w 1568"/>
                  <a:gd name="T3" fmla="*/ 2147483647 h 18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68" h="187">
                    <a:moveTo>
                      <a:pt x="1568" y="0"/>
                    </a:moveTo>
                    <a:lnTo>
                      <a:pt x="0" y="18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5306" tIns="32653" rIns="65306" bIns="32653"/>
              <a:lstStyle/>
              <a:p>
                <a:endParaRPr lang="ja-JP" altLang="en-US"/>
              </a:p>
            </p:txBody>
          </p:sp>
          <p:sp>
            <p:nvSpPr>
              <p:cNvPr id="1746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3886200" y="2312988"/>
                <a:ext cx="722313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800">
                    <a:solidFill>
                      <a:srgbClr val="000000"/>
                    </a:solidFill>
                  </a:rPr>
                  <a:t>民間集合</a:t>
                </a:r>
                <a:endParaRPr lang="en-US" altLang="ja-JP" sz="80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800">
                    <a:solidFill>
                      <a:srgbClr val="000000"/>
                    </a:solidFill>
                  </a:rPr>
                  <a:t>分譲住宅</a:t>
                </a:r>
                <a:endParaRPr lang="en-US" altLang="ja-JP" sz="80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800">
                    <a:solidFill>
                      <a:srgbClr val="000000"/>
                    </a:solidFill>
                  </a:rPr>
                  <a:t>（建設中）</a:t>
                </a:r>
              </a:p>
            </p:txBody>
          </p:sp>
          <p:sp>
            <p:nvSpPr>
              <p:cNvPr id="1746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3367088" y="1722438"/>
                <a:ext cx="722312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800">
                    <a:solidFill>
                      <a:srgbClr val="000000"/>
                    </a:solidFill>
                  </a:rPr>
                  <a:t>民間戸建</a:t>
                </a:r>
                <a:endParaRPr lang="en-US" altLang="ja-JP" sz="80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800">
                    <a:solidFill>
                      <a:srgbClr val="000000"/>
                    </a:solidFill>
                  </a:rPr>
                  <a:t>分譲住宅</a:t>
                </a:r>
                <a:endParaRPr lang="en-US" altLang="ja-JP" sz="80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800">
                    <a:solidFill>
                      <a:srgbClr val="000000"/>
                    </a:solidFill>
                  </a:rPr>
                  <a:t>（建設中）</a:t>
                </a:r>
              </a:p>
            </p:txBody>
          </p:sp>
          <p:sp>
            <p:nvSpPr>
              <p:cNvPr id="1746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632325" y="2708275"/>
                <a:ext cx="78581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900">
                    <a:solidFill>
                      <a:srgbClr val="000000"/>
                    </a:solidFill>
                  </a:rPr>
                  <a:t>コンフォール柏豊四季台</a:t>
                </a:r>
                <a:endParaRPr lang="en-US" altLang="ja-JP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6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579688" y="2259013"/>
                <a:ext cx="947737" cy="33813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800">
                    <a:solidFill>
                      <a:srgbClr val="000000"/>
                    </a:solidFill>
                  </a:rPr>
                  <a:t>植物栽培ユニット（試行実施）</a:t>
                </a:r>
              </a:p>
            </p:txBody>
          </p:sp>
          <p:sp>
            <p:nvSpPr>
              <p:cNvPr id="17470" name="フリーフォーム 1"/>
              <p:cNvSpPr>
                <a:spLocks/>
              </p:cNvSpPr>
              <p:nvPr/>
            </p:nvSpPr>
            <p:spPr bwMode="auto">
              <a:xfrm>
                <a:off x="3695700" y="2862263"/>
                <a:ext cx="192088" cy="214312"/>
              </a:xfrm>
              <a:custGeom>
                <a:avLst/>
                <a:gdLst>
                  <a:gd name="T0" fmla="*/ 0 w 192881"/>
                  <a:gd name="T1" fmla="*/ 52387 h 214312"/>
                  <a:gd name="T2" fmla="*/ 6263 w 192881"/>
                  <a:gd name="T3" fmla="*/ 100012 h 214312"/>
                  <a:gd name="T4" fmla="*/ 104355 w 192881"/>
                  <a:gd name="T5" fmla="*/ 214312 h 214312"/>
                  <a:gd name="T6" fmla="*/ 169060 w 192881"/>
                  <a:gd name="T7" fmla="*/ 140493 h 214312"/>
                  <a:gd name="T8" fmla="*/ 43830 w 192881"/>
                  <a:gd name="T9" fmla="*/ 0 h 214312"/>
                  <a:gd name="T10" fmla="*/ 0 w 192881"/>
                  <a:gd name="T11" fmla="*/ 52387 h 2143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2881" h="214312">
                    <a:moveTo>
                      <a:pt x="0" y="52387"/>
                    </a:moveTo>
                    <a:lnTo>
                      <a:pt x="7144" y="100012"/>
                    </a:lnTo>
                    <a:lnTo>
                      <a:pt x="119063" y="214312"/>
                    </a:lnTo>
                    <a:lnTo>
                      <a:pt x="192881" y="140493"/>
                    </a:lnTo>
                    <a:lnTo>
                      <a:pt x="50006" y="0"/>
                    </a:lnTo>
                    <a:lnTo>
                      <a:pt x="0" y="52387"/>
                    </a:lnTo>
                    <a:close/>
                  </a:path>
                </a:pathLst>
              </a:custGeom>
              <a:solidFill>
                <a:srgbClr val="99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71" name="Freeform 24"/>
              <p:cNvSpPr>
                <a:spLocks/>
              </p:cNvSpPr>
              <p:nvPr/>
            </p:nvSpPr>
            <p:spPr bwMode="auto">
              <a:xfrm flipH="1">
                <a:off x="3311525" y="2557463"/>
                <a:ext cx="460375" cy="384175"/>
              </a:xfrm>
              <a:custGeom>
                <a:avLst/>
                <a:gdLst>
                  <a:gd name="T0" fmla="*/ 2147483647 w 1568"/>
                  <a:gd name="T1" fmla="*/ 0 h 187"/>
                  <a:gd name="T2" fmla="*/ 0 w 1568"/>
                  <a:gd name="T3" fmla="*/ 2147483647 h 18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68" h="187">
                    <a:moveTo>
                      <a:pt x="1568" y="0"/>
                    </a:moveTo>
                    <a:lnTo>
                      <a:pt x="0" y="18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5306" tIns="32653" rIns="65306" bIns="32653"/>
              <a:lstStyle/>
              <a:p>
                <a:endParaRPr lang="ja-JP" altLang="en-US"/>
              </a:p>
            </p:txBody>
          </p:sp>
          <p:grpSp>
            <p:nvGrpSpPr>
              <p:cNvPr id="17472" name="グループ化 3"/>
              <p:cNvGrpSpPr>
                <a:grpSpLocks/>
              </p:cNvGrpSpPr>
              <p:nvPr/>
            </p:nvGrpSpPr>
            <p:grpSpPr bwMode="auto">
              <a:xfrm>
                <a:off x="6593075" y="3170238"/>
                <a:ext cx="2411412" cy="682625"/>
                <a:chOff x="6577200" y="2039938"/>
                <a:chExt cx="2411412" cy="682625"/>
              </a:xfrm>
            </p:grpSpPr>
            <p:sp>
              <p:nvSpPr>
                <p:cNvPr id="1747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601012" y="2406650"/>
                  <a:ext cx="2324100" cy="2762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429" tIns="45715" rIns="91429" bIns="45715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Ｈ</a:t>
                  </a:r>
                  <a:r>
                    <a:rPr lang="en-US" altLang="ja-JP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22</a:t>
                  </a: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年</a:t>
                  </a:r>
                  <a:r>
                    <a:rPr lang="en-US" altLang="ja-JP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8</a:t>
                  </a: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月着手済（</a:t>
                  </a:r>
                  <a:r>
                    <a:rPr lang="en-US" altLang="ja-JP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440</a:t>
                  </a: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戸）</a:t>
                  </a:r>
                  <a:r>
                    <a:rPr lang="ja-JP" altLang="en-US" sz="1200">
                      <a:solidFill>
                        <a:srgbClr val="FF0000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　　　　　　　　　　　　　　　　　　</a:t>
                  </a:r>
                </a:p>
              </p:txBody>
            </p:sp>
            <p:sp>
              <p:nvSpPr>
                <p:cNvPr id="17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6577200" y="2039938"/>
                  <a:ext cx="2411412" cy="682625"/>
                </a:xfrm>
                <a:prstGeom prst="rect">
                  <a:avLst/>
                </a:prstGeom>
                <a:noFill/>
                <a:ln w="38100" algn="ctr">
                  <a:solidFill>
                    <a:srgbClr val="FE980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200"/>
                </a:p>
              </p:txBody>
            </p:sp>
            <p:sp>
              <p:nvSpPr>
                <p:cNvPr id="1747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626412" y="2106613"/>
                  <a:ext cx="2305050" cy="276225"/>
                </a:xfrm>
                <a:prstGeom prst="rect">
                  <a:avLst/>
                </a:prstGeom>
                <a:solidFill>
                  <a:srgbClr val="FDD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9" tIns="45715" rIns="91429" bIns="45715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第</a:t>
                  </a:r>
                  <a:r>
                    <a:rPr lang="en-US" altLang="ja-JP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Ⅲ</a:t>
                  </a:r>
                  <a:r>
                    <a:rPr lang="ja-JP" altLang="en-US" sz="1200">
                      <a:solidFill>
                        <a:schemeClr val="tx2"/>
                      </a:solidFill>
                      <a:latin typeface="HGｺﾞｼｯｸM" pitchFamily="49" charset="-128"/>
                      <a:ea typeface="HGｺﾞｼｯｸM" pitchFamily="49" charset="-128"/>
                    </a:rPr>
                    <a:t>期</a:t>
                  </a:r>
                </a:p>
              </p:txBody>
            </p:sp>
          </p:grpSp>
        </p:grpSp>
      </p:grpSp>
      <p:sp>
        <p:nvSpPr>
          <p:cNvPr id="17411" name="Freeform 10"/>
          <p:cNvSpPr>
            <a:spLocks/>
          </p:cNvSpPr>
          <p:nvPr/>
        </p:nvSpPr>
        <p:spPr bwMode="auto">
          <a:xfrm>
            <a:off x="3960813" y="1622425"/>
            <a:ext cx="2166937" cy="1217613"/>
          </a:xfrm>
          <a:custGeom>
            <a:avLst/>
            <a:gdLst>
              <a:gd name="T0" fmla="*/ 2147483647 w 10000"/>
              <a:gd name="T1" fmla="*/ 2147483647 h 10180"/>
              <a:gd name="T2" fmla="*/ 2147483647 w 10000"/>
              <a:gd name="T3" fmla="*/ 2147483647 h 10180"/>
              <a:gd name="T4" fmla="*/ 2147483647 w 10000"/>
              <a:gd name="T5" fmla="*/ 2147483647 h 10180"/>
              <a:gd name="T6" fmla="*/ 2147483647 w 10000"/>
              <a:gd name="T7" fmla="*/ 0 h 10180"/>
              <a:gd name="T8" fmla="*/ 0 w 10000"/>
              <a:gd name="T9" fmla="*/ 2147483647 h 10180"/>
              <a:gd name="T10" fmla="*/ 2147483647 w 10000"/>
              <a:gd name="T11" fmla="*/ 2147483647 h 10180"/>
              <a:gd name="T12" fmla="*/ 2147483647 w 10000"/>
              <a:gd name="T13" fmla="*/ 2147483647 h 10180"/>
              <a:gd name="T14" fmla="*/ 2147483647 w 10000"/>
              <a:gd name="T15" fmla="*/ 2147483647 h 10180"/>
              <a:gd name="T16" fmla="*/ 2147483647 w 10000"/>
              <a:gd name="T17" fmla="*/ 2147483647 h 10180"/>
              <a:gd name="T18" fmla="*/ 2147483647 w 10000"/>
              <a:gd name="T19" fmla="*/ 2147483647 h 10180"/>
              <a:gd name="T20" fmla="*/ 2147483647 w 10000"/>
              <a:gd name="T21" fmla="*/ 2147483647 h 10180"/>
              <a:gd name="T22" fmla="*/ 2147483647 w 10000"/>
              <a:gd name="T23" fmla="*/ 2147483647 h 10180"/>
              <a:gd name="T24" fmla="*/ 2147483647 w 10000"/>
              <a:gd name="T25" fmla="*/ 2147483647 h 10180"/>
              <a:gd name="T26" fmla="*/ 2147483647 w 10000"/>
              <a:gd name="T27" fmla="*/ 2147483647 h 101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10180">
                <a:moveTo>
                  <a:pt x="10000" y="2604"/>
                </a:moveTo>
                <a:lnTo>
                  <a:pt x="8854" y="2228"/>
                </a:lnTo>
                <a:lnTo>
                  <a:pt x="5580" y="1858"/>
                </a:lnTo>
                <a:lnTo>
                  <a:pt x="86" y="0"/>
                </a:lnTo>
                <a:cubicBezTo>
                  <a:pt x="57" y="126"/>
                  <a:pt x="29" y="252"/>
                  <a:pt x="0" y="378"/>
                </a:cubicBezTo>
                <a:lnTo>
                  <a:pt x="3737" y="5254"/>
                </a:lnTo>
                <a:lnTo>
                  <a:pt x="5568" y="7638"/>
                </a:lnTo>
                <a:lnTo>
                  <a:pt x="6546" y="9116"/>
                </a:lnTo>
                <a:lnTo>
                  <a:pt x="7243" y="9854"/>
                </a:lnTo>
                <a:lnTo>
                  <a:pt x="7818" y="10076"/>
                </a:lnTo>
                <a:lnTo>
                  <a:pt x="8649" y="10180"/>
                </a:lnTo>
                <a:lnTo>
                  <a:pt x="8994" y="7031"/>
                </a:lnTo>
                <a:lnTo>
                  <a:pt x="9454" y="4792"/>
                </a:lnTo>
                <a:lnTo>
                  <a:pt x="10000" y="2604"/>
                </a:lnTo>
                <a:close/>
              </a:path>
            </a:pathLst>
          </a:custGeom>
          <a:solidFill>
            <a:srgbClr val="FFCCFF">
              <a:alpha val="69803"/>
            </a:srgbClr>
          </a:solidFill>
          <a:ln w="3810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5" name="Freeform 8"/>
          <p:cNvSpPr>
            <a:spLocks/>
          </p:cNvSpPr>
          <p:nvPr/>
        </p:nvSpPr>
        <p:spPr bwMode="auto">
          <a:xfrm>
            <a:off x="2549525" y="2895600"/>
            <a:ext cx="1976438" cy="2684463"/>
          </a:xfrm>
          <a:custGeom>
            <a:avLst/>
            <a:gdLst>
              <a:gd name="T0" fmla="*/ 2147483647 w 9952"/>
              <a:gd name="T1" fmla="*/ 0 h 10000"/>
              <a:gd name="T2" fmla="*/ 2147483647 w 9952"/>
              <a:gd name="T3" fmla="*/ 2147483647 h 10000"/>
              <a:gd name="T4" fmla="*/ 2147483647 w 9952"/>
              <a:gd name="T5" fmla="*/ 2147483647 h 10000"/>
              <a:gd name="T6" fmla="*/ 0 w 9952"/>
              <a:gd name="T7" fmla="*/ 2147483647 h 10000"/>
              <a:gd name="T8" fmla="*/ 2147483647 w 9952"/>
              <a:gd name="T9" fmla="*/ 2147483647 h 10000"/>
              <a:gd name="T10" fmla="*/ 2147483647 w 9952"/>
              <a:gd name="T11" fmla="*/ 2147483647 h 10000"/>
              <a:gd name="T12" fmla="*/ 2147483647 w 9952"/>
              <a:gd name="T13" fmla="*/ 2147483647 h 10000"/>
              <a:gd name="T14" fmla="*/ 2147483647 w 9952"/>
              <a:gd name="T15" fmla="*/ 2147483647 h 10000"/>
              <a:gd name="T16" fmla="*/ 2147483647 w 9952"/>
              <a:gd name="T17" fmla="*/ 2147483647 h 10000"/>
              <a:gd name="T18" fmla="*/ 2147483647 w 9952"/>
              <a:gd name="T19" fmla="*/ 2147483647 h 10000"/>
              <a:gd name="T20" fmla="*/ 2147483647 w 9952"/>
              <a:gd name="T21" fmla="*/ 2147483647 h 10000"/>
              <a:gd name="T22" fmla="*/ 2147483647 w 9952"/>
              <a:gd name="T23" fmla="*/ 2147483647 h 10000"/>
              <a:gd name="T24" fmla="*/ 2147483647 w 9952"/>
              <a:gd name="T25" fmla="*/ 2147483647 h 10000"/>
              <a:gd name="T26" fmla="*/ 2147483647 w 9952"/>
              <a:gd name="T27" fmla="*/ 0 h 1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952" h="10000">
                <a:moveTo>
                  <a:pt x="5160" y="0"/>
                </a:moveTo>
                <a:lnTo>
                  <a:pt x="1097" y="3071"/>
                </a:lnTo>
                <a:lnTo>
                  <a:pt x="682" y="3686"/>
                </a:lnTo>
                <a:lnTo>
                  <a:pt x="0" y="5794"/>
                </a:lnTo>
                <a:lnTo>
                  <a:pt x="4591" y="6519"/>
                </a:lnTo>
                <a:lnTo>
                  <a:pt x="3839" y="9271"/>
                </a:lnTo>
                <a:lnTo>
                  <a:pt x="6056" y="9607"/>
                </a:lnTo>
                <a:lnTo>
                  <a:pt x="7984" y="10000"/>
                </a:lnTo>
                <a:lnTo>
                  <a:pt x="9157" y="6858"/>
                </a:lnTo>
                <a:lnTo>
                  <a:pt x="9952" y="6335"/>
                </a:lnTo>
                <a:lnTo>
                  <a:pt x="6621" y="3795"/>
                </a:lnTo>
                <a:cubicBezTo>
                  <a:pt x="6634" y="3646"/>
                  <a:pt x="6575" y="3427"/>
                  <a:pt x="6588" y="3278"/>
                </a:cubicBezTo>
                <a:lnTo>
                  <a:pt x="8098" y="2155"/>
                </a:lnTo>
                <a:lnTo>
                  <a:pt x="5160" y="0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  <a:ln w="381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6" name="Text Box 30"/>
          <p:cNvSpPr txBox="1">
            <a:spLocks noChangeArrowheads="1"/>
          </p:cNvSpPr>
          <p:nvPr/>
        </p:nvSpPr>
        <p:spPr bwMode="auto">
          <a:xfrm>
            <a:off x="2886075" y="3806825"/>
            <a:ext cx="8001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第</a:t>
            </a:r>
            <a:r>
              <a:rPr lang="en-US" altLang="ja-JP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Ⅴ-B</a:t>
            </a: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期</a:t>
            </a:r>
          </a:p>
        </p:txBody>
      </p:sp>
      <p:sp>
        <p:nvSpPr>
          <p:cNvPr id="17417" name="フリーフォーム 263"/>
          <p:cNvSpPr>
            <a:spLocks/>
          </p:cNvSpPr>
          <p:nvPr/>
        </p:nvSpPr>
        <p:spPr bwMode="auto">
          <a:xfrm>
            <a:off x="2593975" y="2959100"/>
            <a:ext cx="1519238" cy="1652588"/>
          </a:xfrm>
          <a:custGeom>
            <a:avLst/>
            <a:gdLst>
              <a:gd name="T0" fmla="*/ 981080 w 1519237"/>
              <a:gd name="T1" fmla="*/ 0 h 1652588"/>
              <a:gd name="T2" fmla="*/ 223837 w 1519237"/>
              <a:gd name="T3" fmla="*/ 766762 h 1652588"/>
              <a:gd name="T4" fmla="*/ 128587 w 1519237"/>
              <a:gd name="T5" fmla="*/ 928687 h 1652588"/>
              <a:gd name="T6" fmla="*/ 0 w 1519237"/>
              <a:gd name="T7" fmla="*/ 1466850 h 1652588"/>
              <a:gd name="T8" fmla="*/ 881067 w 1519237"/>
              <a:gd name="T9" fmla="*/ 1652588 h 1652588"/>
              <a:gd name="T10" fmla="*/ 923929 w 1519237"/>
              <a:gd name="T11" fmla="*/ 1457324 h 1652588"/>
              <a:gd name="T12" fmla="*/ 1109667 w 1519237"/>
              <a:gd name="T13" fmla="*/ 1490662 h 1652588"/>
              <a:gd name="T14" fmla="*/ 1133480 w 1519237"/>
              <a:gd name="T15" fmla="*/ 1300162 h 1652588"/>
              <a:gd name="T16" fmla="*/ 1343030 w 1519237"/>
              <a:gd name="T17" fmla="*/ 1095374 h 1652588"/>
              <a:gd name="T18" fmla="*/ 1228730 w 1519237"/>
              <a:gd name="T19" fmla="*/ 971550 h 1652588"/>
              <a:gd name="T20" fmla="*/ 1228730 w 1519237"/>
              <a:gd name="T21" fmla="*/ 804862 h 1652588"/>
              <a:gd name="T22" fmla="*/ 1519242 w 1519237"/>
              <a:gd name="T23" fmla="*/ 519112 h 1652588"/>
              <a:gd name="T24" fmla="*/ 981080 w 1519237"/>
              <a:gd name="T25" fmla="*/ 0 h 1652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19237" h="1652588">
                <a:moveTo>
                  <a:pt x="981075" y="0"/>
                </a:moveTo>
                <a:lnTo>
                  <a:pt x="223837" y="766762"/>
                </a:lnTo>
                <a:lnTo>
                  <a:pt x="128587" y="928687"/>
                </a:lnTo>
                <a:lnTo>
                  <a:pt x="0" y="1466850"/>
                </a:lnTo>
                <a:lnTo>
                  <a:pt x="881062" y="1652588"/>
                </a:lnTo>
                <a:lnTo>
                  <a:pt x="923924" y="1457324"/>
                </a:lnTo>
                <a:lnTo>
                  <a:pt x="1109662" y="1490662"/>
                </a:lnTo>
                <a:lnTo>
                  <a:pt x="1133475" y="1300162"/>
                </a:lnTo>
                <a:lnTo>
                  <a:pt x="1343025" y="1095374"/>
                </a:lnTo>
                <a:lnTo>
                  <a:pt x="1228725" y="971550"/>
                </a:lnTo>
                <a:lnTo>
                  <a:pt x="1228725" y="804862"/>
                </a:lnTo>
                <a:lnTo>
                  <a:pt x="1519237" y="519112"/>
                </a:lnTo>
                <a:lnTo>
                  <a:pt x="981075" y="0"/>
                </a:lnTo>
                <a:close/>
              </a:path>
            </a:pathLst>
          </a:custGeom>
          <a:noFill/>
          <a:ln w="381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8" name="フリーフォーム 264"/>
          <p:cNvSpPr>
            <a:spLocks/>
          </p:cNvSpPr>
          <p:nvPr/>
        </p:nvSpPr>
        <p:spPr bwMode="auto">
          <a:xfrm>
            <a:off x="3360738" y="4078288"/>
            <a:ext cx="1109662" cy="1447800"/>
          </a:xfrm>
          <a:custGeom>
            <a:avLst/>
            <a:gdLst>
              <a:gd name="T0" fmla="*/ 600071 w 1109663"/>
              <a:gd name="T1" fmla="*/ 0 h 1447800"/>
              <a:gd name="T2" fmla="*/ 400050 w 1109663"/>
              <a:gd name="T3" fmla="*/ 195262 h 1447800"/>
              <a:gd name="T4" fmla="*/ 366712 w 1109663"/>
              <a:gd name="T5" fmla="*/ 409575 h 1447800"/>
              <a:gd name="T6" fmla="*/ 176213 w 1109663"/>
              <a:gd name="T7" fmla="*/ 371475 h 1447800"/>
              <a:gd name="T8" fmla="*/ 0 w 1109663"/>
              <a:gd name="T9" fmla="*/ 1271588 h 1447800"/>
              <a:gd name="T10" fmla="*/ 395288 w 1109663"/>
              <a:gd name="T11" fmla="*/ 1347788 h 1447800"/>
              <a:gd name="T12" fmla="*/ 752470 w 1109663"/>
              <a:gd name="T13" fmla="*/ 1447800 h 1447800"/>
              <a:gd name="T14" fmla="*/ 971545 w 1109663"/>
              <a:gd name="T15" fmla="*/ 638175 h 1447800"/>
              <a:gd name="T16" fmla="*/ 1109658 w 1109663"/>
              <a:gd name="T17" fmla="*/ 514350 h 1447800"/>
              <a:gd name="T18" fmla="*/ 600071 w 1109663"/>
              <a:gd name="T19" fmla="*/ 0 h 14478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09663" h="1447800">
                <a:moveTo>
                  <a:pt x="600076" y="0"/>
                </a:moveTo>
                <a:lnTo>
                  <a:pt x="400050" y="195262"/>
                </a:lnTo>
                <a:lnTo>
                  <a:pt x="366712" y="409575"/>
                </a:lnTo>
                <a:lnTo>
                  <a:pt x="176213" y="371475"/>
                </a:lnTo>
                <a:lnTo>
                  <a:pt x="0" y="1271588"/>
                </a:lnTo>
                <a:lnTo>
                  <a:pt x="395288" y="1347788"/>
                </a:lnTo>
                <a:lnTo>
                  <a:pt x="752475" y="1447800"/>
                </a:lnTo>
                <a:lnTo>
                  <a:pt x="971550" y="638175"/>
                </a:lnTo>
                <a:lnTo>
                  <a:pt x="1109663" y="514350"/>
                </a:lnTo>
                <a:lnTo>
                  <a:pt x="600076" y="0"/>
                </a:lnTo>
                <a:close/>
              </a:path>
            </a:pathLst>
          </a:custGeom>
          <a:noFill/>
          <a:ln w="381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9" name="Freeform 24"/>
          <p:cNvSpPr>
            <a:spLocks/>
          </p:cNvSpPr>
          <p:nvPr/>
        </p:nvSpPr>
        <p:spPr bwMode="auto">
          <a:xfrm flipH="1" flipV="1">
            <a:off x="2828925" y="4283075"/>
            <a:ext cx="596900" cy="936625"/>
          </a:xfrm>
          <a:custGeom>
            <a:avLst/>
            <a:gdLst>
              <a:gd name="T0" fmla="*/ 2147483647 w 1568"/>
              <a:gd name="T1" fmla="*/ 0 h 187"/>
              <a:gd name="T2" fmla="*/ 0 w 1568"/>
              <a:gd name="T3" fmla="*/ 2147483647 h 18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68" h="187">
                <a:moveTo>
                  <a:pt x="1568" y="0"/>
                </a:moveTo>
                <a:lnTo>
                  <a:pt x="0" y="18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ja-JP" altLang="en-US"/>
          </a:p>
        </p:txBody>
      </p:sp>
      <p:sp>
        <p:nvSpPr>
          <p:cNvPr id="17420" name="Freeform 24"/>
          <p:cNvSpPr>
            <a:spLocks/>
          </p:cNvSpPr>
          <p:nvPr/>
        </p:nvSpPr>
        <p:spPr bwMode="auto">
          <a:xfrm flipH="1" flipV="1">
            <a:off x="2828925" y="5002213"/>
            <a:ext cx="741363" cy="217487"/>
          </a:xfrm>
          <a:custGeom>
            <a:avLst/>
            <a:gdLst>
              <a:gd name="T0" fmla="*/ 2147483647 w 1568"/>
              <a:gd name="T1" fmla="*/ 0 h 187"/>
              <a:gd name="T2" fmla="*/ 0 w 1568"/>
              <a:gd name="T3" fmla="*/ 2147483647 h 18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68" h="187">
                <a:moveTo>
                  <a:pt x="1568" y="0"/>
                </a:moveTo>
                <a:lnTo>
                  <a:pt x="0" y="18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ja-JP" altLang="en-US"/>
          </a:p>
        </p:txBody>
      </p:sp>
      <p:sp>
        <p:nvSpPr>
          <p:cNvPr id="17421" name="Rectangle 42"/>
          <p:cNvSpPr>
            <a:spLocks noChangeArrowheads="1"/>
          </p:cNvSpPr>
          <p:nvPr/>
        </p:nvSpPr>
        <p:spPr bwMode="auto">
          <a:xfrm>
            <a:off x="381000" y="4879975"/>
            <a:ext cx="2447925" cy="72072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200"/>
          </a:p>
        </p:txBody>
      </p:sp>
      <p:sp>
        <p:nvSpPr>
          <p:cNvPr id="17422" name="Text Box 43"/>
          <p:cNvSpPr txBox="1">
            <a:spLocks noChangeArrowheads="1"/>
          </p:cNvSpPr>
          <p:nvPr/>
        </p:nvSpPr>
        <p:spPr bwMode="auto">
          <a:xfrm>
            <a:off x="452438" y="5276850"/>
            <a:ext cx="2333625" cy="276225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Ｈ</a:t>
            </a:r>
            <a:r>
              <a:rPr lang="en-US" altLang="ja-JP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29</a:t>
            </a: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年</a:t>
            </a:r>
            <a:r>
              <a:rPr lang="en-US" altLang="ja-JP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3</a:t>
            </a: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月着手済（</a:t>
            </a:r>
            <a:r>
              <a:rPr lang="en-US" altLang="ja-JP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1,240</a:t>
            </a: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戸）　　</a:t>
            </a:r>
          </a:p>
        </p:txBody>
      </p:sp>
      <p:sp>
        <p:nvSpPr>
          <p:cNvPr id="17423" name="Text Box 44"/>
          <p:cNvSpPr txBox="1">
            <a:spLocks noChangeArrowheads="1"/>
          </p:cNvSpPr>
          <p:nvPr/>
        </p:nvSpPr>
        <p:spPr bwMode="auto">
          <a:xfrm>
            <a:off x="452438" y="4960938"/>
            <a:ext cx="2333625" cy="276225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第</a:t>
            </a:r>
            <a:r>
              <a:rPr lang="en-US" altLang="ja-JP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Ⅴ</a:t>
            </a: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期</a:t>
            </a:r>
            <a:endParaRPr lang="ja-JP" altLang="ja-JP" sz="1200">
              <a:solidFill>
                <a:schemeClr val="tx2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7424" name="テキスト ボックス 8"/>
          <p:cNvSpPr txBox="1">
            <a:spLocks noChangeArrowheads="1"/>
          </p:cNvSpPr>
          <p:nvPr/>
        </p:nvSpPr>
        <p:spPr bwMode="auto">
          <a:xfrm>
            <a:off x="3114675" y="3078163"/>
            <a:ext cx="14398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80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サービス付高齢者向け住宅</a:t>
            </a:r>
          </a:p>
        </p:txBody>
      </p:sp>
      <p:sp>
        <p:nvSpPr>
          <p:cNvPr id="17425" name="テキスト ボックス 8"/>
          <p:cNvSpPr txBox="1">
            <a:spLocks noChangeArrowheads="1"/>
          </p:cNvSpPr>
          <p:nvPr/>
        </p:nvSpPr>
        <p:spPr bwMode="auto">
          <a:xfrm>
            <a:off x="4206875" y="4679950"/>
            <a:ext cx="706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800">
                <a:solidFill>
                  <a:srgbClr val="000000"/>
                </a:solidFill>
              </a:rPr>
              <a:t>特別養護　老人ホーム</a:t>
            </a:r>
          </a:p>
        </p:txBody>
      </p:sp>
      <p:sp>
        <p:nvSpPr>
          <p:cNvPr id="17426" name="Freeform 13"/>
          <p:cNvSpPr>
            <a:spLocks/>
          </p:cNvSpPr>
          <p:nvPr/>
        </p:nvSpPr>
        <p:spPr bwMode="auto">
          <a:xfrm>
            <a:off x="4967288" y="3733800"/>
            <a:ext cx="1143000" cy="1016000"/>
          </a:xfrm>
          <a:custGeom>
            <a:avLst/>
            <a:gdLst>
              <a:gd name="T0" fmla="*/ 2147483647 w 10000"/>
              <a:gd name="T1" fmla="*/ 0 h 10427"/>
              <a:gd name="T2" fmla="*/ 2147483647 w 10000"/>
              <a:gd name="T3" fmla="*/ 2147483647 h 10427"/>
              <a:gd name="T4" fmla="*/ 2147483647 w 10000"/>
              <a:gd name="T5" fmla="*/ 2147483647 h 10427"/>
              <a:gd name="T6" fmla="*/ 0 w 10000"/>
              <a:gd name="T7" fmla="*/ 2147483647 h 10427"/>
              <a:gd name="T8" fmla="*/ 2147483647 w 10000"/>
              <a:gd name="T9" fmla="*/ 2147483647 h 10427"/>
              <a:gd name="T10" fmla="*/ 2147483647 w 10000"/>
              <a:gd name="T11" fmla="*/ 2147483647 h 10427"/>
              <a:gd name="T12" fmla="*/ 2147483647 w 10000"/>
              <a:gd name="T13" fmla="*/ 2147483647 h 10427"/>
              <a:gd name="T14" fmla="*/ 2147483647 w 10000"/>
              <a:gd name="T15" fmla="*/ 2147483647 h 10427"/>
              <a:gd name="T16" fmla="*/ 2147483647 w 10000"/>
              <a:gd name="T17" fmla="*/ 0 h 104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10427">
                <a:moveTo>
                  <a:pt x="7437" y="0"/>
                </a:moveTo>
                <a:lnTo>
                  <a:pt x="5828" y="1685"/>
                </a:lnTo>
                <a:lnTo>
                  <a:pt x="4465" y="133"/>
                </a:lnTo>
                <a:lnTo>
                  <a:pt x="0" y="4935"/>
                </a:lnTo>
                <a:lnTo>
                  <a:pt x="4665" y="10427"/>
                </a:lnTo>
                <a:lnTo>
                  <a:pt x="10000" y="4030"/>
                </a:lnTo>
                <a:lnTo>
                  <a:pt x="8890" y="2327"/>
                </a:lnTo>
                <a:lnTo>
                  <a:pt x="7868" y="640"/>
                </a:lnTo>
                <a:lnTo>
                  <a:pt x="7437" y="0"/>
                </a:lnTo>
                <a:close/>
              </a:path>
            </a:pathLst>
          </a:custGeom>
          <a:solidFill>
            <a:srgbClr val="FFCCFF">
              <a:alpha val="70195"/>
            </a:srgbClr>
          </a:solidFill>
          <a:ln w="3810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7" name="Rectangle 47"/>
          <p:cNvSpPr>
            <a:spLocks noChangeArrowheads="1"/>
          </p:cNvSpPr>
          <p:nvPr/>
        </p:nvSpPr>
        <p:spPr bwMode="auto">
          <a:xfrm>
            <a:off x="6257925" y="1057275"/>
            <a:ext cx="2352675" cy="64135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200"/>
          </a:p>
        </p:txBody>
      </p:sp>
      <p:sp>
        <p:nvSpPr>
          <p:cNvPr id="17428" name="Text Box 43"/>
          <p:cNvSpPr txBox="1">
            <a:spLocks noChangeArrowheads="1"/>
          </p:cNvSpPr>
          <p:nvPr/>
        </p:nvSpPr>
        <p:spPr bwMode="auto">
          <a:xfrm>
            <a:off x="6292850" y="1371600"/>
            <a:ext cx="2279650" cy="276225"/>
          </a:xfrm>
          <a:prstGeom prst="rect">
            <a:avLst/>
          </a:prstGeom>
          <a:solidFill>
            <a:schemeClr val="bg1"/>
          </a:solidFill>
          <a:ln w="3175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H26</a:t>
            </a: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年</a:t>
            </a:r>
            <a:r>
              <a:rPr lang="en-US" altLang="ja-JP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9</a:t>
            </a: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月着手済（</a:t>
            </a:r>
            <a:r>
              <a:rPr lang="en-US" altLang="ja-JP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740</a:t>
            </a: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戸）　　</a:t>
            </a:r>
          </a:p>
        </p:txBody>
      </p:sp>
      <p:sp>
        <p:nvSpPr>
          <p:cNvPr id="17429" name="Text Box 29"/>
          <p:cNvSpPr txBox="1">
            <a:spLocks noChangeArrowheads="1"/>
          </p:cNvSpPr>
          <p:nvPr/>
        </p:nvSpPr>
        <p:spPr bwMode="auto">
          <a:xfrm>
            <a:off x="5043488" y="2020888"/>
            <a:ext cx="6461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第</a:t>
            </a:r>
            <a:r>
              <a:rPr lang="en-US" altLang="ja-JP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Ⅳ</a:t>
            </a: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期</a:t>
            </a:r>
          </a:p>
        </p:txBody>
      </p:sp>
      <p:sp>
        <p:nvSpPr>
          <p:cNvPr id="17430" name="Text Box 31"/>
          <p:cNvSpPr txBox="1">
            <a:spLocks noChangeArrowheads="1"/>
          </p:cNvSpPr>
          <p:nvPr/>
        </p:nvSpPr>
        <p:spPr bwMode="auto">
          <a:xfrm>
            <a:off x="5192713" y="4056063"/>
            <a:ext cx="644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第</a:t>
            </a:r>
            <a:r>
              <a:rPr lang="en-US" altLang="ja-JP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Ⅳ</a:t>
            </a: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期</a:t>
            </a:r>
          </a:p>
        </p:txBody>
      </p:sp>
      <p:sp>
        <p:nvSpPr>
          <p:cNvPr id="17431" name="Text Box 45"/>
          <p:cNvSpPr txBox="1">
            <a:spLocks noChangeArrowheads="1"/>
          </p:cNvSpPr>
          <p:nvPr/>
        </p:nvSpPr>
        <p:spPr bwMode="auto">
          <a:xfrm>
            <a:off x="6286500" y="1081088"/>
            <a:ext cx="2289175" cy="2762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第</a:t>
            </a:r>
            <a:r>
              <a:rPr lang="en-US" altLang="ja-JP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Ⅳ</a:t>
            </a: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期</a:t>
            </a:r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5154613" y="1698625"/>
            <a:ext cx="1131887" cy="322263"/>
          </a:xfrm>
          <a:custGeom>
            <a:avLst/>
            <a:gdLst>
              <a:gd name="T0" fmla="*/ 2147483647 w 1568"/>
              <a:gd name="T1" fmla="*/ 0 h 187"/>
              <a:gd name="T2" fmla="*/ 0 w 1568"/>
              <a:gd name="T3" fmla="*/ 2147483647 h 18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68" h="187">
                <a:moveTo>
                  <a:pt x="1568" y="0"/>
                </a:moveTo>
                <a:lnTo>
                  <a:pt x="0" y="18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ja-JP" altLang="en-US"/>
          </a:p>
        </p:txBody>
      </p:sp>
      <p:sp>
        <p:nvSpPr>
          <p:cNvPr id="17433" name="Freeform 24"/>
          <p:cNvSpPr>
            <a:spLocks/>
          </p:cNvSpPr>
          <p:nvPr/>
        </p:nvSpPr>
        <p:spPr bwMode="auto">
          <a:xfrm>
            <a:off x="5649913" y="1698625"/>
            <a:ext cx="636587" cy="2343150"/>
          </a:xfrm>
          <a:custGeom>
            <a:avLst/>
            <a:gdLst>
              <a:gd name="T0" fmla="*/ 2147483647 w 1568"/>
              <a:gd name="T1" fmla="*/ 0 h 187"/>
              <a:gd name="T2" fmla="*/ 0 w 1568"/>
              <a:gd name="T3" fmla="*/ 2147483647 h 18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68" h="187">
                <a:moveTo>
                  <a:pt x="1568" y="0"/>
                </a:moveTo>
                <a:lnTo>
                  <a:pt x="0" y="18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ja-JP" altLang="en-US"/>
          </a:p>
        </p:txBody>
      </p:sp>
      <p:sp>
        <p:nvSpPr>
          <p:cNvPr id="17434" name="Text Box 30"/>
          <p:cNvSpPr txBox="1">
            <a:spLocks noChangeArrowheads="1"/>
          </p:cNvSpPr>
          <p:nvPr/>
        </p:nvSpPr>
        <p:spPr bwMode="auto">
          <a:xfrm>
            <a:off x="3570288" y="4548188"/>
            <a:ext cx="8001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第</a:t>
            </a:r>
            <a:r>
              <a:rPr lang="en-US" altLang="ja-JP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Ⅴ-A</a:t>
            </a:r>
            <a:r>
              <a:rPr lang="ja-JP" altLang="en-US" sz="1200">
                <a:solidFill>
                  <a:schemeClr val="tx2"/>
                </a:solidFill>
                <a:latin typeface="HGｺﾞｼｯｸM" pitchFamily="49" charset="-128"/>
                <a:ea typeface="HGｺﾞｼｯｸM" pitchFamily="49" charset="-128"/>
              </a:rPr>
              <a:t>期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101600" y="85725"/>
            <a:ext cx="7612063" cy="3603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7255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2" tIns="45683" rIns="91362" bIns="45683" anchor="ctr"/>
          <a:lstStyle/>
          <a:p>
            <a:pPr defTabSz="911252">
              <a:defRPr/>
            </a:pPr>
            <a:r>
              <a:rPr lang="ja-JP" altLang="en-US" sz="1900" b="1" dirty="0">
                <a:solidFill>
                  <a:srgbClr val="000000"/>
                </a:solidFill>
                <a:ea typeface="HG丸ｺﾞｼｯｸM-PRO" pitchFamily="50" charset="-128"/>
              </a:rPr>
              <a:t>　豊四季台団地再生事業</a:t>
            </a:r>
            <a:r>
              <a:rPr lang="ja-JP" altLang="en-US" sz="1900" b="1" dirty="0" smtClean="0">
                <a:solidFill>
                  <a:srgbClr val="000000"/>
                </a:solidFill>
                <a:ea typeface="HG丸ｺﾞｼｯｸM-PRO" pitchFamily="50" charset="-128"/>
              </a:rPr>
              <a:t>計画　進捗状況</a:t>
            </a:r>
            <a:endParaRPr lang="ja-JP" altLang="en-US" sz="1900" b="1" dirty="0">
              <a:solidFill>
                <a:srgbClr val="000000"/>
              </a:solidFill>
              <a:ea typeface="HG丸ｺﾞｼｯｸM-PRO" pitchFamily="50" charset="-128"/>
            </a:endParaRPr>
          </a:p>
        </p:txBody>
      </p:sp>
      <p:pic>
        <p:nvPicPr>
          <p:cNvPr id="92" name="Picture 5" descr="COMS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4288"/>
            <a:ext cx="1333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スライド番号プレースホルダー 3"/>
          <p:cNvSpPr txBox="1">
            <a:spLocks noGrp="1"/>
          </p:cNvSpPr>
          <p:nvPr/>
        </p:nvSpPr>
        <p:spPr bwMode="gray">
          <a:xfrm>
            <a:off x="8829498" y="6457950"/>
            <a:ext cx="314502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45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8" t="19250" r="26746" b="21031"/>
          <a:stretch>
            <a:fillRect/>
          </a:stretch>
        </p:blipFill>
        <p:spPr bwMode="auto">
          <a:xfrm rot="-60000">
            <a:off x="406400" y="2746375"/>
            <a:ext cx="5311775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正方形/長方形 56"/>
          <p:cNvSpPr/>
          <p:nvPr/>
        </p:nvSpPr>
        <p:spPr>
          <a:xfrm>
            <a:off x="6075362" y="3673476"/>
            <a:ext cx="2833687" cy="1658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58" name="曲折矢印 57"/>
          <p:cNvSpPr/>
          <p:nvPr/>
        </p:nvSpPr>
        <p:spPr>
          <a:xfrm rot="16200000" flipH="1">
            <a:off x="4094956" y="1950244"/>
            <a:ext cx="588963" cy="809625"/>
          </a:xfrm>
          <a:prstGeom prst="bentArrow">
            <a:avLst>
              <a:gd name="adj1" fmla="val 43687"/>
              <a:gd name="adj2" fmla="val 34344"/>
              <a:gd name="adj3" fmla="val 25000"/>
              <a:gd name="adj4" fmla="val 4375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black"/>
              </a:solidFill>
            </a:endParaRPr>
          </a:p>
        </p:txBody>
      </p:sp>
      <p:sp>
        <p:nvSpPr>
          <p:cNvPr id="50181" name="テキスト ボックス 58"/>
          <p:cNvSpPr txBox="1">
            <a:spLocks noChangeArrowheads="1"/>
          </p:cNvSpPr>
          <p:nvPr/>
        </p:nvSpPr>
        <p:spPr bwMode="auto">
          <a:xfrm>
            <a:off x="7315200" y="2978150"/>
            <a:ext cx="186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▲建替え前</a:t>
            </a:r>
          </a:p>
        </p:txBody>
      </p:sp>
      <p:sp>
        <p:nvSpPr>
          <p:cNvPr id="50182" name="テキスト ボックス 59"/>
          <p:cNvSpPr txBox="1">
            <a:spLocks noChangeArrowheads="1"/>
          </p:cNvSpPr>
          <p:nvPr/>
        </p:nvSpPr>
        <p:spPr bwMode="auto">
          <a:xfrm>
            <a:off x="292100" y="2263775"/>
            <a:ext cx="1816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▼建替え後</a:t>
            </a:r>
          </a:p>
        </p:txBody>
      </p:sp>
      <p:sp>
        <p:nvSpPr>
          <p:cNvPr id="50183" name="テキスト ボックス 60"/>
          <p:cNvSpPr txBox="1">
            <a:spLocks noChangeArrowheads="1"/>
          </p:cNvSpPr>
          <p:nvPr/>
        </p:nvSpPr>
        <p:spPr bwMode="auto">
          <a:xfrm>
            <a:off x="6112197" y="3701008"/>
            <a:ext cx="2708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新商業施設</a:t>
            </a:r>
            <a:endParaRPr lang="en-US" altLang="ja-JP" sz="1400" b="1" dirty="0">
              <a:solidFill>
                <a:srgbClr val="000000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・事業用定期借地（</a:t>
            </a:r>
            <a:r>
              <a:rPr lang="en-US" altLang="ja-JP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25</a:t>
            </a: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年）</a:t>
            </a:r>
            <a:endParaRPr lang="en-US" altLang="ja-JP" sz="1400" b="1" dirty="0">
              <a:solidFill>
                <a:srgbClr val="000000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・事業者：亀井工業</a:t>
            </a:r>
            <a:r>
              <a:rPr lang="en-US" altLang="ja-JP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HD </a:t>
            </a: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㈱）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・主な用途</a:t>
            </a:r>
            <a:endParaRPr lang="en-US" altLang="ja-JP" sz="1400" b="1" dirty="0">
              <a:solidFill>
                <a:srgbClr val="000000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　・コミュニティ食堂</a:t>
            </a:r>
            <a:endParaRPr lang="en-US" altLang="ja-JP" sz="1400" b="1" dirty="0">
              <a:solidFill>
                <a:srgbClr val="000000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　・温浴施設</a:t>
            </a:r>
            <a:endParaRPr lang="en-US" altLang="ja-JP" sz="1400" b="1" dirty="0">
              <a:solidFill>
                <a:srgbClr val="000000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　・コンビニエンスストア　等</a:t>
            </a:r>
            <a:endParaRPr lang="en-US" altLang="ja-JP" sz="1400" b="1" dirty="0">
              <a:solidFill>
                <a:srgbClr val="000000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 flipH="1">
            <a:off x="5140325" y="4267200"/>
            <a:ext cx="914401" cy="196850"/>
          </a:xfrm>
          <a:prstGeom prst="straightConnector1">
            <a:avLst/>
          </a:prstGeom>
          <a:ln w="2222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260"/>
          <p:cNvSpPr txBox="1">
            <a:spLocks noChangeArrowheads="1"/>
          </p:cNvSpPr>
          <p:nvPr/>
        </p:nvSpPr>
        <p:spPr bwMode="auto">
          <a:xfrm>
            <a:off x="314325" y="6588125"/>
            <a:ext cx="56324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ja-JP" sz="105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kumimoji="1" lang="ja-JP" altLang="en-US" sz="105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現時点での計画であり、今後変更が生じる可能性があります。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47663" y="1073150"/>
            <a:ext cx="4892675" cy="908050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Calibri"/>
                <a:ea typeface="ＭＳ Ｐゴシック"/>
              </a:rPr>
              <a:t>街区内で工区分けし、 営業を継続しながら、段階的に建替えを実施</a:t>
            </a:r>
            <a:endParaRPr kumimoji="1" lang="en-US" altLang="ja-JP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Calibri"/>
                <a:ea typeface="ＭＳ Ｐゴシック"/>
              </a:rPr>
              <a:t>建替えにあわせて、新しい商業施設を誘致</a:t>
            </a:r>
            <a:endParaRPr kumimoji="1" lang="en-US" altLang="ja-JP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Calibri"/>
                <a:ea typeface="ＭＳ Ｐゴシック"/>
              </a:rPr>
              <a:t>　　  スーパーマーケット・戸割店舗・新商業施設が共用駐車場 を囲み、</a:t>
            </a:r>
            <a:endParaRPr kumimoji="1" lang="en-US" altLang="ja-JP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Calibri"/>
                <a:ea typeface="ＭＳ Ｐゴシック"/>
              </a:rPr>
              <a:t>　　  中央通り側に開かれた構成に再編</a:t>
            </a:r>
            <a:endParaRPr kumimoji="1" lang="en-US" altLang="ja-JP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71475" y="2692400"/>
            <a:ext cx="5392738" cy="39306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pic>
        <p:nvPicPr>
          <p:cNvPr id="50188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21713" r="15700" b="12056"/>
          <a:stretch>
            <a:fillRect/>
          </a:stretch>
        </p:blipFill>
        <p:spPr bwMode="auto">
          <a:xfrm rot="-60000">
            <a:off x="5356225" y="566738"/>
            <a:ext cx="36957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正方形/長方形 66"/>
          <p:cNvSpPr/>
          <p:nvPr/>
        </p:nvSpPr>
        <p:spPr>
          <a:xfrm>
            <a:off x="5354638" y="512763"/>
            <a:ext cx="3697287" cy="2465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68" name="フリーフォーム 67"/>
          <p:cNvSpPr/>
          <p:nvPr/>
        </p:nvSpPr>
        <p:spPr>
          <a:xfrm>
            <a:off x="5719763" y="1119188"/>
            <a:ext cx="2984500" cy="1565275"/>
          </a:xfrm>
          <a:custGeom>
            <a:avLst/>
            <a:gdLst>
              <a:gd name="connsiteX0" fmla="*/ 0 w 3233394"/>
              <a:gd name="connsiteY0" fmla="*/ 18854 h 1564849"/>
              <a:gd name="connsiteX1" fmla="*/ 3129699 w 3233394"/>
              <a:gd name="connsiteY1" fmla="*/ 0 h 1564849"/>
              <a:gd name="connsiteX2" fmla="*/ 3223967 w 3233394"/>
              <a:gd name="connsiteY2" fmla="*/ 94268 h 1564849"/>
              <a:gd name="connsiteX3" fmla="*/ 3233394 w 3233394"/>
              <a:gd name="connsiteY3" fmla="*/ 1461155 h 1564849"/>
              <a:gd name="connsiteX4" fmla="*/ 3157979 w 3233394"/>
              <a:gd name="connsiteY4" fmla="*/ 1536569 h 1564849"/>
              <a:gd name="connsiteX5" fmla="*/ 226243 w 3233394"/>
              <a:gd name="connsiteY5" fmla="*/ 1564849 h 1564849"/>
              <a:gd name="connsiteX6" fmla="*/ 131975 w 3233394"/>
              <a:gd name="connsiteY6" fmla="*/ 1442301 h 1564849"/>
              <a:gd name="connsiteX7" fmla="*/ 0 w 3233394"/>
              <a:gd name="connsiteY7" fmla="*/ 1178350 h 1564849"/>
              <a:gd name="connsiteX8" fmla="*/ 0 w 3233394"/>
              <a:gd name="connsiteY8" fmla="*/ 18854 h 156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3394" h="1564849">
                <a:moveTo>
                  <a:pt x="0" y="18854"/>
                </a:moveTo>
                <a:lnTo>
                  <a:pt x="3129699" y="0"/>
                </a:lnTo>
                <a:lnTo>
                  <a:pt x="3223967" y="94268"/>
                </a:lnTo>
                <a:cubicBezTo>
                  <a:pt x="3227109" y="549897"/>
                  <a:pt x="3230252" y="1005526"/>
                  <a:pt x="3233394" y="1461155"/>
                </a:cubicBezTo>
                <a:lnTo>
                  <a:pt x="3157979" y="1536569"/>
                </a:lnTo>
                <a:lnTo>
                  <a:pt x="226243" y="1564849"/>
                </a:lnTo>
                <a:lnTo>
                  <a:pt x="131975" y="1442301"/>
                </a:lnTo>
                <a:lnTo>
                  <a:pt x="0" y="1178350"/>
                </a:lnTo>
                <a:lnTo>
                  <a:pt x="0" y="18854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6924675" y="1181100"/>
            <a:ext cx="0" cy="1525588"/>
          </a:xfrm>
          <a:prstGeom prst="straightConnector1">
            <a:avLst/>
          </a:prstGeom>
          <a:ln w="50800">
            <a:solidFill>
              <a:srgbClr val="0070C0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8121650" y="1152525"/>
            <a:ext cx="0" cy="1008063"/>
          </a:xfrm>
          <a:prstGeom prst="straightConnector1">
            <a:avLst/>
          </a:prstGeom>
          <a:ln w="50800">
            <a:solidFill>
              <a:srgbClr val="0070C0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フリーフォーム 73"/>
          <p:cNvSpPr/>
          <p:nvPr/>
        </p:nvSpPr>
        <p:spPr>
          <a:xfrm>
            <a:off x="947738" y="3822700"/>
            <a:ext cx="4376737" cy="2290763"/>
          </a:xfrm>
          <a:custGeom>
            <a:avLst/>
            <a:gdLst>
              <a:gd name="connsiteX0" fmla="*/ 0 w 4741682"/>
              <a:gd name="connsiteY0" fmla="*/ 37707 h 2290713"/>
              <a:gd name="connsiteX1" fmla="*/ 4581426 w 4741682"/>
              <a:gd name="connsiteY1" fmla="*/ 0 h 2290713"/>
              <a:gd name="connsiteX2" fmla="*/ 4741682 w 4741682"/>
              <a:gd name="connsiteY2" fmla="*/ 160255 h 2290713"/>
              <a:gd name="connsiteX3" fmla="*/ 4741682 w 4741682"/>
              <a:gd name="connsiteY3" fmla="*/ 2168165 h 2290713"/>
              <a:gd name="connsiteX4" fmla="*/ 4637987 w 4741682"/>
              <a:gd name="connsiteY4" fmla="*/ 2271859 h 2290713"/>
              <a:gd name="connsiteX5" fmla="*/ 311084 w 4741682"/>
              <a:gd name="connsiteY5" fmla="*/ 2290713 h 2290713"/>
              <a:gd name="connsiteX6" fmla="*/ 18853 w 4741682"/>
              <a:gd name="connsiteY6" fmla="*/ 1762812 h 2290713"/>
              <a:gd name="connsiteX7" fmla="*/ 0 w 4741682"/>
              <a:gd name="connsiteY7" fmla="*/ 37707 h 229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1682" h="2290713">
                <a:moveTo>
                  <a:pt x="0" y="37707"/>
                </a:moveTo>
                <a:lnTo>
                  <a:pt x="4581426" y="0"/>
                </a:lnTo>
                <a:lnTo>
                  <a:pt x="4741682" y="160255"/>
                </a:lnTo>
                <a:lnTo>
                  <a:pt x="4741682" y="2168165"/>
                </a:lnTo>
                <a:lnTo>
                  <a:pt x="4637987" y="2271859"/>
                </a:lnTo>
                <a:lnTo>
                  <a:pt x="311084" y="2290713"/>
                </a:lnTo>
                <a:lnTo>
                  <a:pt x="18853" y="1762812"/>
                </a:lnTo>
                <a:cubicBezTo>
                  <a:pt x="15711" y="1187777"/>
                  <a:pt x="12568" y="612742"/>
                  <a:pt x="0" y="37707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50194" name="Text Box 8"/>
          <p:cNvSpPr txBox="1">
            <a:spLocks noChangeArrowheads="1"/>
          </p:cNvSpPr>
          <p:nvPr/>
        </p:nvSpPr>
        <p:spPr bwMode="auto">
          <a:xfrm>
            <a:off x="3482975" y="5588000"/>
            <a:ext cx="16160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200" b="1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新戸割店舗・郵便局</a:t>
            </a:r>
          </a:p>
        </p:txBody>
      </p:sp>
      <p:sp>
        <p:nvSpPr>
          <p:cNvPr id="50195" name="Text Box 14"/>
          <p:cNvSpPr txBox="1">
            <a:spLocks noChangeArrowheads="1"/>
          </p:cNvSpPr>
          <p:nvPr/>
        </p:nvSpPr>
        <p:spPr bwMode="auto">
          <a:xfrm>
            <a:off x="4408942" y="4501108"/>
            <a:ext cx="9652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 b="1" dirty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新商業施設</a:t>
            </a:r>
          </a:p>
        </p:txBody>
      </p:sp>
      <p:sp>
        <p:nvSpPr>
          <p:cNvPr id="50196" name="Text Box 19"/>
          <p:cNvSpPr txBox="1">
            <a:spLocks noChangeArrowheads="1"/>
          </p:cNvSpPr>
          <p:nvPr/>
        </p:nvSpPr>
        <p:spPr bwMode="auto">
          <a:xfrm>
            <a:off x="2982913" y="4464050"/>
            <a:ext cx="10017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200" b="1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共用駐車場</a:t>
            </a:r>
          </a:p>
        </p:txBody>
      </p:sp>
      <p:sp>
        <p:nvSpPr>
          <p:cNvPr id="50197" name="Text Box 13"/>
          <p:cNvSpPr txBox="1">
            <a:spLocks noChangeArrowheads="1"/>
          </p:cNvSpPr>
          <p:nvPr/>
        </p:nvSpPr>
        <p:spPr bwMode="auto">
          <a:xfrm>
            <a:off x="1109492" y="4524375"/>
            <a:ext cx="1095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 b="1" dirty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新スーパーマーケット</a:t>
            </a:r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2419350" y="3846513"/>
            <a:ext cx="0" cy="2266950"/>
          </a:xfrm>
          <a:prstGeom prst="straightConnector1">
            <a:avLst/>
          </a:prstGeom>
          <a:ln w="82550">
            <a:solidFill>
              <a:srgbClr val="0070C0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V="1">
            <a:off x="4425950" y="3832225"/>
            <a:ext cx="0" cy="1436688"/>
          </a:xfrm>
          <a:prstGeom prst="straightConnector1">
            <a:avLst/>
          </a:prstGeom>
          <a:ln w="82550">
            <a:solidFill>
              <a:srgbClr val="0070C0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二等辺三角形 81"/>
          <p:cNvSpPr/>
          <p:nvPr/>
        </p:nvSpPr>
        <p:spPr>
          <a:xfrm rot="16200000">
            <a:off x="2132806" y="5131595"/>
            <a:ext cx="288925" cy="112712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50201" name="Text Box 17"/>
          <p:cNvSpPr txBox="1">
            <a:spLocks noChangeArrowheads="1"/>
          </p:cNvSpPr>
          <p:nvPr/>
        </p:nvSpPr>
        <p:spPr bwMode="auto">
          <a:xfrm>
            <a:off x="5713413" y="2263775"/>
            <a:ext cx="12112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１０１Ｂ号棟</a:t>
            </a:r>
            <a:endParaRPr lang="en-US" altLang="ja-JP" sz="1000" b="1" dirty="0">
              <a:solidFill>
                <a:srgbClr val="000000"/>
              </a:solidFill>
              <a:latin typeface="Arial" charset="0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 smtClean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＜解体済＞</a:t>
            </a:r>
            <a:endParaRPr lang="en-US" altLang="ja-JP" sz="1000" b="1" dirty="0">
              <a:solidFill>
                <a:srgbClr val="000000"/>
              </a:solidFill>
              <a:latin typeface="Arial" charset="0"/>
              <a:ea typeface="ＭＳ ゴシック" pitchFamily="49" charset="-128"/>
            </a:endParaRPr>
          </a:p>
        </p:txBody>
      </p:sp>
      <p:sp>
        <p:nvSpPr>
          <p:cNvPr id="50202" name="Text Box 17"/>
          <p:cNvSpPr txBox="1">
            <a:spLocks noChangeArrowheads="1"/>
          </p:cNvSpPr>
          <p:nvPr/>
        </p:nvSpPr>
        <p:spPr bwMode="auto">
          <a:xfrm>
            <a:off x="6970713" y="1501775"/>
            <a:ext cx="1093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賃貸施設</a:t>
            </a:r>
            <a:endParaRPr lang="en-US" altLang="ja-JP" sz="1000" b="1">
              <a:solidFill>
                <a:srgbClr val="000000"/>
              </a:solidFill>
              <a:latin typeface="Arial" charset="0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（ｽｰﾊﾟｰﾏｰｹｯﾄ）</a:t>
            </a:r>
            <a:endParaRPr lang="en-US" altLang="ja-JP" sz="1000" b="1">
              <a:solidFill>
                <a:srgbClr val="000000"/>
              </a:solidFill>
              <a:latin typeface="Arial" charset="0"/>
              <a:ea typeface="ＭＳ ゴシック" pitchFamily="49" charset="-128"/>
            </a:endParaRPr>
          </a:p>
        </p:txBody>
      </p:sp>
      <p:sp>
        <p:nvSpPr>
          <p:cNvPr id="50203" name="Text Box 17"/>
          <p:cNvSpPr txBox="1">
            <a:spLocks noChangeArrowheads="1"/>
          </p:cNvSpPr>
          <p:nvPr/>
        </p:nvSpPr>
        <p:spPr bwMode="auto">
          <a:xfrm>
            <a:off x="5791200" y="1179513"/>
            <a:ext cx="1638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１０２号棟</a:t>
            </a:r>
            <a:endParaRPr lang="en-US" altLang="ja-JP" sz="1000" b="1" dirty="0">
              <a:solidFill>
                <a:srgbClr val="000000"/>
              </a:solidFill>
              <a:latin typeface="Arial" charset="0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 smtClean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＜解体済＞</a:t>
            </a:r>
            <a:endParaRPr lang="en-US" altLang="ja-JP" sz="1000" b="1" dirty="0">
              <a:solidFill>
                <a:srgbClr val="000000"/>
              </a:solidFill>
              <a:latin typeface="Arial" charset="0"/>
              <a:ea typeface="ＭＳ ゴシック" pitchFamily="49" charset="-128"/>
            </a:endParaRPr>
          </a:p>
        </p:txBody>
      </p:sp>
      <p:sp>
        <p:nvSpPr>
          <p:cNvPr id="86" name="二等辺三角形 85"/>
          <p:cNvSpPr/>
          <p:nvPr/>
        </p:nvSpPr>
        <p:spPr>
          <a:xfrm>
            <a:off x="6311900" y="2043113"/>
            <a:ext cx="133350" cy="61912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50205" name="Text Box 17"/>
          <p:cNvSpPr txBox="1">
            <a:spLocks noChangeArrowheads="1"/>
          </p:cNvSpPr>
          <p:nvPr/>
        </p:nvSpPr>
        <p:spPr bwMode="auto">
          <a:xfrm>
            <a:off x="7540625" y="2241550"/>
            <a:ext cx="12938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１０１Ａ号棟</a:t>
            </a:r>
            <a:endParaRPr lang="en-US" altLang="ja-JP" sz="1000" b="1">
              <a:solidFill>
                <a:srgbClr val="000000"/>
              </a:solidFill>
              <a:latin typeface="Arial" charset="0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＜解体済＞</a:t>
            </a:r>
            <a:endParaRPr lang="en-US" altLang="ja-JP" sz="1000" b="1">
              <a:solidFill>
                <a:srgbClr val="000000"/>
              </a:solidFill>
              <a:latin typeface="Arial" charset="0"/>
              <a:ea typeface="ＭＳ ゴシック" pitchFamily="49" charset="-128"/>
            </a:endParaRPr>
          </a:p>
        </p:txBody>
      </p:sp>
      <p:sp>
        <p:nvSpPr>
          <p:cNvPr id="50206" name="Text Box 17"/>
          <p:cNvSpPr txBox="1">
            <a:spLocks noChangeArrowheads="1"/>
          </p:cNvSpPr>
          <p:nvPr/>
        </p:nvSpPr>
        <p:spPr bwMode="auto">
          <a:xfrm>
            <a:off x="5713413" y="1655763"/>
            <a:ext cx="12112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１０３号棟</a:t>
            </a:r>
            <a:endParaRPr lang="en-US" altLang="ja-JP" sz="1000" b="1" dirty="0">
              <a:solidFill>
                <a:srgbClr val="000000"/>
              </a:solidFill>
              <a:latin typeface="Arial" charset="0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 smtClean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＜解体済＞</a:t>
            </a:r>
            <a:endParaRPr lang="en-US" altLang="ja-JP" sz="1000" b="1" dirty="0">
              <a:solidFill>
                <a:srgbClr val="000000"/>
              </a:solidFill>
              <a:latin typeface="Arial" charset="0"/>
              <a:ea typeface="ＭＳ ゴシック" pitchFamily="49" charset="-128"/>
            </a:endParaRPr>
          </a:p>
        </p:txBody>
      </p:sp>
      <p:sp>
        <p:nvSpPr>
          <p:cNvPr id="89" name="二等辺三角形 88"/>
          <p:cNvSpPr/>
          <p:nvPr/>
        </p:nvSpPr>
        <p:spPr>
          <a:xfrm rot="10800000">
            <a:off x="6311900" y="2208213"/>
            <a:ext cx="133350" cy="61912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90" name="二等辺三角形 89"/>
          <p:cNvSpPr/>
          <p:nvPr/>
        </p:nvSpPr>
        <p:spPr>
          <a:xfrm rot="16200000">
            <a:off x="6747668" y="1745457"/>
            <a:ext cx="144463" cy="57150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91" name="二等辺三角形 90"/>
          <p:cNvSpPr/>
          <p:nvPr/>
        </p:nvSpPr>
        <p:spPr>
          <a:xfrm rot="2503658">
            <a:off x="7005638" y="2003425"/>
            <a:ext cx="133350" cy="6191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92" name="二等辺三角形 91"/>
          <p:cNvSpPr/>
          <p:nvPr/>
        </p:nvSpPr>
        <p:spPr>
          <a:xfrm>
            <a:off x="7513638" y="2038350"/>
            <a:ext cx="131762" cy="6191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94" name="二等辺三角形 93"/>
          <p:cNvSpPr/>
          <p:nvPr/>
        </p:nvSpPr>
        <p:spPr>
          <a:xfrm rot="10800000">
            <a:off x="6407150" y="1179513"/>
            <a:ext cx="131763" cy="61912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95" name="二等辺三角形 94"/>
          <p:cNvSpPr/>
          <p:nvPr/>
        </p:nvSpPr>
        <p:spPr>
          <a:xfrm rot="10800000">
            <a:off x="4113213" y="5526088"/>
            <a:ext cx="266700" cy="12382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96" name="二等辺三角形 95"/>
          <p:cNvSpPr/>
          <p:nvPr/>
        </p:nvSpPr>
        <p:spPr>
          <a:xfrm rot="5400000">
            <a:off x="4360862" y="4471988"/>
            <a:ext cx="288925" cy="114300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grpSp>
        <p:nvGrpSpPr>
          <p:cNvPr id="50214" name="グループ化 2"/>
          <p:cNvGrpSpPr>
            <a:grpSpLocks/>
          </p:cNvGrpSpPr>
          <p:nvPr/>
        </p:nvGrpSpPr>
        <p:grpSpPr bwMode="auto">
          <a:xfrm>
            <a:off x="5867400" y="3068638"/>
            <a:ext cx="1649413" cy="538162"/>
            <a:chOff x="5920766" y="3155250"/>
            <a:chExt cx="1649639" cy="538609"/>
          </a:xfrm>
        </p:grpSpPr>
        <p:cxnSp>
          <p:nvCxnSpPr>
            <p:cNvPr id="72" name="直線矢印コネクタ 71"/>
            <p:cNvCxnSpPr/>
            <p:nvPr/>
          </p:nvCxnSpPr>
          <p:spPr>
            <a:xfrm>
              <a:off x="5973161" y="3312543"/>
              <a:ext cx="520771" cy="0"/>
            </a:xfrm>
            <a:prstGeom prst="straightConnector1">
              <a:avLst/>
            </a:prstGeom>
            <a:ln w="50800">
              <a:solidFill>
                <a:srgbClr val="0070C0"/>
              </a:solidFill>
              <a:prstDash val="sysDot"/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30" name="テキスト ボックス 72"/>
            <p:cNvSpPr txBox="1">
              <a:spLocks noChangeArrowheads="1"/>
            </p:cNvSpPr>
            <p:nvPr/>
          </p:nvSpPr>
          <p:spPr bwMode="auto">
            <a:xfrm>
              <a:off x="6476875" y="3155250"/>
              <a:ext cx="1093530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b="1">
                  <a:solidFill>
                    <a:srgbClr val="000000"/>
                  </a:solidFill>
                  <a:latin typeface="HGSｺﾞｼｯｸM" pitchFamily="50" charset="-128"/>
                  <a:ea typeface="HGSｺﾞｼｯｸM" pitchFamily="50" charset="-128"/>
                </a:rPr>
                <a:t>歩行者路</a:t>
              </a:r>
              <a:endParaRPr lang="en-US" altLang="ja-JP" sz="1200" b="1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endParaRP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ja-JP" altLang="en-US" sz="1200" b="1">
                  <a:solidFill>
                    <a:srgbClr val="000000"/>
                  </a:solidFill>
                  <a:latin typeface="HGSｺﾞｼｯｸM" pitchFamily="50" charset="-128"/>
                  <a:ea typeface="HGSｺﾞｼｯｸM" pitchFamily="50" charset="-128"/>
                </a:rPr>
                <a:t>店舗入口面</a:t>
              </a:r>
            </a:p>
          </p:txBody>
        </p:sp>
        <p:sp>
          <p:nvSpPr>
            <p:cNvPr id="98" name="二等辺三角形 97"/>
            <p:cNvSpPr/>
            <p:nvPr/>
          </p:nvSpPr>
          <p:spPr>
            <a:xfrm>
              <a:off x="6108117" y="3474602"/>
              <a:ext cx="265149" cy="122340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5920766" y="3155250"/>
              <a:ext cx="1597244" cy="5386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50215" name="テキスト ボックス 100"/>
          <p:cNvSpPr txBox="1">
            <a:spLocks noChangeArrowheads="1"/>
          </p:cNvSpPr>
          <p:nvPr/>
        </p:nvSpPr>
        <p:spPr bwMode="auto">
          <a:xfrm>
            <a:off x="355600" y="511175"/>
            <a:ext cx="4892675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ja-JP" altLang="en-US" sz="1200" b="1">
                <a:solidFill>
                  <a:srgbClr val="000000"/>
                </a:solidFill>
                <a:ea typeface="ＭＳ Ｐゴシック" pitchFamily="50" charset="-128"/>
              </a:rPr>
              <a:t>現況は駐車場が少なく、内向きで中央通りからの視認性も悪い。</a:t>
            </a:r>
            <a:endParaRPr lang="en-US" altLang="ja-JP" sz="1200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02" name="二等辺三角形 101"/>
          <p:cNvSpPr/>
          <p:nvPr/>
        </p:nvSpPr>
        <p:spPr>
          <a:xfrm rot="10800000">
            <a:off x="2043113" y="839788"/>
            <a:ext cx="1008062" cy="2190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55" name="Rectangle 2495"/>
          <p:cNvSpPr>
            <a:spLocks noChangeArrowheads="1"/>
          </p:cNvSpPr>
          <p:nvPr/>
        </p:nvSpPr>
        <p:spPr bwMode="auto">
          <a:xfrm>
            <a:off x="73025" y="44450"/>
            <a:ext cx="8945563" cy="3603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7255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2" tIns="45683" rIns="91362" bIns="45683" anchor="ctr"/>
          <a:lstStyle/>
          <a:p>
            <a:pPr defTabSz="911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900" b="1" dirty="0">
                <a:solidFill>
                  <a:srgbClr val="000000"/>
                </a:solidFill>
                <a:latin typeface="Calibri"/>
                <a:ea typeface="HG丸ｺﾞｼｯｸM-PRO" pitchFamily="50" charset="-128"/>
              </a:rPr>
              <a:t>　商業街区（</a:t>
            </a:r>
            <a:r>
              <a:rPr kumimoji="1" lang="en-US" altLang="ja-JP" sz="1900" b="1" dirty="0">
                <a:solidFill>
                  <a:srgbClr val="000000"/>
                </a:solidFill>
                <a:latin typeface="Calibri"/>
                <a:ea typeface="HG丸ｺﾞｼｯｸM-PRO" pitchFamily="50" charset="-128"/>
              </a:rPr>
              <a:t>Ⅱ-</a:t>
            </a:r>
            <a:r>
              <a:rPr kumimoji="1" lang="ja-JP" altLang="en-US" sz="1900" b="1" dirty="0">
                <a:solidFill>
                  <a:srgbClr val="000000"/>
                </a:solidFill>
                <a:latin typeface="Calibri"/>
                <a:ea typeface="HG丸ｺﾞｼｯｸM-PRO" pitchFamily="50" charset="-128"/>
              </a:rPr>
              <a:t>Ｂ期）の再生イメージ</a:t>
            </a:r>
          </a:p>
        </p:txBody>
      </p:sp>
      <p:pic>
        <p:nvPicPr>
          <p:cNvPr id="50218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9050"/>
            <a:ext cx="11461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219" name="グループ化 5"/>
          <p:cNvGrpSpPr>
            <a:grpSpLocks/>
          </p:cNvGrpSpPr>
          <p:nvPr/>
        </p:nvGrpSpPr>
        <p:grpSpPr bwMode="auto">
          <a:xfrm>
            <a:off x="2978150" y="5467350"/>
            <a:ext cx="2341563" cy="623888"/>
            <a:chOff x="2978708" y="5467040"/>
            <a:chExt cx="2341562" cy="624198"/>
          </a:xfrm>
        </p:grpSpPr>
        <p:pic>
          <p:nvPicPr>
            <p:cNvPr id="50226" name="図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708" y="5467040"/>
              <a:ext cx="2341562" cy="624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3135871" y="5587750"/>
              <a:ext cx="1703386" cy="2541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882120" y="5587750"/>
              <a:ext cx="377825" cy="2541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</p:grpSp>
      <p:sp>
        <p:nvSpPr>
          <p:cNvPr id="50220" name="Text Box 14"/>
          <p:cNvSpPr txBox="1">
            <a:spLocks noChangeArrowheads="1"/>
          </p:cNvSpPr>
          <p:nvPr/>
        </p:nvSpPr>
        <p:spPr bwMode="auto">
          <a:xfrm>
            <a:off x="2951163" y="5584825"/>
            <a:ext cx="2189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 b="1" dirty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新戸割店舗・郵便局</a:t>
            </a:r>
            <a:endParaRPr lang="en-US" altLang="ja-JP" sz="1200" b="1" dirty="0">
              <a:solidFill>
                <a:srgbClr val="000000"/>
              </a:solidFill>
              <a:latin typeface="Arial" charset="0"/>
              <a:ea typeface="ＭＳ ゴシック" pitchFamily="49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000" b="1" dirty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＜平成</a:t>
            </a:r>
            <a:r>
              <a:rPr lang="en-US" altLang="ja-JP" sz="1000" b="1" dirty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28</a:t>
            </a:r>
            <a:r>
              <a:rPr lang="ja-JP" altLang="en-US" sz="1000" b="1" dirty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年度</a:t>
            </a:r>
            <a:r>
              <a:rPr lang="ja-JP" altLang="en-US" sz="1000" b="1" dirty="0" smtClean="0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オープン＞</a:t>
            </a:r>
            <a:endParaRPr lang="ja-JP" altLang="en-US" sz="1000" b="1" dirty="0">
              <a:solidFill>
                <a:srgbClr val="000000"/>
              </a:solidFill>
              <a:latin typeface="Arial" charset="0"/>
              <a:ea typeface="ＭＳ ゴシック" pitchFamily="49" charset="-128"/>
            </a:endParaRPr>
          </a:p>
        </p:txBody>
      </p:sp>
      <p:cxnSp>
        <p:nvCxnSpPr>
          <p:cNvPr id="79" name="直線矢印コネクタ 78"/>
          <p:cNvCxnSpPr/>
          <p:nvPr/>
        </p:nvCxnSpPr>
        <p:spPr>
          <a:xfrm>
            <a:off x="2419350" y="5484813"/>
            <a:ext cx="2828925" cy="0"/>
          </a:xfrm>
          <a:prstGeom prst="straightConnector1">
            <a:avLst/>
          </a:prstGeom>
          <a:ln w="82550">
            <a:solidFill>
              <a:srgbClr val="0070C0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22" name="Text Box 19"/>
          <p:cNvSpPr txBox="1">
            <a:spLocks noChangeArrowheads="1"/>
          </p:cNvSpPr>
          <p:nvPr/>
        </p:nvSpPr>
        <p:spPr bwMode="auto">
          <a:xfrm>
            <a:off x="2517775" y="5649913"/>
            <a:ext cx="5000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200" b="1">
                <a:solidFill>
                  <a:srgbClr val="000000"/>
                </a:solidFill>
                <a:latin typeface="Arial" charset="0"/>
                <a:ea typeface="ＭＳ ゴシック" pitchFamily="49" charset="-128"/>
              </a:rPr>
              <a:t>広場</a:t>
            </a:r>
          </a:p>
        </p:txBody>
      </p:sp>
      <p:sp>
        <p:nvSpPr>
          <p:cNvPr id="7" name="フリーフォーム 6"/>
          <p:cNvSpPr/>
          <p:nvPr/>
        </p:nvSpPr>
        <p:spPr bwMode="auto">
          <a:xfrm>
            <a:off x="7091363" y="1133475"/>
            <a:ext cx="1619250" cy="1552575"/>
          </a:xfrm>
          <a:custGeom>
            <a:avLst/>
            <a:gdLst>
              <a:gd name="connsiteX0" fmla="*/ 0 w 1619250"/>
              <a:gd name="connsiteY0" fmla="*/ 1104900 h 1552575"/>
              <a:gd name="connsiteX1" fmla="*/ 919162 w 1619250"/>
              <a:gd name="connsiteY1" fmla="*/ 1100138 h 1552575"/>
              <a:gd name="connsiteX2" fmla="*/ 914400 w 1619250"/>
              <a:gd name="connsiteY2" fmla="*/ 4763 h 1552575"/>
              <a:gd name="connsiteX3" fmla="*/ 1514475 w 1619250"/>
              <a:gd name="connsiteY3" fmla="*/ 0 h 1552575"/>
              <a:gd name="connsiteX4" fmla="*/ 1614487 w 1619250"/>
              <a:gd name="connsiteY4" fmla="*/ 104775 h 1552575"/>
              <a:gd name="connsiteX5" fmla="*/ 1619250 w 1619250"/>
              <a:gd name="connsiteY5" fmla="*/ 1481138 h 1552575"/>
              <a:gd name="connsiteX6" fmla="*/ 1547812 w 1619250"/>
              <a:gd name="connsiteY6" fmla="*/ 1552575 h 1552575"/>
              <a:gd name="connsiteX7" fmla="*/ 0 w 1619250"/>
              <a:gd name="connsiteY7" fmla="*/ 1552575 h 1552575"/>
              <a:gd name="connsiteX8" fmla="*/ 0 w 1619250"/>
              <a:gd name="connsiteY8" fmla="*/ 1104900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250" h="1552575">
                <a:moveTo>
                  <a:pt x="0" y="1104900"/>
                </a:moveTo>
                <a:lnTo>
                  <a:pt x="919162" y="1100138"/>
                </a:lnTo>
                <a:cubicBezTo>
                  <a:pt x="917575" y="735013"/>
                  <a:pt x="915987" y="369888"/>
                  <a:pt x="914400" y="4763"/>
                </a:cubicBezTo>
                <a:lnTo>
                  <a:pt x="1514475" y="0"/>
                </a:lnTo>
                <a:lnTo>
                  <a:pt x="1614487" y="104775"/>
                </a:lnTo>
                <a:cubicBezTo>
                  <a:pt x="1616075" y="563563"/>
                  <a:pt x="1617662" y="1022350"/>
                  <a:pt x="1619250" y="1481138"/>
                </a:cubicBezTo>
                <a:lnTo>
                  <a:pt x="1547812" y="1552575"/>
                </a:lnTo>
                <a:lnTo>
                  <a:pt x="0" y="1552575"/>
                </a:lnTo>
                <a:lnTo>
                  <a:pt x="0" y="11049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5719763" y="2160588"/>
            <a:ext cx="2984500" cy="0"/>
          </a:xfrm>
          <a:prstGeom prst="straightConnector1">
            <a:avLst/>
          </a:prstGeom>
          <a:ln w="50800">
            <a:solidFill>
              <a:srgbClr val="0070C0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スライド番号プレースホルダー 3"/>
          <p:cNvSpPr txBox="1">
            <a:spLocks noGrp="1"/>
          </p:cNvSpPr>
          <p:nvPr/>
        </p:nvSpPr>
        <p:spPr bwMode="gray">
          <a:xfrm>
            <a:off x="8830942" y="6457895"/>
            <a:ext cx="314502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</a:p>
        </p:txBody>
      </p:sp>
      <p:sp>
        <p:nvSpPr>
          <p:cNvPr id="2" name="フリーフォーム 1"/>
          <p:cNvSpPr/>
          <p:nvPr/>
        </p:nvSpPr>
        <p:spPr bwMode="auto">
          <a:xfrm>
            <a:off x="5708469" y="1136469"/>
            <a:ext cx="1371600" cy="1567542"/>
          </a:xfrm>
          <a:custGeom>
            <a:avLst/>
            <a:gdLst>
              <a:gd name="connsiteX0" fmla="*/ 1358537 w 1371600"/>
              <a:gd name="connsiteY0" fmla="*/ 0 h 1567542"/>
              <a:gd name="connsiteX1" fmla="*/ 1371600 w 1371600"/>
              <a:gd name="connsiteY1" fmla="*/ 1541417 h 1567542"/>
              <a:gd name="connsiteX2" fmla="*/ 235131 w 1371600"/>
              <a:gd name="connsiteY2" fmla="*/ 1567542 h 1567542"/>
              <a:gd name="connsiteX3" fmla="*/ 0 w 1371600"/>
              <a:gd name="connsiteY3" fmla="*/ 1201782 h 1567542"/>
              <a:gd name="connsiteX4" fmla="*/ 0 w 1371600"/>
              <a:gd name="connsiteY4" fmla="*/ 26125 h 1567542"/>
              <a:gd name="connsiteX5" fmla="*/ 1358537 w 1371600"/>
              <a:gd name="connsiteY5" fmla="*/ 0 h 15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" h="1567542">
                <a:moveTo>
                  <a:pt x="1358537" y="0"/>
                </a:moveTo>
                <a:lnTo>
                  <a:pt x="1371600" y="1541417"/>
                </a:lnTo>
                <a:lnTo>
                  <a:pt x="235131" y="1567542"/>
                </a:lnTo>
                <a:lnTo>
                  <a:pt x="0" y="1201782"/>
                </a:lnTo>
                <a:lnTo>
                  <a:pt x="0" y="26125"/>
                </a:lnTo>
                <a:lnTo>
                  <a:pt x="1358537" y="0"/>
                </a:ln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066255" y="5409220"/>
            <a:ext cx="2833687" cy="1048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61" name="テキスト ボックス 60"/>
          <p:cNvSpPr txBox="1">
            <a:spLocks noChangeArrowheads="1"/>
          </p:cNvSpPr>
          <p:nvPr/>
        </p:nvSpPr>
        <p:spPr bwMode="auto">
          <a:xfrm>
            <a:off x="6103090" y="5436752"/>
            <a:ext cx="2708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 smtClean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新スーパーマーケット</a:t>
            </a:r>
            <a:endParaRPr lang="en-US" altLang="ja-JP" sz="1400" b="1" dirty="0" smtClean="0">
              <a:solidFill>
                <a:srgbClr val="000000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 smtClean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・</a:t>
            </a: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事業用定期借地（</a:t>
            </a:r>
            <a:r>
              <a:rPr lang="en-US" altLang="ja-JP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25</a:t>
            </a: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年）</a:t>
            </a:r>
            <a:endParaRPr lang="en-US" altLang="ja-JP" sz="1400" b="1" dirty="0">
              <a:solidFill>
                <a:srgbClr val="000000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・事業者</a:t>
            </a:r>
            <a:r>
              <a:rPr lang="ja-JP" altLang="en-US" sz="1400" b="1" dirty="0" smtClean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：ｲｵﾝﾏｰｹｯﾄ</a:t>
            </a:r>
            <a:r>
              <a:rPr lang="en-US" altLang="ja-JP" sz="1400" b="1" dirty="0" smtClean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 </a:t>
            </a:r>
            <a:r>
              <a:rPr lang="ja-JP" altLang="en-US" sz="1400" b="1" dirty="0" smtClean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㈱</a:t>
            </a:r>
            <a:endParaRPr lang="ja-JP" altLang="en-US" sz="1400" b="1" dirty="0">
              <a:solidFill>
                <a:srgbClr val="000000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・主な</a:t>
            </a:r>
            <a:r>
              <a:rPr lang="ja-JP" altLang="en-US" sz="1400" b="1" dirty="0" smtClean="0">
                <a:solidFill>
                  <a:srgbClr val="000000"/>
                </a:solidFill>
                <a:latin typeface="HGSｺﾞｼｯｸM" pitchFamily="50" charset="-128"/>
                <a:ea typeface="HGSｺﾞｼｯｸM" pitchFamily="50" charset="-128"/>
              </a:rPr>
              <a:t>用途：スーパー　等</a:t>
            </a:r>
            <a:endParaRPr lang="en-US" altLang="ja-JP" sz="1400" b="1" dirty="0">
              <a:solidFill>
                <a:srgbClr val="000000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cxnSp>
        <p:nvCxnSpPr>
          <p:cNvPr id="66" name="直線矢印コネクタ 65"/>
          <p:cNvCxnSpPr/>
          <p:nvPr/>
        </p:nvCxnSpPr>
        <p:spPr>
          <a:xfrm flipH="1" flipV="1">
            <a:off x="2220912" y="4859556"/>
            <a:ext cx="3854450" cy="577196"/>
          </a:xfrm>
          <a:prstGeom prst="straightConnector1">
            <a:avLst/>
          </a:prstGeom>
          <a:ln w="2222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8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6" y="801588"/>
            <a:ext cx="8583898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3"/>
          <p:cNvSpPr txBox="1">
            <a:spLocks noGrp="1"/>
          </p:cNvSpPr>
          <p:nvPr/>
        </p:nvSpPr>
        <p:spPr bwMode="gray">
          <a:xfrm>
            <a:off x="8829498" y="6457950"/>
            <a:ext cx="314502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endParaRPr lang="en-US" altLang="ja-JP" sz="2000" b="1" dirty="0" smtClean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80012" y="2035877"/>
            <a:ext cx="31683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開設時期変更の可能性あり、調整中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127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パワポ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パワポ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157262096</TotalTime>
  <Pages>0</Pages>
  <Words>506</Words>
  <Characters>0</Characters>
  <Application>Microsoft Office PowerPoint</Application>
  <DocSecurity>0</DocSecurity>
  <PresentationFormat>画面に合わせる (4:3)</PresentationFormat>
  <Lines>0</Lines>
  <Paragraphs>142</Paragraphs>
  <Slides>5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パワポ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fukushiseisaku3</dc:creator>
  <cp:lastModifiedBy>UR-NET</cp:lastModifiedBy>
  <cp:revision>579</cp:revision>
  <cp:lastPrinted>2017-06-22T05:23:44Z</cp:lastPrinted>
  <dcterms:created xsi:type="dcterms:W3CDTF">2010-11-22T01:13:00Z</dcterms:created>
  <dcterms:modified xsi:type="dcterms:W3CDTF">2017-06-23T05:27:48Z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1041-6.6.0.2723</vt:lpwstr>
  </property>
</Properties>
</file>