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80" r:id="rId3"/>
    <p:sldId id="282" r:id="rId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28"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9999"/>
    <a:srgbClr val="E3F3D1"/>
    <a:srgbClr val="6C0000"/>
    <a:srgbClr val="FFC9C9"/>
    <a:srgbClr val="E1FFFF"/>
    <a:srgbClr val="CDEFDE"/>
    <a:srgbClr val="A6E2C4"/>
    <a:srgbClr val="C2F1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49" d="100"/>
          <a:sy n="49" d="100"/>
        </p:scale>
        <p:origin x="965" y="53"/>
      </p:cViewPr>
      <p:guideLst>
        <p:guide orient="horz" pos="2228"/>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85F54A57-F349-4EAB-A4EB-F84E08874D73}"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43EB226-8318-4F1F-9B84-C2317D805D40}" type="slidenum">
              <a:rPr kumimoji="1" lang="ja-JP" altLang="en-US" smtClean="0"/>
              <a:t>‹#›</a:t>
            </a:fld>
            <a:endParaRPr kumimoji="1" lang="ja-JP" altLang="en-US"/>
          </a:p>
        </p:txBody>
      </p:sp>
    </p:spTree>
    <p:extLst>
      <p:ext uri="{BB962C8B-B14F-4D97-AF65-F5344CB8AC3E}">
        <p14:creationId xmlns:p14="http://schemas.microsoft.com/office/powerpoint/2010/main" val="3840835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1D3C3-0870-AAE7-22D5-200F1C9066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A29CCE-4487-1CB6-B567-9DCCA712A4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F4AAA36E-3659-A48B-2227-BC04D95175E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C01F6D8-BB6C-05EC-C67F-C19E63C2D6FD}"/>
              </a:ext>
            </a:extLst>
          </p:cNvPr>
          <p:cNvSpPr>
            <a:spLocks noGrp="1"/>
          </p:cNvSpPr>
          <p:nvPr>
            <p:ph type="sldNum" sz="quarter" idx="5"/>
          </p:nvPr>
        </p:nvSpPr>
        <p:spPr/>
        <p:txBody>
          <a:bodyPr/>
          <a:lstStyle/>
          <a:p>
            <a:fld id="{943EB226-8318-4F1F-9B84-C2317D805D40}" type="slidenum">
              <a:rPr kumimoji="1" lang="ja-JP" altLang="en-US" smtClean="0"/>
              <a:t>2</a:t>
            </a:fld>
            <a:endParaRPr kumimoji="1" lang="ja-JP" altLang="en-US"/>
          </a:p>
        </p:txBody>
      </p:sp>
    </p:spTree>
    <p:extLst>
      <p:ext uri="{BB962C8B-B14F-4D97-AF65-F5344CB8AC3E}">
        <p14:creationId xmlns:p14="http://schemas.microsoft.com/office/powerpoint/2010/main" val="103453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B1BD6-C197-7DBD-6F1F-7DCF90F324F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75ED23-3DF8-E2FA-139C-4F11136AE4E3}"/>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8EA8B0FF-D5A1-8629-E140-FFAB18014EF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24085FD-10F5-58B0-669C-4D02FAFDCBAE}"/>
              </a:ext>
            </a:extLst>
          </p:cNvPr>
          <p:cNvSpPr>
            <a:spLocks noGrp="1"/>
          </p:cNvSpPr>
          <p:nvPr>
            <p:ph type="sldNum" sz="quarter" idx="5"/>
          </p:nvPr>
        </p:nvSpPr>
        <p:spPr/>
        <p:txBody>
          <a:bodyPr/>
          <a:lstStyle/>
          <a:p>
            <a:fld id="{943EB226-8318-4F1F-9B84-C2317D805D40}" type="slidenum">
              <a:rPr kumimoji="1" lang="ja-JP" altLang="en-US" smtClean="0"/>
              <a:t>3</a:t>
            </a:fld>
            <a:endParaRPr kumimoji="1" lang="ja-JP" altLang="en-US"/>
          </a:p>
        </p:txBody>
      </p:sp>
    </p:spTree>
    <p:extLst>
      <p:ext uri="{BB962C8B-B14F-4D97-AF65-F5344CB8AC3E}">
        <p14:creationId xmlns:p14="http://schemas.microsoft.com/office/powerpoint/2010/main" val="1717641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5D6908-5D27-BA45-A511-6878909819A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8D8B864-70AA-C1F1-23FD-F0B666A832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4A7483B-28EC-9EE3-C8AA-4DFF07122F24}"/>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5BCF8DE-4202-D374-6EEF-D95179749F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DA8FDB-9222-C943-79CE-20A27A699DC3}"/>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418822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FA42BB-E014-29FC-2840-1063B8F144A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D8DF5B-DBA4-09B0-6A34-0C1C846F972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76D6D1-70EB-D042-7D4F-60194F1592A5}"/>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3C978B56-970C-9384-02F8-6C026F26A84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AA5042-8FBF-EF1E-76FE-21593943E4A6}"/>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344300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2CD964-F3CC-0AC4-1FCC-78E1FB6D4B3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D8451B8-9512-EF8A-1104-30099BF0F49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B818D3F-5703-86CE-90E4-690D594FDC74}"/>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E6C20CE4-D038-7156-280B-9B5E4A0002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1774EC-B1ED-FF57-AC5B-F3D4B7EA1775}"/>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199103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A2E816-226C-E8DF-D3A7-9631950E6C2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C40C2D-E701-7DCD-D62C-51345B3B03D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675EFBB-E45A-B501-33A0-8953FC6660AE}"/>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542632A6-783C-151E-F78E-3C0DB913A2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838823-F740-F9C1-563B-5D8A1E67BDD1}"/>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40006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EDF871-6651-28D3-7811-F5E8A489472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FFBEC3-B679-0A90-178F-DDA13FC114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19BBCDA-AE08-5F9F-464A-B1C6441379E0}"/>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780ED04-6760-8AD3-F4C7-99F9558B45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0541BB0-9E84-DAF8-2AF9-2D2741AE043D}"/>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78362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7BE5FC-ACB4-32D1-51D1-D756B346A81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C1B71C4-2CEA-AFBB-26EF-7FE771F1848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D76CBF2-5738-4A26-8491-0F3B83F23A0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F918216-1C08-504C-90F5-48DF5739DAE5}"/>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0850D7A2-00BD-1109-2092-50359DAAF5D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0C140E-08CE-A65D-736F-EF4F47DBEBF0}"/>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048756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6B0BF1-4FE0-760B-B108-B374B2BBEB4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65F10F-5C00-A20D-C551-6AEDB78D4F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AE74C94-EFE3-E62C-57BA-B7D92CFC10A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81E0666-A6FE-8A8C-EAAD-C43C60FAB6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67C3EB0-2427-F215-71A4-515EA7EA510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76B61B6-00E8-BF3A-47E5-11A64621AFF4}"/>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7D99239C-49C7-AFA9-5EA4-05628FD181F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F3F4026-904D-9209-9BA6-F367011A4224}"/>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2232433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296D92-ABF9-16DC-898B-686587973DD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BB844FC-1390-5978-AED6-85B56EEC72FB}"/>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82C65BED-C36A-D0F9-27C5-A82D5970F0B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5015101-8FB0-D666-4AB6-784E02BC0DF4}"/>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721760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7A4DDB7-D2BA-E173-055E-613239F08C7E}"/>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52248DD0-3666-A36F-30FC-561F39567C8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0002D9-DDCA-E109-EA61-B419AC8B68CC}"/>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562937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374CBE-F421-E362-8E73-6AFBD133529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00ADEE-8732-B3E1-E1B0-1B0C1F05E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C55C4EF-B87D-DCB7-4732-DD8D837CD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9ACC356-B4B1-9998-0738-15E8CB63E7C0}"/>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5195AE68-1700-4670-5836-552EA40CBD9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B6D67AC-C8A0-49F0-0E7E-EAFCC4EF61E5}"/>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07078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E4D28E-C67B-057B-819D-0C3065C634D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1E57C1D-0409-EC9C-4486-6444D78D68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947FC71-0E78-B05B-E7EB-82F5AA73B1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9B0F344-782D-0F6B-EC4E-E3E018602DBF}"/>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6DEC0FF9-71E3-495F-D2A5-3FA58966FD4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C72E53-B25C-9CAF-2DA0-B92CB50AF824}"/>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79864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2A83543-50AD-7786-6F42-F081E69DCF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28E36C9-FC05-73A0-4F0B-23FA129D17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FDFF40-F68F-E971-ED0D-4517AAFB8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3043B1A-6016-EB49-67F4-08078318B6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FB96EB8-69A4-24AD-C1CF-69C310D264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288168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52AF646-149F-5500-3586-A3AE6A976FBE}"/>
              </a:ext>
            </a:extLst>
          </p:cNvPr>
          <p:cNvCxnSpPr>
            <a:cxnSpLocks/>
          </p:cNvCxnSpPr>
          <p:nvPr/>
        </p:nvCxnSpPr>
        <p:spPr>
          <a:xfrm>
            <a:off x="510987" y="3429000"/>
            <a:ext cx="11052000" cy="0"/>
          </a:xfrm>
          <a:prstGeom prst="line">
            <a:avLst/>
          </a:prstGeom>
          <a:ln w="38100">
            <a:solidFill>
              <a:srgbClr val="008080"/>
            </a:solidFill>
          </a:ln>
        </p:spPr>
        <p:style>
          <a:lnRef idx="2">
            <a:schemeClr val="accent1"/>
          </a:lnRef>
          <a:fillRef idx="0">
            <a:schemeClr val="accent1"/>
          </a:fillRef>
          <a:effectRef idx="1">
            <a:schemeClr val="accent1"/>
          </a:effectRef>
          <a:fontRef idx="minor">
            <a:schemeClr val="tx1"/>
          </a:fontRef>
        </p:style>
      </p:cxnSp>
      <p:sp>
        <p:nvSpPr>
          <p:cNvPr id="7" name="テキスト ボックス 6">
            <a:extLst>
              <a:ext uri="{FF2B5EF4-FFF2-40B4-BE49-F238E27FC236}">
                <a16:creationId xmlns:a16="http://schemas.microsoft.com/office/drawing/2014/main" id="{5537FE21-5949-DFCD-84EA-D982C21C168E}"/>
              </a:ext>
            </a:extLst>
          </p:cNvPr>
          <p:cNvSpPr txBox="1"/>
          <p:nvPr/>
        </p:nvSpPr>
        <p:spPr>
          <a:xfrm>
            <a:off x="510988" y="2659559"/>
            <a:ext cx="11059438" cy="769441"/>
          </a:xfrm>
          <a:prstGeom prst="rect">
            <a:avLst/>
          </a:prstGeom>
          <a:noFill/>
        </p:spPr>
        <p:txBody>
          <a:bodyPr wrap="none" rtlCol="0">
            <a:spAutoFit/>
          </a:bodyPr>
          <a:lstStyle/>
          <a:p>
            <a:r>
              <a:rPr lang="ja-JP" altLang="en-US" sz="4400" b="1" dirty="0">
                <a:solidFill>
                  <a:srgbClr val="002060"/>
                </a:solidFill>
                <a:latin typeface="+mn-ea"/>
              </a:rPr>
              <a:t>社会情勢の変化</a:t>
            </a:r>
            <a:r>
              <a:rPr lang="en-US" altLang="ja-JP" sz="4400" b="1" dirty="0">
                <a:solidFill>
                  <a:srgbClr val="002060"/>
                </a:solidFill>
                <a:latin typeface="+mn-ea"/>
              </a:rPr>
              <a:t>〔</a:t>
            </a:r>
            <a:r>
              <a:rPr lang="ja-JP" altLang="en-US" sz="4400" b="1" dirty="0">
                <a:solidFill>
                  <a:srgbClr val="002060"/>
                </a:solidFill>
                <a:latin typeface="+mn-ea"/>
              </a:rPr>
              <a:t>概要版</a:t>
            </a:r>
            <a:r>
              <a:rPr lang="en-US" altLang="ja-JP" sz="4400" b="1" dirty="0">
                <a:solidFill>
                  <a:srgbClr val="002060"/>
                </a:solidFill>
                <a:latin typeface="+mn-ea"/>
              </a:rPr>
              <a:t>〕</a:t>
            </a:r>
            <a:r>
              <a:rPr lang="ja-JP" altLang="en-US" sz="2000" b="1" dirty="0">
                <a:solidFill>
                  <a:srgbClr val="002060"/>
                </a:solidFill>
                <a:latin typeface="+mn-ea"/>
              </a:rPr>
              <a:t>（世界、国、千葉県、柏市の動向）</a:t>
            </a:r>
            <a:endParaRPr kumimoji="1" lang="ja-JP" altLang="en-US" sz="4400" b="1" dirty="0">
              <a:solidFill>
                <a:srgbClr val="002060"/>
              </a:solidFill>
              <a:latin typeface="+mn-ea"/>
            </a:endParaRPr>
          </a:p>
        </p:txBody>
      </p:sp>
      <p:sp>
        <p:nvSpPr>
          <p:cNvPr id="8" name="テキスト ボックス 7">
            <a:extLst>
              <a:ext uri="{FF2B5EF4-FFF2-40B4-BE49-F238E27FC236}">
                <a16:creationId xmlns:a16="http://schemas.microsoft.com/office/drawing/2014/main" id="{CDD22A06-C2C1-737B-55C0-5F5E82BAD5DB}"/>
              </a:ext>
            </a:extLst>
          </p:cNvPr>
          <p:cNvSpPr txBox="1"/>
          <p:nvPr/>
        </p:nvSpPr>
        <p:spPr>
          <a:xfrm>
            <a:off x="600634" y="3546991"/>
            <a:ext cx="8971991" cy="2462213"/>
          </a:xfrm>
          <a:prstGeom prst="rect">
            <a:avLst/>
          </a:prstGeom>
          <a:noFill/>
        </p:spPr>
        <p:txBody>
          <a:bodyPr wrap="square">
            <a:spAutoFit/>
          </a:bodyPr>
          <a:lstStyle/>
          <a:p>
            <a:pPr marL="285750" indent="-285750" algn="just">
              <a:buFont typeface="Wingdings" panose="05000000000000000000" pitchFamily="2" charset="2"/>
              <a:buChar char="l"/>
            </a:pPr>
            <a:r>
              <a:rPr lang="ja-JP" altLang="en-US" sz="1600" dirty="0"/>
              <a:t>世界的な気温の上昇や激甚化する自然災害など「社会的な課題解決への緑の活用」や、生物多様性の損失を止め、反転させる「ネイチャーポジティブの実現」など、都市に求められる機能や人々の価値観は、近年国内外を問わず、大きく変化しています。</a:t>
            </a:r>
            <a:endParaRPr lang="en-US" altLang="ja-JP" sz="1600" dirty="0"/>
          </a:p>
          <a:p>
            <a:pPr algn="just"/>
            <a:endParaRPr lang="ja-JP" altLang="en-US" sz="1600" dirty="0"/>
          </a:p>
          <a:p>
            <a:pPr marL="285750" indent="-285750" algn="just">
              <a:buFont typeface="Wingdings" panose="05000000000000000000" pitchFamily="2" charset="2"/>
              <a:buChar char="l"/>
            </a:pPr>
            <a:r>
              <a:rPr lang="ja-JP" altLang="en-US" sz="1600" dirty="0"/>
              <a:t>国においては「都市緑地法等の一部を改正する法律」の施行や</a:t>
            </a:r>
            <a:r>
              <a:rPr lang="en-US" altLang="ja-JP" sz="1600" dirty="0"/>
              <a:t>30by30</a:t>
            </a:r>
            <a:r>
              <a:rPr lang="ja-JP" altLang="en-US" sz="1600" dirty="0"/>
              <a:t>の目標達成に向けた「生物多様性増進活動促進法」の制定など、様々な緑の保全・創出に向けた取組が展開されています。</a:t>
            </a:r>
          </a:p>
          <a:p>
            <a:pPr marL="285750" indent="-285750" algn="just">
              <a:lnSpc>
                <a:spcPts val="1200"/>
              </a:lnSpc>
              <a:buFont typeface="Wingdings" panose="05000000000000000000" pitchFamily="2" charset="2"/>
              <a:buChar char="l"/>
            </a:pPr>
            <a:endParaRPr lang="en-US" altLang="ja-JP" sz="1600" dirty="0"/>
          </a:p>
          <a:p>
            <a:pPr marL="285750" indent="-285750" algn="just">
              <a:buFont typeface="Wingdings" panose="05000000000000000000" pitchFamily="2" charset="2"/>
              <a:buChar char="l"/>
            </a:pPr>
            <a:r>
              <a:rPr lang="ja-JP" altLang="en-US" sz="1600" dirty="0"/>
              <a:t>個別の敷地や施設にとどまらず、多様な主体の連携のもと、これまで以上に緑が持つ多様な機能を地域の課題解決やまちづくりに活用していくことが求められるようになっています。</a:t>
            </a:r>
          </a:p>
        </p:txBody>
      </p:sp>
      <p:sp>
        <p:nvSpPr>
          <p:cNvPr id="2" name="テキスト ボックス 1">
            <a:extLst>
              <a:ext uri="{FF2B5EF4-FFF2-40B4-BE49-F238E27FC236}">
                <a16:creationId xmlns:a16="http://schemas.microsoft.com/office/drawing/2014/main" id="{5993E4EF-8E3E-5C7E-D37C-A5839D089219}"/>
              </a:ext>
            </a:extLst>
          </p:cNvPr>
          <p:cNvSpPr txBox="1"/>
          <p:nvPr/>
        </p:nvSpPr>
        <p:spPr>
          <a:xfrm>
            <a:off x="11061086" y="228070"/>
            <a:ext cx="1003801" cy="369332"/>
          </a:xfrm>
          <a:prstGeom prst="rect">
            <a:avLst/>
          </a:prstGeom>
          <a:noFill/>
          <a:ln>
            <a:solidFill>
              <a:schemeClr val="tx1"/>
            </a:solidFill>
          </a:ln>
        </p:spPr>
        <p:txBody>
          <a:bodyPr wrap="none" rtlCol="0">
            <a:spAutoFit/>
          </a:bodyPr>
          <a:lstStyle/>
          <a:p>
            <a:r>
              <a:rPr kumimoji="1" lang="ja-JP" altLang="en-US" dirty="0"/>
              <a:t>資料</a:t>
            </a:r>
            <a:r>
              <a:rPr lang="en-US" altLang="ja-JP" dirty="0"/>
              <a:t>3</a:t>
            </a:r>
            <a:r>
              <a:rPr kumimoji="1" lang="en-US" altLang="ja-JP" dirty="0"/>
              <a:t>-4</a:t>
            </a:r>
            <a:endParaRPr kumimoji="1" lang="ja-JP" altLang="en-US" dirty="0"/>
          </a:p>
        </p:txBody>
      </p:sp>
    </p:spTree>
    <p:extLst>
      <p:ext uri="{BB962C8B-B14F-4D97-AF65-F5344CB8AC3E}">
        <p14:creationId xmlns:p14="http://schemas.microsoft.com/office/powerpoint/2010/main" val="1351740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C6DFB-B8F5-8C86-B633-089B20528501}"/>
            </a:ext>
          </a:extLst>
        </p:cNvPr>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29165D2B-28C7-848B-5092-C582D51E006B}"/>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a:extLst>
              <a:ext uri="{FF2B5EF4-FFF2-40B4-BE49-F238E27FC236}">
                <a16:creationId xmlns:a16="http://schemas.microsoft.com/office/drawing/2014/main" id="{54A1A343-1EA4-695E-DD52-247B358D4775}"/>
              </a:ext>
            </a:extLst>
          </p:cNvPr>
          <p:cNvCxnSpPr>
            <a:cxnSpLocks/>
          </p:cNvCxnSpPr>
          <p:nvPr/>
        </p:nvCxnSpPr>
        <p:spPr>
          <a:xfrm>
            <a:off x="0" y="563769"/>
            <a:ext cx="12192000" cy="0"/>
          </a:xfrm>
          <a:prstGeom prst="line">
            <a:avLst/>
          </a:prstGeom>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C320CFC8-35AA-5EFD-0C3F-49BE8617EB4E}"/>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D20E0D1C-5A3F-941B-3983-67D394EF1481}"/>
              </a:ext>
            </a:extLst>
          </p:cNvPr>
          <p:cNvSpPr txBox="1"/>
          <p:nvPr/>
        </p:nvSpPr>
        <p:spPr>
          <a:xfrm>
            <a:off x="116878" y="129602"/>
            <a:ext cx="3877985" cy="461665"/>
          </a:xfrm>
          <a:prstGeom prst="rect">
            <a:avLst/>
          </a:prstGeom>
          <a:noFill/>
        </p:spPr>
        <p:txBody>
          <a:bodyPr wrap="none" rtlCol="0">
            <a:spAutoFit/>
          </a:bodyPr>
          <a:lstStyle/>
          <a:p>
            <a:r>
              <a:rPr lang="ja-JP" altLang="en-US" sz="2400" b="1" dirty="0">
                <a:solidFill>
                  <a:srgbClr val="002060"/>
                </a:solidFill>
              </a:rPr>
              <a:t>社会情勢の変化（まとめ）</a:t>
            </a:r>
            <a:endParaRPr lang="en-US" altLang="ja-JP" sz="2400" b="1" dirty="0">
              <a:solidFill>
                <a:srgbClr val="002060"/>
              </a:solidFill>
            </a:endParaRPr>
          </a:p>
        </p:txBody>
      </p:sp>
      <p:graphicFrame>
        <p:nvGraphicFramePr>
          <p:cNvPr id="4" name="表 3">
            <a:extLst>
              <a:ext uri="{FF2B5EF4-FFF2-40B4-BE49-F238E27FC236}">
                <a16:creationId xmlns:a16="http://schemas.microsoft.com/office/drawing/2014/main" id="{F616D02B-2F6D-244D-6CA8-E586684646F8}"/>
              </a:ext>
            </a:extLst>
          </p:cNvPr>
          <p:cNvGraphicFramePr>
            <a:graphicFrameLocks noGrp="1"/>
          </p:cNvGraphicFramePr>
          <p:nvPr>
            <p:extLst>
              <p:ext uri="{D42A27DB-BD31-4B8C-83A1-F6EECF244321}">
                <p14:modId xmlns:p14="http://schemas.microsoft.com/office/powerpoint/2010/main" val="1778390778"/>
              </p:ext>
            </p:extLst>
          </p:nvPr>
        </p:nvGraphicFramePr>
        <p:xfrm>
          <a:off x="533399" y="656485"/>
          <a:ext cx="11477552" cy="5702686"/>
        </p:xfrm>
        <a:graphic>
          <a:graphicData uri="http://schemas.openxmlformats.org/drawingml/2006/table">
            <a:tbl>
              <a:tblPr firstRow="1" bandRow="1">
                <a:tableStyleId>{5940675A-B579-460E-94D1-54222C63F5DA}</a:tableStyleId>
              </a:tblPr>
              <a:tblGrid>
                <a:gridCol w="2869388">
                  <a:extLst>
                    <a:ext uri="{9D8B030D-6E8A-4147-A177-3AD203B41FA5}">
                      <a16:colId xmlns:a16="http://schemas.microsoft.com/office/drawing/2014/main" val="1138772212"/>
                    </a:ext>
                  </a:extLst>
                </a:gridCol>
                <a:gridCol w="2869388">
                  <a:extLst>
                    <a:ext uri="{9D8B030D-6E8A-4147-A177-3AD203B41FA5}">
                      <a16:colId xmlns:a16="http://schemas.microsoft.com/office/drawing/2014/main" val="3232898428"/>
                    </a:ext>
                  </a:extLst>
                </a:gridCol>
                <a:gridCol w="2869388">
                  <a:extLst>
                    <a:ext uri="{9D8B030D-6E8A-4147-A177-3AD203B41FA5}">
                      <a16:colId xmlns:a16="http://schemas.microsoft.com/office/drawing/2014/main" val="1070882997"/>
                    </a:ext>
                  </a:extLst>
                </a:gridCol>
                <a:gridCol w="2869388">
                  <a:extLst>
                    <a:ext uri="{9D8B030D-6E8A-4147-A177-3AD203B41FA5}">
                      <a16:colId xmlns:a16="http://schemas.microsoft.com/office/drawing/2014/main" val="404370967"/>
                    </a:ext>
                  </a:extLst>
                </a:gridCol>
              </a:tblGrid>
              <a:tr h="360338">
                <a:tc>
                  <a:txBody>
                    <a:bodyPr/>
                    <a:lstStyle/>
                    <a:p>
                      <a:pPr algn="ctr"/>
                      <a:r>
                        <a:rPr kumimoji="1" lang="ja-JP" altLang="en-US" b="1" dirty="0">
                          <a:solidFill>
                            <a:schemeClr val="bg1"/>
                          </a:solidFill>
                        </a:rPr>
                        <a:t>柏 市</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B050"/>
                    </a:solidFill>
                  </a:tcPr>
                </a:tc>
                <a:tc>
                  <a:txBody>
                    <a:bodyPr/>
                    <a:lstStyle/>
                    <a:p>
                      <a:pPr algn="ctr"/>
                      <a:r>
                        <a:rPr kumimoji="1" lang="ja-JP" altLang="en-US" b="1" dirty="0">
                          <a:solidFill>
                            <a:schemeClr val="bg1"/>
                          </a:solidFill>
                        </a:rPr>
                        <a:t>世 界</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8080"/>
                    </a:solidFill>
                  </a:tcPr>
                </a:tc>
                <a:tc>
                  <a:txBody>
                    <a:bodyPr/>
                    <a:lstStyle/>
                    <a:p>
                      <a:pPr algn="ctr"/>
                      <a:r>
                        <a:rPr kumimoji="1" lang="ja-JP" altLang="en-US" b="1" dirty="0">
                          <a:solidFill>
                            <a:schemeClr val="bg1"/>
                          </a:solidFill>
                        </a:rPr>
                        <a:t>日 本</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70C0"/>
                    </a:solidFill>
                  </a:tcPr>
                </a:tc>
                <a:tc>
                  <a:txBody>
                    <a:bodyPr/>
                    <a:lstStyle/>
                    <a:p>
                      <a:pPr algn="ctr"/>
                      <a:r>
                        <a:rPr kumimoji="1" lang="ja-JP" altLang="en-US" b="1" dirty="0">
                          <a:solidFill>
                            <a:schemeClr val="bg1"/>
                          </a:solidFill>
                        </a:rPr>
                        <a:t>千葉県</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C0000"/>
                    </a:solidFill>
                  </a:tcPr>
                </a:tc>
                <a:extLst>
                  <a:ext uri="{0D108BD9-81ED-4DB2-BD59-A6C34878D82A}">
                    <a16:rowId xmlns:a16="http://schemas.microsoft.com/office/drawing/2014/main" val="1096669312"/>
                  </a:ext>
                </a:extLst>
              </a:tr>
              <a:tr h="5336926">
                <a:tc>
                  <a:txBody>
                    <a:bodyPr/>
                    <a:lstStyle/>
                    <a:p>
                      <a:endParaRPr kumimoji="1" lang="ja-JP" altLang="en-US"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3F3D1"/>
                    </a:solidFill>
                  </a:tcPr>
                </a:tc>
                <a:tc>
                  <a:txBody>
                    <a:bodyPr/>
                    <a:lstStyle/>
                    <a:p>
                      <a:endParaRPr kumimoji="1" lang="ja-JP" altLang="en-US"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DEFDE"/>
                    </a:solidFill>
                  </a:tcPr>
                </a:tc>
                <a:tc>
                  <a:txBody>
                    <a:bodyPr/>
                    <a:lstStyle/>
                    <a:p>
                      <a:endParaRPr kumimoji="1" lang="ja-JP" altLang="en-US"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1FFFF"/>
                    </a:solidFill>
                  </a:tcPr>
                </a:tc>
                <a:tc>
                  <a:txBody>
                    <a:bodyPr/>
                    <a:lstStyle/>
                    <a:p>
                      <a:endParaRPr kumimoji="1" lang="ja-JP" altLang="en-US"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C9C9"/>
                    </a:solidFill>
                  </a:tcPr>
                </a:tc>
                <a:extLst>
                  <a:ext uri="{0D108BD9-81ED-4DB2-BD59-A6C34878D82A}">
                    <a16:rowId xmlns:a16="http://schemas.microsoft.com/office/drawing/2014/main" val="841679150"/>
                  </a:ext>
                </a:extLst>
              </a:tr>
            </a:tbl>
          </a:graphicData>
        </a:graphic>
      </p:graphicFrame>
      <p:sp>
        <p:nvSpPr>
          <p:cNvPr id="10" name="矢印: 下 9">
            <a:extLst>
              <a:ext uri="{FF2B5EF4-FFF2-40B4-BE49-F238E27FC236}">
                <a16:creationId xmlns:a16="http://schemas.microsoft.com/office/drawing/2014/main" id="{8D196559-DFB7-862C-485D-92EB53B401B4}"/>
              </a:ext>
            </a:extLst>
          </p:cNvPr>
          <p:cNvSpPr/>
          <p:nvPr/>
        </p:nvSpPr>
        <p:spPr>
          <a:xfrm>
            <a:off x="87294" y="1102713"/>
            <a:ext cx="595096" cy="5633772"/>
          </a:xfrm>
          <a:prstGeom prst="downArrow">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8549517-3026-2DF1-7A17-31C3B2362DAE}"/>
              </a:ext>
            </a:extLst>
          </p:cNvPr>
          <p:cNvSpPr txBox="1"/>
          <p:nvPr/>
        </p:nvSpPr>
        <p:spPr>
          <a:xfrm>
            <a:off x="3387561" y="1054675"/>
            <a:ext cx="2754174" cy="400110"/>
          </a:xfrm>
          <a:prstGeom prst="rect">
            <a:avLst/>
          </a:prstGeom>
          <a:noFill/>
        </p:spPr>
        <p:txBody>
          <a:bodyPr wrap="square">
            <a:spAutoFit/>
          </a:bodyPr>
          <a:lstStyle/>
          <a:p>
            <a:pPr marL="171450" indent="-171450">
              <a:buFont typeface="Wingdings" panose="05000000000000000000" pitchFamily="2" charset="2"/>
              <a:buChar char="l"/>
            </a:pPr>
            <a:r>
              <a:rPr lang="en-US" altLang="ja-JP" sz="1000" b="1" dirty="0"/>
              <a:t>2015</a:t>
            </a:r>
            <a:r>
              <a:rPr lang="ja-JP" altLang="en-US" sz="1000" b="1" dirty="0"/>
              <a:t>年：国連サミットで</a:t>
            </a:r>
            <a:r>
              <a:rPr lang="ja-JP" altLang="en-US" sz="1000" b="1" dirty="0">
                <a:solidFill>
                  <a:srgbClr val="008080"/>
                </a:solidFill>
              </a:rPr>
              <a:t>「</a:t>
            </a:r>
            <a:r>
              <a:rPr lang="en-US" altLang="ja-JP" sz="1000" b="1" dirty="0">
                <a:solidFill>
                  <a:srgbClr val="008080"/>
                </a:solidFill>
              </a:rPr>
              <a:t>SDGs</a:t>
            </a:r>
            <a:r>
              <a:rPr lang="ja-JP" altLang="en-US" sz="1000" b="1" dirty="0">
                <a:solidFill>
                  <a:srgbClr val="008080"/>
                </a:solidFill>
              </a:rPr>
              <a:t>（持続可能な開発目標）」</a:t>
            </a:r>
            <a:r>
              <a:rPr lang="ja-JP" altLang="en-US" sz="1000" b="1" dirty="0"/>
              <a:t>が採択 ☞</a:t>
            </a:r>
            <a:r>
              <a:rPr lang="en-US" altLang="ja-JP" sz="1000" b="1" dirty="0"/>
              <a:t>p.3</a:t>
            </a:r>
            <a:endParaRPr lang="ja-JP" altLang="en-US" sz="1000" b="1" dirty="0"/>
          </a:p>
        </p:txBody>
      </p:sp>
      <p:sp>
        <p:nvSpPr>
          <p:cNvPr id="6" name="テキスト ボックス 5">
            <a:extLst>
              <a:ext uri="{FF2B5EF4-FFF2-40B4-BE49-F238E27FC236}">
                <a16:creationId xmlns:a16="http://schemas.microsoft.com/office/drawing/2014/main" id="{5F7C8516-01E4-6BF2-4BE5-658329B952CB}"/>
              </a:ext>
            </a:extLst>
          </p:cNvPr>
          <p:cNvSpPr txBox="1"/>
          <p:nvPr/>
        </p:nvSpPr>
        <p:spPr>
          <a:xfrm>
            <a:off x="3387559" y="1400042"/>
            <a:ext cx="2754176" cy="400110"/>
          </a:xfrm>
          <a:prstGeom prst="rect">
            <a:avLst/>
          </a:prstGeom>
          <a:noFill/>
        </p:spPr>
        <p:txBody>
          <a:bodyPr wrap="square">
            <a:spAutoFit/>
          </a:bodyPr>
          <a:lstStyle/>
          <a:p>
            <a:pPr marL="171450" indent="-171450" algn="just">
              <a:buFont typeface="Wingdings" panose="05000000000000000000" pitchFamily="2" charset="2"/>
              <a:buChar char="l"/>
            </a:pPr>
            <a:r>
              <a:rPr lang="en-US" altLang="ja-JP" sz="1000" b="1" dirty="0"/>
              <a:t>2020</a:t>
            </a:r>
            <a:r>
              <a:rPr lang="ja-JP" altLang="en-US" sz="1000" b="1" dirty="0"/>
              <a:t>年：</a:t>
            </a:r>
            <a:r>
              <a:rPr lang="en-US" altLang="ja-JP" sz="1000" b="1" dirty="0"/>
              <a:t>IUCN</a:t>
            </a:r>
            <a:r>
              <a:rPr lang="ja-JP" altLang="en-US" sz="1000" b="1" dirty="0"/>
              <a:t>が</a:t>
            </a:r>
            <a:r>
              <a:rPr lang="ja-JP" altLang="en-US" sz="1000" b="1" dirty="0">
                <a:solidFill>
                  <a:srgbClr val="008080"/>
                </a:solidFill>
              </a:rPr>
              <a:t>「</a:t>
            </a:r>
            <a:r>
              <a:rPr lang="en-US" altLang="ja-JP" sz="1000" b="1" dirty="0" err="1">
                <a:solidFill>
                  <a:srgbClr val="008080"/>
                </a:solidFill>
              </a:rPr>
              <a:t>NbS</a:t>
            </a:r>
            <a:r>
              <a:rPr lang="ja-JP" altLang="en-US" sz="1000" b="1" dirty="0">
                <a:solidFill>
                  <a:srgbClr val="008080"/>
                </a:solidFill>
              </a:rPr>
              <a:t>」</a:t>
            </a:r>
            <a:r>
              <a:rPr lang="ja-JP" altLang="en-US" sz="1000" b="1" dirty="0"/>
              <a:t>の世界標準の枠組みを策定 ☞</a:t>
            </a:r>
            <a:r>
              <a:rPr lang="en-US" altLang="ja-JP" sz="1000" b="1" dirty="0"/>
              <a:t>p.5</a:t>
            </a:r>
            <a:endParaRPr lang="ja-JP" altLang="en-US" sz="1000" b="1" dirty="0"/>
          </a:p>
        </p:txBody>
      </p:sp>
      <p:sp>
        <p:nvSpPr>
          <p:cNvPr id="7" name="テキスト ボックス 6">
            <a:extLst>
              <a:ext uri="{FF2B5EF4-FFF2-40B4-BE49-F238E27FC236}">
                <a16:creationId xmlns:a16="http://schemas.microsoft.com/office/drawing/2014/main" id="{050C2C6F-0D53-93D2-85E5-7862987719B9}"/>
              </a:ext>
            </a:extLst>
          </p:cNvPr>
          <p:cNvSpPr txBox="1"/>
          <p:nvPr/>
        </p:nvSpPr>
        <p:spPr>
          <a:xfrm>
            <a:off x="3362324" y="2426032"/>
            <a:ext cx="2562391" cy="400110"/>
          </a:xfrm>
          <a:prstGeom prst="rect">
            <a:avLst/>
          </a:prstGeom>
          <a:noFill/>
        </p:spPr>
        <p:txBody>
          <a:bodyPr wrap="square">
            <a:spAutoFit/>
          </a:bodyPr>
          <a:lstStyle/>
          <a:p>
            <a:pPr marL="171450" marR="0" lvl="0" indent="-171450" fontAlgn="auto">
              <a:lnSpc>
                <a:spcPct val="100000"/>
              </a:lnSpc>
              <a:spcBef>
                <a:spcPts val="0"/>
              </a:spcBef>
              <a:spcAft>
                <a:spcPts val="0"/>
              </a:spcAft>
              <a:buClrTx/>
              <a:buSzTx/>
              <a:buFont typeface="Wingdings" panose="05000000000000000000" pitchFamily="2" charset="2"/>
              <a:buChar char="l"/>
              <a:tabLst/>
              <a:defRPr/>
            </a:pPr>
            <a:r>
              <a:rPr lang="en-US" altLang="ja-JP" sz="1000" b="1" dirty="0"/>
              <a:t>2022</a:t>
            </a:r>
            <a:r>
              <a:rPr lang="ja-JP" altLang="en-US" sz="1000" b="1" dirty="0"/>
              <a:t>年：</a:t>
            </a:r>
            <a:r>
              <a:rPr lang="ja-JP" altLang="en-US" sz="1000" b="1" dirty="0">
                <a:solidFill>
                  <a:srgbClr val="008080"/>
                </a:solidFill>
              </a:rPr>
              <a:t>生物多様性条約第</a:t>
            </a:r>
            <a:r>
              <a:rPr lang="en-US" altLang="ja-JP" sz="1000" b="1" dirty="0">
                <a:solidFill>
                  <a:srgbClr val="008080"/>
                </a:solidFill>
              </a:rPr>
              <a:t>15</a:t>
            </a:r>
            <a:r>
              <a:rPr lang="ja-JP" altLang="en-US" sz="1000" b="1" dirty="0">
                <a:solidFill>
                  <a:srgbClr val="008080"/>
                </a:solidFill>
              </a:rPr>
              <a:t>回締約国会議（</a:t>
            </a:r>
            <a:r>
              <a:rPr lang="en-US" altLang="ja-JP" sz="1000" b="1" dirty="0">
                <a:solidFill>
                  <a:srgbClr val="008080"/>
                </a:solidFill>
              </a:rPr>
              <a:t>CBD-COP15</a:t>
            </a:r>
            <a:r>
              <a:rPr lang="ja-JP" altLang="en-US" sz="1000" b="1" dirty="0">
                <a:solidFill>
                  <a:srgbClr val="008080"/>
                </a:solidFill>
              </a:rPr>
              <a:t>）</a:t>
            </a:r>
            <a:r>
              <a:rPr lang="ja-JP" altLang="en-US" sz="1000" b="1" dirty="0"/>
              <a:t>開催 ☞</a:t>
            </a:r>
            <a:r>
              <a:rPr lang="en-US" altLang="ja-JP" sz="1000" b="1" dirty="0"/>
              <a:t>p.4,6</a:t>
            </a:r>
          </a:p>
        </p:txBody>
      </p:sp>
      <p:sp>
        <p:nvSpPr>
          <p:cNvPr id="9" name="テキスト ボックス 8">
            <a:extLst>
              <a:ext uri="{FF2B5EF4-FFF2-40B4-BE49-F238E27FC236}">
                <a16:creationId xmlns:a16="http://schemas.microsoft.com/office/drawing/2014/main" id="{E0C24DC1-0495-8BC7-80E5-83426F133984}"/>
              </a:ext>
            </a:extLst>
          </p:cNvPr>
          <p:cNvSpPr txBox="1"/>
          <p:nvPr/>
        </p:nvSpPr>
        <p:spPr>
          <a:xfrm>
            <a:off x="3362324" y="2745717"/>
            <a:ext cx="3034183" cy="461665"/>
          </a:xfrm>
          <a:prstGeom prst="rect">
            <a:avLst/>
          </a:prstGeom>
          <a:noFill/>
        </p:spPr>
        <p:txBody>
          <a:bodyPr wrap="square" rtlCol="0">
            <a:spAutoFit/>
          </a:bodyPr>
          <a:lstStyle/>
          <a:p>
            <a:r>
              <a:rPr lang="ja-JP" altLang="en-US" sz="800" b="1" dirty="0"/>
              <a:t>－ネイチャーポジティブの考え方が</a:t>
            </a:r>
            <a:r>
              <a:rPr lang="en-US" altLang="ja-JP" sz="800" b="1" dirty="0"/>
              <a:t>2030</a:t>
            </a:r>
            <a:r>
              <a:rPr lang="ja-JP" altLang="en-US" sz="800" b="1" dirty="0"/>
              <a:t>年目標に設定される</a:t>
            </a:r>
          </a:p>
          <a:p>
            <a:r>
              <a:rPr lang="ja-JP" altLang="en-US" sz="800" b="1" dirty="0"/>
              <a:t>－陸と海の</a:t>
            </a:r>
            <a:r>
              <a:rPr lang="en-US" altLang="ja-JP" sz="800" b="1" dirty="0"/>
              <a:t>30</a:t>
            </a:r>
            <a:r>
              <a:rPr lang="ja-JP" altLang="en-US" sz="800" b="1" dirty="0"/>
              <a:t>％以上を保全・保護しようとする「</a:t>
            </a:r>
            <a:r>
              <a:rPr lang="en-US" altLang="ja-JP" sz="800" b="1" dirty="0"/>
              <a:t>30by30</a:t>
            </a:r>
            <a:r>
              <a:rPr lang="ja-JP" altLang="en-US" sz="800" b="1" dirty="0"/>
              <a:t>」が　</a:t>
            </a:r>
            <a:endParaRPr lang="en-US" altLang="ja-JP" sz="800" b="1" dirty="0"/>
          </a:p>
          <a:p>
            <a:r>
              <a:rPr lang="ja-JP" altLang="en-US" sz="800" b="1" dirty="0"/>
              <a:t>　世界目標となる</a:t>
            </a:r>
          </a:p>
        </p:txBody>
      </p:sp>
      <p:cxnSp>
        <p:nvCxnSpPr>
          <p:cNvPr id="11" name="直線コネクタ 10">
            <a:extLst>
              <a:ext uri="{FF2B5EF4-FFF2-40B4-BE49-F238E27FC236}">
                <a16:creationId xmlns:a16="http://schemas.microsoft.com/office/drawing/2014/main" id="{E5259F41-9FA8-248F-86CB-92F9F48CC812}"/>
              </a:ext>
            </a:extLst>
          </p:cNvPr>
          <p:cNvCxnSpPr>
            <a:cxnSpLocks/>
          </p:cNvCxnSpPr>
          <p:nvPr/>
        </p:nvCxnSpPr>
        <p:spPr>
          <a:xfrm>
            <a:off x="164502" y="1803927"/>
            <a:ext cx="11846451" cy="0"/>
          </a:xfrm>
          <a:prstGeom prst="line">
            <a:avLst/>
          </a:prstGeom>
          <a:ln w="38100" cap="rnd">
            <a:solidFill>
              <a:srgbClr val="FF0000"/>
            </a:solidFill>
            <a:prstDash val="sysDot"/>
            <a:round/>
          </a:ln>
        </p:spPr>
        <p:style>
          <a:lnRef idx="2">
            <a:schemeClr val="accent1"/>
          </a:lnRef>
          <a:fillRef idx="0">
            <a:schemeClr val="accent1"/>
          </a:fillRef>
          <a:effectRef idx="1">
            <a:schemeClr val="accent1"/>
          </a:effectRef>
          <a:fontRef idx="minor">
            <a:schemeClr val="tx1"/>
          </a:fontRef>
        </p:style>
      </p:cxnSp>
      <p:sp>
        <p:nvSpPr>
          <p:cNvPr id="13" name="テキスト ボックス 12">
            <a:extLst>
              <a:ext uri="{FF2B5EF4-FFF2-40B4-BE49-F238E27FC236}">
                <a16:creationId xmlns:a16="http://schemas.microsoft.com/office/drawing/2014/main" id="{2D259D1B-E82A-E4F4-A240-2FE81785BD22}"/>
              </a:ext>
            </a:extLst>
          </p:cNvPr>
          <p:cNvSpPr txBox="1"/>
          <p:nvPr/>
        </p:nvSpPr>
        <p:spPr>
          <a:xfrm>
            <a:off x="1051288" y="1708805"/>
            <a:ext cx="1710962" cy="190240"/>
          </a:xfrm>
          <a:prstGeom prst="rect">
            <a:avLst/>
          </a:prstGeom>
          <a:solidFill>
            <a:schemeClr val="bg1"/>
          </a:solidFill>
          <a:ln>
            <a:solidFill>
              <a:schemeClr val="tx1"/>
            </a:solidFill>
          </a:ln>
        </p:spPr>
        <p:txBody>
          <a:bodyPr wrap="square" lIns="0" tIns="36000" rIns="0" bIns="0" rtlCol="0" anchor="ctr">
            <a:spAutoFit/>
          </a:bodyPr>
          <a:lstStyle/>
          <a:p>
            <a:pPr algn="ctr"/>
            <a:r>
              <a:rPr lang="en-US" altLang="ja-JP" sz="1000" b="1" dirty="0"/>
              <a:t>2020</a:t>
            </a:r>
            <a:r>
              <a:rPr lang="ja-JP" altLang="en-US" sz="1000" b="1" dirty="0"/>
              <a:t>年</a:t>
            </a:r>
            <a:r>
              <a:rPr lang="en-US" altLang="ja-JP" sz="1000" b="1" dirty="0"/>
              <a:t>〔</a:t>
            </a:r>
            <a:r>
              <a:rPr lang="ja-JP" altLang="en-US" sz="1000" b="1" dirty="0"/>
              <a:t>前計画改定時</a:t>
            </a:r>
            <a:r>
              <a:rPr lang="en-US" altLang="ja-JP" sz="1000" b="1" dirty="0"/>
              <a:t>〕</a:t>
            </a:r>
            <a:endParaRPr lang="ja-JP" altLang="en-US" sz="1000" b="1" dirty="0"/>
          </a:p>
        </p:txBody>
      </p:sp>
      <p:sp>
        <p:nvSpPr>
          <p:cNvPr id="15" name="テキスト ボックス 14">
            <a:extLst>
              <a:ext uri="{FF2B5EF4-FFF2-40B4-BE49-F238E27FC236}">
                <a16:creationId xmlns:a16="http://schemas.microsoft.com/office/drawing/2014/main" id="{FBB830EB-8911-2588-B95B-5A2DE9EB3278}"/>
              </a:ext>
            </a:extLst>
          </p:cNvPr>
          <p:cNvSpPr txBox="1"/>
          <p:nvPr/>
        </p:nvSpPr>
        <p:spPr>
          <a:xfrm>
            <a:off x="527947" y="2447033"/>
            <a:ext cx="2851787" cy="769441"/>
          </a:xfrm>
          <a:prstGeom prst="rect">
            <a:avLst/>
          </a:prstGeom>
          <a:noFill/>
        </p:spPr>
        <p:txBody>
          <a:bodyPr wrap="square">
            <a:spAutoFit/>
          </a:bodyPr>
          <a:lstStyle/>
          <a:p>
            <a:pPr marL="171450" indent="-171450">
              <a:buFont typeface="Wingdings" panose="05000000000000000000" pitchFamily="2" charset="2"/>
              <a:buChar char="l"/>
            </a:pPr>
            <a:r>
              <a:rPr lang="en-US" altLang="ja-JP" sz="1000" b="1" dirty="0"/>
              <a:t>2022</a:t>
            </a:r>
            <a:r>
              <a:rPr lang="ja-JP" altLang="en-US" sz="1000" b="1" dirty="0"/>
              <a:t>年：</a:t>
            </a:r>
            <a:r>
              <a:rPr lang="ja-JP" altLang="en-US" sz="1000" b="1" dirty="0">
                <a:solidFill>
                  <a:srgbClr val="008080"/>
                </a:solidFill>
              </a:rPr>
              <a:t>柏市いきもの多様性プラン</a:t>
            </a:r>
            <a:r>
              <a:rPr lang="ja-JP" altLang="en-US" sz="1000" b="1" dirty="0"/>
              <a:t>の推進　☞</a:t>
            </a:r>
            <a:r>
              <a:rPr lang="en-US" altLang="ja-JP" sz="1000" b="1" dirty="0"/>
              <a:t>p.15</a:t>
            </a:r>
          </a:p>
          <a:p>
            <a:r>
              <a:rPr lang="ja-JP" altLang="en-US" sz="800" b="1" dirty="0"/>
              <a:t>－本市の生きもの多様性の保全や回復、再生を目指して市</a:t>
            </a:r>
            <a:endParaRPr lang="en-US" altLang="ja-JP" sz="800" b="1" dirty="0"/>
          </a:p>
          <a:p>
            <a:r>
              <a:rPr lang="ja-JP" altLang="en-US" sz="800" b="1" dirty="0"/>
              <a:t>　民等、事業者、行政の各主体が一体となって協働して取</a:t>
            </a:r>
            <a:endParaRPr lang="en-US" altLang="ja-JP" sz="800" b="1" dirty="0"/>
          </a:p>
          <a:p>
            <a:r>
              <a:rPr lang="ja-JP" altLang="en-US" sz="800" b="1" dirty="0"/>
              <a:t>　り組を行う</a:t>
            </a:r>
            <a:endParaRPr lang="en-US" altLang="ja-JP" sz="800" b="1" dirty="0"/>
          </a:p>
        </p:txBody>
      </p:sp>
      <p:sp>
        <p:nvSpPr>
          <p:cNvPr id="16" name="テキスト ボックス 15">
            <a:extLst>
              <a:ext uri="{FF2B5EF4-FFF2-40B4-BE49-F238E27FC236}">
                <a16:creationId xmlns:a16="http://schemas.microsoft.com/office/drawing/2014/main" id="{E13BB522-7EB9-528C-1758-7378E8660A1C}"/>
              </a:ext>
            </a:extLst>
          </p:cNvPr>
          <p:cNvSpPr txBox="1"/>
          <p:nvPr/>
        </p:nvSpPr>
        <p:spPr>
          <a:xfrm>
            <a:off x="527947" y="5458254"/>
            <a:ext cx="2979394" cy="492443"/>
          </a:xfrm>
          <a:prstGeom prst="rect">
            <a:avLst/>
          </a:prstGeom>
          <a:noFill/>
        </p:spPr>
        <p:txBody>
          <a:bodyPr wrap="square">
            <a:spAutoFit/>
          </a:bodyPr>
          <a:lstStyle/>
          <a:p>
            <a:pPr marL="171450" marR="0" lvl="0" indent="-171450" fontAlgn="auto">
              <a:lnSpc>
                <a:spcPct val="100000"/>
              </a:lnSpc>
              <a:spcBef>
                <a:spcPts val="0"/>
              </a:spcBef>
              <a:spcAft>
                <a:spcPts val="0"/>
              </a:spcAft>
              <a:buClrTx/>
              <a:buSzTx/>
              <a:buFont typeface="Wingdings" panose="05000000000000000000" pitchFamily="2" charset="2"/>
              <a:buChar char="l"/>
              <a:tabLst/>
              <a:defRPr/>
            </a:pPr>
            <a:r>
              <a:rPr lang="en-US" altLang="ja-JP" sz="1000" b="1" dirty="0"/>
              <a:t>2026</a:t>
            </a:r>
            <a:r>
              <a:rPr lang="ja-JP" altLang="en-US" sz="1000" b="1" dirty="0"/>
              <a:t>年：</a:t>
            </a:r>
            <a:r>
              <a:rPr lang="ja-JP" altLang="en-US" sz="1000" b="1" dirty="0">
                <a:solidFill>
                  <a:srgbClr val="008080"/>
                </a:solidFill>
              </a:rPr>
              <a:t>柏市都市農業振興計画</a:t>
            </a:r>
            <a:r>
              <a:rPr lang="ja-JP" altLang="en-US" sz="1000" b="1" dirty="0"/>
              <a:t>の策定 ☞</a:t>
            </a:r>
            <a:r>
              <a:rPr lang="en-US" altLang="ja-JP" sz="1000" b="1" dirty="0"/>
              <a:t>p.16</a:t>
            </a:r>
          </a:p>
          <a:p>
            <a:r>
              <a:rPr lang="ja-JP" altLang="en-US" sz="800" b="1" dirty="0"/>
              <a:t>－［農地］・［人］・［所得］をキーワードに持続的な</a:t>
            </a:r>
            <a:endParaRPr lang="en-US" altLang="ja-JP" sz="800" b="1" dirty="0"/>
          </a:p>
          <a:p>
            <a:r>
              <a:rPr lang="en-US" altLang="ja-JP" sz="800" b="1" dirty="0"/>
              <a:t>     </a:t>
            </a:r>
            <a:r>
              <a:rPr lang="ja-JP" altLang="en-US" sz="800" b="1" dirty="0"/>
              <a:t>都市農業を推進</a:t>
            </a:r>
          </a:p>
        </p:txBody>
      </p:sp>
      <p:sp>
        <p:nvSpPr>
          <p:cNvPr id="19" name="テキスト ボックス 18">
            <a:extLst>
              <a:ext uri="{FF2B5EF4-FFF2-40B4-BE49-F238E27FC236}">
                <a16:creationId xmlns:a16="http://schemas.microsoft.com/office/drawing/2014/main" id="{CD703AE0-EC21-E4DC-F623-37CE01F9CE82}"/>
              </a:ext>
            </a:extLst>
          </p:cNvPr>
          <p:cNvSpPr txBox="1"/>
          <p:nvPr/>
        </p:nvSpPr>
        <p:spPr>
          <a:xfrm>
            <a:off x="527947" y="3854923"/>
            <a:ext cx="2979394" cy="892552"/>
          </a:xfrm>
          <a:prstGeom prst="rect">
            <a:avLst/>
          </a:prstGeom>
          <a:noFill/>
        </p:spPr>
        <p:txBody>
          <a:bodyPr wrap="square">
            <a:spAutoFit/>
          </a:bodyPr>
          <a:lstStyle/>
          <a:p>
            <a:pPr marL="171450" marR="0" lvl="0" indent="-171450" fontAlgn="auto">
              <a:lnSpc>
                <a:spcPct val="100000"/>
              </a:lnSpc>
              <a:spcBef>
                <a:spcPts val="0"/>
              </a:spcBef>
              <a:spcAft>
                <a:spcPts val="0"/>
              </a:spcAft>
              <a:buClrTx/>
              <a:buSzTx/>
              <a:buFont typeface="Wingdings" panose="05000000000000000000" pitchFamily="2" charset="2"/>
              <a:buChar char="l"/>
              <a:tabLst/>
              <a:defRPr/>
            </a:pPr>
            <a:r>
              <a:rPr lang="en-US" altLang="ja-JP" sz="1000" b="1" dirty="0"/>
              <a:t>2024</a:t>
            </a:r>
            <a:r>
              <a:rPr lang="ja-JP" altLang="en-US" sz="1000" b="1" dirty="0"/>
              <a:t>年：</a:t>
            </a:r>
            <a:r>
              <a:rPr lang="ja-JP" altLang="en-US" sz="1000" b="1" dirty="0">
                <a:solidFill>
                  <a:srgbClr val="008080"/>
                </a:solidFill>
              </a:rPr>
              <a:t>柏市都市計画マスタープランの推進</a:t>
            </a:r>
            <a:r>
              <a:rPr lang="ja-JP" altLang="en-US" sz="1000" b="1" dirty="0"/>
              <a:t>☞</a:t>
            </a:r>
            <a:r>
              <a:rPr lang="en-US" altLang="ja-JP" sz="1000" b="1" dirty="0"/>
              <a:t>p.14</a:t>
            </a:r>
          </a:p>
          <a:p>
            <a:pPr algn="just"/>
            <a:r>
              <a:rPr lang="ja-JP" altLang="en-US" sz="800" b="1" dirty="0"/>
              <a:t>－「目標３ 誰もが安心して快適に過ごせるまち」において </a:t>
            </a:r>
            <a:r>
              <a:rPr lang="en-US" altLang="ja-JP" sz="800" b="1" dirty="0"/>
              <a:t>  </a:t>
            </a:r>
          </a:p>
          <a:p>
            <a:pPr algn="just"/>
            <a:r>
              <a:rPr lang="ja-JP" altLang="en-US" sz="800" b="1" dirty="0"/>
              <a:t>　「自然環境の保全」を掲げる</a:t>
            </a:r>
            <a:endParaRPr lang="en-US" altLang="ja-JP" sz="800" b="1" dirty="0"/>
          </a:p>
          <a:p>
            <a:pPr algn="just"/>
            <a:r>
              <a:rPr lang="ja-JP" altLang="en-US" sz="800" b="1" dirty="0"/>
              <a:t>－オープンスペースの特性や機能・役割を踏まえ、特徴ある</a:t>
            </a:r>
            <a:endParaRPr lang="en-US" altLang="ja-JP" sz="800" b="1" dirty="0"/>
          </a:p>
          <a:p>
            <a:pPr algn="just"/>
            <a:r>
              <a:rPr lang="ja-JP" altLang="en-US" sz="800" b="1" dirty="0"/>
              <a:t>　整備・活用を推進</a:t>
            </a:r>
            <a:endParaRPr lang="en-US" altLang="ja-JP" sz="800" b="1" dirty="0"/>
          </a:p>
        </p:txBody>
      </p:sp>
      <p:sp>
        <p:nvSpPr>
          <p:cNvPr id="21" name="テキスト ボックス 20">
            <a:extLst>
              <a:ext uri="{FF2B5EF4-FFF2-40B4-BE49-F238E27FC236}">
                <a16:creationId xmlns:a16="http://schemas.microsoft.com/office/drawing/2014/main" id="{BDA027BF-A4EE-7D04-72F5-C0912133F81D}"/>
              </a:ext>
            </a:extLst>
          </p:cNvPr>
          <p:cNvSpPr txBox="1"/>
          <p:nvPr/>
        </p:nvSpPr>
        <p:spPr>
          <a:xfrm>
            <a:off x="527947" y="5863654"/>
            <a:ext cx="2979394" cy="492443"/>
          </a:xfrm>
          <a:prstGeom prst="rect">
            <a:avLst/>
          </a:prstGeom>
          <a:noFill/>
        </p:spPr>
        <p:txBody>
          <a:bodyPr wrap="square">
            <a:spAutoFit/>
          </a:bodyPr>
          <a:lstStyle/>
          <a:p>
            <a:pPr marL="171450" marR="0" lvl="0" indent="-171450" fontAlgn="auto">
              <a:lnSpc>
                <a:spcPct val="100000"/>
              </a:lnSpc>
              <a:spcBef>
                <a:spcPts val="0"/>
              </a:spcBef>
              <a:spcAft>
                <a:spcPts val="0"/>
              </a:spcAft>
              <a:buClrTx/>
              <a:buSzTx/>
              <a:buFont typeface="Wingdings" panose="05000000000000000000" pitchFamily="2" charset="2"/>
              <a:buChar char="l"/>
              <a:tabLst/>
              <a:defRPr/>
            </a:pPr>
            <a:r>
              <a:rPr lang="en-US" altLang="ja-JP" sz="1000" b="1" dirty="0"/>
              <a:t>2026</a:t>
            </a:r>
            <a:r>
              <a:rPr lang="ja-JP" altLang="en-US" sz="1000" b="1" dirty="0"/>
              <a:t>年：</a:t>
            </a:r>
            <a:r>
              <a:rPr lang="ja-JP" altLang="en-US" sz="1000" b="1" dirty="0">
                <a:solidFill>
                  <a:srgbClr val="008080"/>
                </a:solidFill>
              </a:rPr>
              <a:t>柏市環境基本計画</a:t>
            </a:r>
            <a:r>
              <a:rPr lang="ja-JP" altLang="en-US" sz="1000" b="1" dirty="0"/>
              <a:t>の改定 ☞</a:t>
            </a:r>
            <a:r>
              <a:rPr lang="en-US" altLang="ja-JP" sz="1000" b="1" dirty="0"/>
              <a:t>p.17</a:t>
            </a:r>
          </a:p>
          <a:p>
            <a:r>
              <a:rPr lang="ja-JP" altLang="en-US" sz="800" b="1" dirty="0"/>
              <a:t>－「リーディングコアシティ」「ウェルビーイング」の実現</a:t>
            </a:r>
            <a:endParaRPr lang="en-US" altLang="ja-JP" sz="800" b="1" dirty="0"/>
          </a:p>
          <a:p>
            <a:r>
              <a:rPr lang="ja-JP" altLang="en-US" sz="800" b="1" dirty="0"/>
              <a:t>－施策体系の柱のひとつに「自然との共生」を設定</a:t>
            </a:r>
          </a:p>
        </p:txBody>
      </p:sp>
      <p:sp>
        <p:nvSpPr>
          <p:cNvPr id="22" name="テキスト ボックス 21">
            <a:extLst>
              <a:ext uri="{FF2B5EF4-FFF2-40B4-BE49-F238E27FC236}">
                <a16:creationId xmlns:a16="http://schemas.microsoft.com/office/drawing/2014/main" id="{E20E3A5C-253F-F918-C583-D47C201A509B}"/>
              </a:ext>
            </a:extLst>
          </p:cNvPr>
          <p:cNvSpPr txBox="1"/>
          <p:nvPr/>
        </p:nvSpPr>
        <p:spPr>
          <a:xfrm>
            <a:off x="6274180" y="3049891"/>
            <a:ext cx="2988469" cy="553998"/>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000" b="1"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2023</a:t>
            </a:r>
            <a:r>
              <a:rPr kumimoji="1" lang="ja-JP" altLang="en-US" sz="1000" b="1"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年：</a:t>
            </a:r>
            <a:r>
              <a:rPr kumimoji="1" lang="ja-JP" altLang="en-US"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rPr>
              <a:t>生物多様性国家戦略</a:t>
            </a:r>
            <a:r>
              <a:rPr kumimoji="1" lang="en-US" altLang="ja-JP"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rPr>
              <a:t>2023-2030</a:t>
            </a:r>
          </a:p>
          <a:p>
            <a:pPr marR="0" lvl="0" algn="l" defTabSz="914400" rtl="0" eaLnBrk="1" fontAlgn="auto" latinLnBrk="0" hangingPunct="1">
              <a:lnSpc>
                <a:spcPct val="100000"/>
              </a:lnSpc>
              <a:spcBef>
                <a:spcPts val="0"/>
              </a:spcBef>
              <a:spcAft>
                <a:spcPts val="0"/>
              </a:spcAft>
              <a:buClrTx/>
              <a:buSzTx/>
              <a:tabLst/>
              <a:defRPr/>
            </a:pPr>
            <a:r>
              <a:rPr kumimoji="1" lang="ja-JP" altLang="en-US"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rPr>
              <a:t>　 </a:t>
            </a:r>
            <a:r>
              <a:rPr kumimoji="1" lang="ja-JP" altLang="en-US" sz="1000" b="1" i="0" u="none" strike="noStrike" kern="1200" cap="none" spc="0" normalizeH="0" baseline="0" noProof="0" dirty="0">
                <a:ln>
                  <a:noFill/>
                </a:ln>
                <a:effectLst/>
                <a:uLnTx/>
                <a:uFillTx/>
                <a:latin typeface="游ゴシック" panose="02110004020202020204"/>
                <a:ea typeface="游ゴシック" panose="020B0400000000000000" pitchFamily="50" charset="-128"/>
                <a:cs typeface="+mn-cs"/>
              </a:rPr>
              <a:t>☞</a:t>
            </a:r>
            <a:r>
              <a:rPr kumimoji="1" lang="en-US" altLang="ja-JP" sz="1000" b="1" i="0" u="none" strike="noStrike" kern="1200" cap="none" spc="0" normalizeH="0" baseline="0" noProof="0" dirty="0">
                <a:ln>
                  <a:noFill/>
                </a:ln>
                <a:effectLst/>
                <a:uLnTx/>
                <a:uFillTx/>
                <a:latin typeface="游ゴシック" panose="02110004020202020204"/>
                <a:ea typeface="游ゴシック" panose="020B0400000000000000" pitchFamily="50" charset="-128"/>
                <a:cs typeface="+mn-cs"/>
              </a:rPr>
              <a:t>p.</a:t>
            </a:r>
            <a:r>
              <a:rPr lang="en-US" altLang="ja-JP" sz="1000" b="1" dirty="0">
                <a:latin typeface="游ゴシック" panose="02110004020202020204"/>
                <a:ea typeface="游ゴシック" panose="020B0400000000000000" pitchFamily="50" charset="-128"/>
              </a:rPr>
              <a:t>7</a:t>
            </a:r>
            <a:endParaRPr kumimoji="1" lang="en-US" altLang="ja-JP" sz="1000" b="1" i="0" u="none" strike="noStrike" kern="1200" cap="none" spc="0" normalizeH="0" baseline="0" noProof="0" dirty="0">
              <a:ln>
                <a:noFill/>
              </a:ln>
              <a:effectLst/>
              <a:uLnTx/>
              <a:uFillTx/>
              <a:latin typeface="游ゴシック" panose="02110004020202020204"/>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endParaRPr>
          </a:p>
        </p:txBody>
      </p:sp>
      <p:sp>
        <p:nvSpPr>
          <p:cNvPr id="24" name="テキスト ボックス 23">
            <a:extLst>
              <a:ext uri="{FF2B5EF4-FFF2-40B4-BE49-F238E27FC236}">
                <a16:creationId xmlns:a16="http://schemas.microsoft.com/office/drawing/2014/main" id="{3E5A762A-888A-7C45-D8F8-AFB239468ECB}"/>
              </a:ext>
            </a:extLst>
          </p:cNvPr>
          <p:cNvSpPr txBox="1"/>
          <p:nvPr/>
        </p:nvSpPr>
        <p:spPr>
          <a:xfrm>
            <a:off x="6274180" y="3501807"/>
            <a:ext cx="2988469" cy="400110"/>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000" b="1"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2023</a:t>
            </a:r>
            <a:r>
              <a:rPr kumimoji="1" lang="ja-JP" altLang="en-US" sz="1000" b="1"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年：</a:t>
            </a:r>
            <a:r>
              <a:rPr kumimoji="1" lang="ja-JP" altLang="en-US"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rPr>
              <a:t>グリーンインフラ推進戦略</a:t>
            </a:r>
            <a:r>
              <a:rPr kumimoji="1" lang="en-US" altLang="ja-JP"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rPr>
              <a:t>2030</a:t>
            </a:r>
          </a:p>
          <a:p>
            <a:pPr marR="0" lvl="0" algn="l" defTabSz="914400" rtl="0" eaLnBrk="1" fontAlgn="auto" latinLnBrk="0" hangingPunct="1">
              <a:lnSpc>
                <a:spcPct val="100000"/>
              </a:lnSpc>
              <a:spcBef>
                <a:spcPts val="0"/>
              </a:spcBef>
              <a:spcAft>
                <a:spcPts val="0"/>
              </a:spcAft>
              <a:buClrTx/>
              <a:buSzTx/>
              <a:tabLst/>
              <a:defRPr/>
            </a:pPr>
            <a:r>
              <a:rPr kumimoji="1" lang="ja-JP" altLang="en-US" sz="1000" b="1" i="0" u="none" strike="noStrike" kern="1200" cap="none" spc="0" normalizeH="0" baseline="0" noProof="0" dirty="0">
                <a:ln>
                  <a:noFill/>
                </a:ln>
                <a:effectLst/>
                <a:uLnTx/>
                <a:uFillTx/>
                <a:latin typeface="游ゴシック" panose="02110004020202020204"/>
                <a:ea typeface="游ゴシック" panose="020B0400000000000000" pitchFamily="50" charset="-128"/>
                <a:cs typeface="+mn-cs"/>
              </a:rPr>
              <a:t>　☞</a:t>
            </a:r>
            <a:r>
              <a:rPr kumimoji="1" lang="en-US" altLang="ja-JP" sz="1000" b="1" i="0" u="none" strike="noStrike" kern="1200" cap="none" spc="0" normalizeH="0" baseline="0" noProof="0" dirty="0">
                <a:ln>
                  <a:noFill/>
                </a:ln>
                <a:effectLst/>
                <a:uLnTx/>
                <a:uFillTx/>
                <a:latin typeface="游ゴシック" panose="02110004020202020204"/>
                <a:ea typeface="游ゴシック" panose="020B0400000000000000" pitchFamily="50" charset="-128"/>
                <a:cs typeface="+mn-cs"/>
              </a:rPr>
              <a:t>p.9</a:t>
            </a:r>
          </a:p>
        </p:txBody>
      </p:sp>
      <p:sp>
        <p:nvSpPr>
          <p:cNvPr id="25" name="テキスト ボックス 24">
            <a:extLst>
              <a:ext uri="{FF2B5EF4-FFF2-40B4-BE49-F238E27FC236}">
                <a16:creationId xmlns:a16="http://schemas.microsoft.com/office/drawing/2014/main" id="{F33B55DC-99E3-94E3-B052-1BB8D3D0CF5D}"/>
              </a:ext>
            </a:extLst>
          </p:cNvPr>
          <p:cNvSpPr txBox="1"/>
          <p:nvPr/>
        </p:nvSpPr>
        <p:spPr>
          <a:xfrm>
            <a:off x="6262215" y="3332536"/>
            <a:ext cx="2833353" cy="215444"/>
          </a:xfrm>
          <a:prstGeom prst="rect">
            <a:avLst/>
          </a:prstGeom>
          <a:noFill/>
        </p:spPr>
        <p:txBody>
          <a:bodyPr wrap="square">
            <a:spAutoFit/>
          </a:bodyPr>
          <a:lstStyle/>
          <a:p>
            <a:r>
              <a:rPr lang="ja-JP" altLang="en-US" sz="800" b="1" dirty="0"/>
              <a:t>－</a:t>
            </a:r>
            <a:r>
              <a:rPr lang="en-US" altLang="ja-JP" sz="800" b="1" dirty="0"/>
              <a:t>2030</a:t>
            </a:r>
            <a:r>
              <a:rPr lang="ja-JP" altLang="en-US" sz="800" b="1" dirty="0"/>
              <a:t>年目標「ネイチャーポジティブの実現」を目指す</a:t>
            </a:r>
          </a:p>
        </p:txBody>
      </p:sp>
      <p:sp>
        <p:nvSpPr>
          <p:cNvPr id="27" name="テキスト ボックス 26">
            <a:extLst>
              <a:ext uri="{FF2B5EF4-FFF2-40B4-BE49-F238E27FC236}">
                <a16:creationId xmlns:a16="http://schemas.microsoft.com/office/drawing/2014/main" id="{BA472794-5706-87C3-2667-8F987D1191A1}"/>
              </a:ext>
            </a:extLst>
          </p:cNvPr>
          <p:cNvSpPr txBox="1"/>
          <p:nvPr/>
        </p:nvSpPr>
        <p:spPr>
          <a:xfrm>
            <a:off x="6262215" y="3812167"/>
            <a:ext cx="2833353" cy="338554"/>
          </a:xfrm>
          <a:prstGeom prst="rect">
            <a:avLst/>
          </a:prstGeom>
          <a:noFill/>
        </p:spPr>
        <p:txBody>
          <a:bodyPr wrap="square">
            <a:spAutoFit/>
          </a:bodyPr>
          <a:lstStyle/>
          <a:p>
            <a:r>
              <a:rPr lang="ja-JP" altLang="en-US" sz="800" b="1" dirty="0"/>
              <a:t>－あらゆる分野・場面でグリーンインフラを普及・ビルト</a:t>
            </a:r>
            <a:endParaRPr lang="en-US" altLang="ja-JP" sz="800" b="1" dirty="0"/>
          </a:p>
          <a:p>
            <a:r>
              <a:rPr lang="ja-JP" altLang="en-US" sz="800" b="1" dirty="0"/>
              <a:t>　インすることを目指す</a:t>
            </a:r>
          </a:p>
        </p:txBody>
      </p:sp>
      <p:sp>
        <p:nvSpPr>
          <p:cNvPr id="31" name="テキスト ボックス 30">
            <a:extLst>
              <a:ext uri="{FF2B5EF4-FFF2-40B4-BE49-F238E27FC236}">
                <a16:creationId xmlns:a16="http://schemas.microsoft.com/office/drawing/2014/main" id="{72164BD2-6014-9D6F-A87D-1C55698AB3C1}"/>
              </a:ext>
            </a:extLst>
          </p:cNvPr>
          <p:cNvSpPr txBox="1"/>
          <p:nvPr/>
        </p:nvSpPr>
        <p:spPr>
          <a:xfrm>
            <a:off x="6274180" y="4116193"/>
            <a:ext cx="2979394" cy="492443"/>
          </a:xfrm>
          <a:prstGeom prst="rect">
            <a:avLst/>
          </a:prstGeom>
          <a:noFill/>
        </p:spPr>
        <p:txBody>
          <a:bodyPr wrap="square">
            <a:spAutoFit/>
          </a:bodyPr>
          <a:lstStyle/>
          <a:p>
            <a:pPr marL="171450" marR="0" lvl="0" indent="-171450" fontAlgn="auto">
              <a:lnSpc>
                <a:spcPct val="100000"/>
              </a:lnSpc>
              <a:spcBef>
                <a:spcPts val="0"/>
              </a:spcBef>
              <a:spcAft>
                <a:spcPts val="0"/>
              </a:spcAft>
              <a:buClrTx/>
              <a:buSzTx/>
              <a:buFont typeface="Wingdings" panose="05000000000000000000" pitchFamily="2" charset="2"/>
              <a:buChar char="l"/>
              <a:tabLst/>
              <a:defRPr/>
            </a:pPr>
            <a:r>
              <a:rPr lang="en-US" altLang="ja-JP" sz="1000" b="1" dirty="0"/>
              <a:t>2024</a:t>
            </a:r>
            <a:r>
              <a:rPr lang="ja-JP" altLang="en-US" sz="1000" b="1" dirty="0"/>
              <a:t>年：</a:t>
            </a:r>
            <a:r>
              <a:rPr lang="ja-JP" altLang="en-US" sz="1000" b="1" dirty="0">
                <a:solidFill>
                  <a:srgbClr val="008080"/>
                </a:solidFill>
              </a:rPr>
              <a:t>第６次環境基本計画の策定  </a:t>
            </a:r>
            <a:r>
              <a:rPr lang="ja-JP" altLang="en-US" sz="1000" b="1" dirty="0"/>
              <a:t>☞</a:t>
            </a:r>
            <a:r>
              <a:rPr lang="en-US" altLang="ja-JP" sz="1000" b="1" dirty="0"/>
              <a:t>p.7</a:t>
            </a:r>
          </a:p>
          <a:p>
            <a:r>
              <a:rPr lang="ja-JP" altLang="en-US" sz="800" b="1" dirty="0"/>
              <a:t>－「ウェルビーイング」を最上位目標に設定</a:t>
            </a:r>
            <a:endParaRPr lang="en-US" altLang="ja-JP" sz="800" b="1" dirty="0"/>
          </a:p>
          <a:p>
            <a:r>
              <a:rPr lang="ja-JP" altLang="en-US" sz="800" b="1" dirty="0"/>
              <a:t>－「循環共生型社会」の構築を目指す</a:t>
            </a:r>
          </a:p>
        </p:txBody>
      </p:sp>
      <p:sp>
        <p:nvSpPr>
          <p:cNvPr id="32" name="テキスト ボックス 31">
            <a:extLst>
              <a:ext uri="{FF2B5EF4-FFF2-40B4-BE49-F238E27FC236}">
                <a16:creationId xmlns:a16="http://schemas.microsoft.com/office/drawing/2014/main" id="{4E1E5A0D-8495-1223-B8DB-958330628F13}"/>
              </a:ext>
            </a:extLst>
          </p:cNvPr>
          <p:cNvSpPr txBox="1"/>
          <p:nvPr/>
        </p:nvSpPr>
        <p:spPr>
          <a:xfrm>
            <a:off x="6274180" y="4615993"/>
            <a:ext cx="2716079" cy="646331"/>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000" b="1"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2024</a:t>
            </a:r>
            <a:r>
              <a:rPr kumimoji="1" lang="ja-JP" altLang="en-US" sz="1000" b="1"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年：</a:t>
            </a:r>
            <a:r>
              <a:rPr kumimoji="1" lang="ja-JP" altLang="en-US"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rPr>
              <a:t>都市緑地法等の一部を改正する法律の施行 </a:t>
            </a:r>
            <a:r>
              <a:rPr lang="ja-JP" altLang="en-US" sz="1000" b="1" dirty="0">
                <a:latin typeface="游ゴシック" panose="02110004020202020204"/>
                <a:ea typeface="游ゴシック" panose="020B0400000000000000" pitchFamily="50" charset="-128"/>
              </a:rPr>
              <a:t>☞</a:t>
            </a:r>
            <a:r>
              <a:rPr lang="en-US" altLang="ja-JP" sz="1000" b="1" dirty="0">
                <a:latin typeface="游ゴシック" panose="02110004020202020204"/>
                <a:ea typeface="游ゴシック" panose="020B0400000000000000" pitchFamily="50" charset="-128"/>
              </a:rPr>
              <a:t>p.8</a:t>
            </a:r>
            <a:endParaRPr kumimoji="1" lang="en-US" altLang="ja-JP" sz="1000" b="1" i="0" u="none" strike="noStrike" kern="1200" cap="none" spc="0" normalizeH="0" baseline="0" noProof="0" dirty="0">
              <a:ln>
                <a:noFill/>
              </a:ln>
              <a:effectLst/>
              <a:uLnTx/>
              <a:uFillTx/>
              <a:latin typeface="游ゴシック" panose="02110004020202020204"/>
              <a:ea typeface="游ゴシック" panose="020B0400000000000000" pitchFamily="50" charset="-128"/>
              <a:cs typeface="+mn-cs"/>
            </a:endParaRPr>
          </a:p>
          <a:p>
            <a:pPr marR="0" lvl="0" algn="l" defTabSz="914400" rtl="0" eaLnBrk="1" fontAlgn="auto" latinLnBrk="0" hangingPunct="1">
              <a:lnSpc>
                <a:spcPct val="100000"/>
              </a:lnSpc>
              <a:spcBef>
                <a:spcPts val="0"/>
              </a:spcBef>
              <a:spcAft>
                <a:spcPts val="0"/>
              </a:spcAft>
              <a:buClrTx/>
              <a:buSzTx/>
              <a:tabLst/>
              <a:defRPr/>
            </a:pPr>
            <a:r>
              <a:rPr lang="ja-JP" altLang="en-US" sz="800" b="1" dirty="0"/>
              <a:t>－緑地の質・量両面での確保等を国主導で強力に推進</a:t>
            </a:r>
            <a:endParaRPr lang="en-US" altLang="ja-JP" sz="800" b="1" dirty="0"/>
          </a:p>
          <a:p>
            <a:pPr marR="0" lvl="0" algn="l" defTabSz="914400" rtl="0" eaLnBrk="1" fontAlgn="auto" latinLnBrk="0" hangingPunct="1">
              <a:lnSpc>
                <a:spcPct val="100000"/>
              </a:lnSpc>
              <a:spcBef>
                <a:spcPts val="0"/>
              </a:spcBef>
              <a:spcAft>
                <a:spcPts val="0"/>
              </a:spcAft>
              <a:buClrTx/>
              <a:buSzTx/>
              <a:tabLst/>
              <a:defRPr/>
            </a:pPr>
            <a:r>
              <a:rPr lang="ja-JP" altLang="en-US" sz="800" b="1" dirty="0"/>
              <a:t>－地方公共団体や民間の取組みを後押しする仕組み</a:t>
            </a:r>
            <a:endParaRPr kumimoji="1" lang="en-US" altLang="ja-JP" sz="1000" b="1" i="0" u="none" strike="noStrike" kern="1200" cap="none" spc="0" normalizeH="0" baseline="0" noProof="0" dirty="0">
              <a:ln>
                <a:noFill/>
              </a:ln>
              <a:solidFill>
                <a:srgbClr val="008080"/>
              </a:solidFill>
              <a:effectLst/>
              <a:uLnTx/>
              <a:uFillTx/>
              <a:latin typeface="游ゴシック" panose="02110004020202020204"/>
              <a:ea typeface="游ゴシック" panose="020B0400000000000000" pitchFamily="50" charset="-128"/>
              <a:cs typeface="+mn-cs"/>
            </a:endParaRPr>
          </a:p>
        </p:txBody>
      </p:sp>
      <p:sp>
        <p:nvSpPr>
          <p:cNvPr id="33" name="テキスト ボックス 32">
            <a:extLst>
              <a:ext uri="{FF2B5EF4-FFF2-40B4-BE49-F238E27FC236}">
                <a16:creationId xmlns:a16="http://schemas.microsoft.com/office/drawing/2014/main" id="{3CC712B3-19A9-DB28-6A19-D1ABB66E470A}"/>
              </a:ext>
            </a:extLst>
          </p:cNvPr>
          <p:cNvSpPr txBox="1"/>
          <p:nvPr/>
        </p:nvSpPr>
        <p:spPr>
          <a:xfrm>
            <a:off x="9144810" y="1837309"/>
            <a:ext cx="2851787" cy="646331"/>
          </a:xfrm>
          <a:prstGeom prst="rect">
            <a:avLst/>
          </a:prstGeom>
          <a:noFill/>
        </p:spPr>
        <p:txBody>
          <a:bodyPr wrap="square">
            <a:spAutoFit/>
          </a:bodyPr>
          <a:lstStyle/>
          <a:p>
            <a:pPr marL="171450" indent="-171450">
              <a:buFont typeface="Wingdings" panose="05000000000000000000" pitchFamily="2" charset="2"/>
              <a:buChar char="l"/>
            </a:pPr>
            <a:r>
              <a:rPr lang="en-US" altLang="ja-JP" sz="1000" b="1" dirty="0"/>
              <a:t>2021</a:t>
            </a:r>
            <a:r>
              <a:rPr lang="ja-JP" altLang="en-US" sz="1000" b="1" dirty="0"/>
              <a:t>年：</a:t>
            </a:r>
            <a:r>
              <a:rPr lang="ja-JP" altLang="en-US" sz="1000" b="1" dirty="0">
                <a:solidFill>
                  <a:srgbClr val="008080"/>
                </a:solidFill>
              </a:rPr>
              <a:t>千葉県環境学習等行動計画</a:t>
            </a:r>
            <a:r>
              <a:rPr lang="ja-JP" altLang="en-US" sz="1000" b="1" dirty="0"/>
              <a:t>の推進</a:t>
            </a:r>
            <a:endParaRPr lang="en-US" altLang="ja-JP" sz="1000" b="1" dirty="0"/>
          </a:p>
          <a:p>
            <a:r>
              <a:rPr lang="ja-JP" altLang="en-US" sz="1000" b="1" dirty="0"/>
              <a:t>　 ☞</a:t>
            </a:r>
            <a:r>
              <a:rPr lang="en-US" altLang="ja-JP" sz="1000" b="1" dirty="0"/>
              <a:t>p.11</a:t>
            </a:r>
          </a:p>
          <a:p>
            <a:r>
              <a:rPr lang="ja-JP" altLang="en-US" sz="800" b="1" dirty="0"/>
              <a:t>－環境問題を自分ごととして捉え、問題解決に向けて行動</a:t>
            </a:r>
            <a:endParaRPr lang="en-US" altLang="ja-JP" sz="800" b="1" dirty="0"/>
          </a:p>
          <a:p>
            <a:r>
              <a:rPr lang="ja-JP" altLang="en-US" sz="800" b="1" dirty="0"/>
              <a:t>　する人づくりを推進</a:t>
            </a:r>
          </a:p>
        </p:txBody>
      </p:sp>
      <p:sp>
        <p:nvSpPr>
          <p:cNvPr id="36" name="テキスト ボックス 35">
            <a:extLst>
              <a:ext uri="{FF2B5EF4-FFF2-40B4-BE49-F238E27FC236}">
                <a16:creationId xmlns:a16="http://schemas.microsoft.com/office/drawing/2014/main" id="{525D1E91-2EF3-A991-43EF-EE6D6A53B481}"/>
              </a:ext>
            </a:extLst>
          </p:cNvPr>
          <p:cNvSpPr txBox="1"/>
          <p:nvPr/>
        </p:nvSpPr>
        <p:spPr>
          <a:xfrm>
            <a:off x="9144809" y="2406982"/>
            <a:ext cx="2851787" cy="646331"/>
          </a:xfrm>
          <a:prstGeom prst="rect">
            <a:avLst/>
          </a:prstGeom>
          <a:noFill/>
        </p:spPr>
        <p:txBody>
          <a:bodyPr wrap="square">
            <a:spAutoFit/>
          </a:bodyPr>
          <a:lstStyle/>
          <a:p>
            <a:pPr marL="171450" indent="-171450">
              <a:buFont typeface="Wingdings" panose="05000000000000000000" pitchFamily="2" charset="2"/>
              <a:buChar char="l"/>
            </a:pPr>
            <a:r>
              <a:rPr lang="en-US" altLang="ja-JP" sz="1000" b="1" dirty="0"/>
              <a:t>2022</a:t>
            </a:r>
            <a:r>
              <a:rPr lang="ja-JP" altLang="en-US" sz="1000" b="1" dirty="0"/>
              <a:t>年：</a:t>
            </a:r>
            <a:r>
              <a:rPr lang="ja-JP" altLang="en-US" sz="1000" b="1" dirty="0">
                <a:solidFill>
                  <a:srgbClr val="008080"/>
                </a:solidFill>
              </a:rPr>
              <a:t>千葉県総合計画 基本構想編</a:t>
            </a:r>
            <a:r>
              <a:rPr lang="ja-JP" altLang="en-US" sz="1000" b="1" dirty="0"/>
              <a:t>の策定 ☞</a:t>
            </a:r>
            <a:r>
              <a:rPr lang="en-US" altLang="ja-JP" sz="1000" b="1" dirty="0"/>
              <a:t>p.10</a:t>
            </a:r>
          </a:p>
          <a:p>
            <a:r>
              <a:rPr lang="ja-JP" altLang="en-US" sz="800" b="1" dirty="0"/>
              <a:t>－基本目標のひとつに「独自の自然・文化を生かした魅力</a:t>
            </a:r>
            <a:endParaRPr lang="en-US" altLang="ja-JP" sz="800" b="1" dirty="0"/>
          </a:p>
          <a:p>
            <a:r>
              <a:rPr lang="ja-JP" altLang="en-US" sz="800" b="1" dirty="0"/>
              <a:t>　ある千葉の創造」を設定</a:t>
            </a:r>
            <a:endParaRPr lang="en-US" altLang="ja-JP" sz="800" b="1" dirty="0"/>
          </a:p>
        </p:txBody>
      </p:sp>
      <p:sp>
        <p:nvSpPr>
          <p:cNvPr id="37" name="テキスト ボックス 36">
            <a:extLst>
              <a:ext uri="{FF2B5EF4-FFF2-40B4-BE49-F238E27FC236}">
                <a16:creationId xmlns:a16="http://schemas.microsoft.com/office/drawing/2014/main" id="{C305B5B5-4ECE-7402-D0BD-E0A5EE759CFD}"/>
              </a:ext>
            </a:extLst>
          </p:cNvPr>
          <p:cNvSpPr txBox="1"/>
          <p:nvPr/>
        </p:nvSpPr>
        <p:spPr>
          <a:xfrm>
            <a:off x="518931" y="5011948"/>
            <a:ext cx="2988410" cy="492443"/>
          </a:xfrm>
          <a:prstGeom prst="rect">
            <a:avLst/>
          </a:prstGeom>
          <a:noFill/>
        </p:spPr>
        <p:txBody>
          <a:bodyPr wrap="square">
            <a:spAutoFit/>
          </a:bodyPr>
          <a:lstStyle/>
          <a:p>
            <a:pPr marL="171450" marR="0" lvl="0" indent="-171450" fontAlgn="auto">
              <a:lnSpc>
                <a:spcPct val="100000"/>
              </a:lnSpc>
              <a:spcBef>
                <a:spcPts val="0"/>
              </a:spcBef>
              <a:spcAft>
                <a:spcPts val="0"/>
              </a:spcAft>
              <a:buClrTx/>
              <a:buSzTx/>
              <a:buFont typeface="Wingdings" panose="05000000000000000000" pitchFamily="2" charset="2"/>
              <a:buChar char="l"/>
              <a:tabLst/>
              <a:defRPr/>
            </a:pPr>
            <a:r>
              <a:rPr lang="en-US" altLang="ja-JP" sz="1000" b="1" dirty="0"/>
              <a:t>2025</a:t>
            </a:r>
            <a:r>
              <a:rPr lang="ja-JP" altLang="en-US" sz="1000" b="1" dirty="0"/>
              <a:t>年：</a:t>
            </a:r>
            <a:r>
              <a:rPr lang="ja-JP" altLang="en-US" sz="1000" b="1" dirty="0">
                <a:solidFill>
                  <a:srgbClr val="008080"/>
                </a:solidFill>
              </a:rPr>
              <a:t>第六次総合計画</a:t>
            </a:r>
            <a:r>
              <a:rPr lang="ja-JP" altLang="en-US" sz="1000" b="1" dirty="0"/>
              <a:t>の策定  ☞</a:t>
            </a:r>
            <a:r>
              <a:rPr lang="en-US" altLang="ja-JP" sz="1000" b="1" dirty="0"/>
              <a:t>p.13</a:t>
            </a:r>
          </a:p>
          <a:p>
            <a:r>
              <a:rPr lang="ja-JP" altLang="en-US" sz="800" b="1" dirty="0"/>
              <a:t>－施策体系の柱のひとつ「自然との共生」において、「水と</a:t>
            </a:r>
            <a:endParaRPr lang="en-US" altLang="ja-JP" sz="800" b="1" dirty="0"/>
          </a:p>
          <a:p>
            <a:r>
              <a:rPr lang="ja-JP" altLang="en-US" sz="800" b="1" dirty="0"/>
              <a:t>　緑の保全・活用」「生物多様性の保全」等を掲げている</a:t>
            </a:r>
          </a:p>
        </p:txBody>
      </p:sp>
      <p:sp>
        <p:nvSpPr>
          <p:cNvPr id="2" name="テキスト ボックス 1">
            <a:extLst>
              <a:ext uri="{FF2B5EF4-FFF2-40B4-BE49-F238E27FC236}">
                <a16:creationId xmlns:a16="http://schemas.microsoft.com/office/drawing/2014/main" id="{5374317E-7ADC-12A8-EBB0-2942A2529239}"/>
              </a:ext>
            </a:extLst>
          </p:cNvPr>
          <p:cNvSpPr txBox="1"/>
          <p:nvPr/>
        </p:nvSpPr>
        <p:spPr>
          <a:xfrm>
            <a:off x="9135283" y="5288224"/>
            <a:ext cx="2880611" cy="646331"/>
          </a:xfrm>
          <a:prstGeom prst="rect">
            <a:avLst/>
          </a:prstGeom>
          <a:noFill/>
        </p:spPr>
        <p:txBody>
          <a:bodyPr wrap="square">
            <a:spAutoFit/>
          </a:bodyPr>
          <a:lstStyle/>
          <a:p>
            <a:pPr marL="171450" indent="-171450">
              <a:buFont typeface="Wingdings" panose="05000000000000000000" pitchFamily="2" charset="2"/>
              <a:buChar char="l"/>
            </a:pPr>
            <a:r>
              <a:rPr lang="en-US" altLang="ja-JP" sz="1000" b="1" dirty="0"/>
              <a:t>2025</a:t>
            </a:r>
            <a:r>
              <a:rPr lang="ja-JP" altLang="en-US" sz="1000" b="1" dirty="0"/>
              <a:t>年：</a:t>
            </a:r>
            <a:r>
              <a:rPr lang="ja-JP" altLang="en-US" sz="1000" b="1" dirty="0">
                <a:solidFill>
                  <a:srgbClr val="008080"/>
                </a:solidFill>
              </a:rPr>
              <a:t>千葉県総合計画 実施計画編</a:t>
            </a:r>
            <a:r>
              <a:rPr lang="ja-JP" altLang="en-US" sz="1000" b="1" dirty="0"/>
              <a:t>の策定</a:t>
            </a:r>
            <a:endParaRPr lang="en-US" altLang="ja-JP" sz="1000" b="1" dirty="0"/>
          </a:p>
          <a:p>
            <a:r>
              <a:rPr lang="ja-JP" altLang="en-US" sz="1000" b="1" dirty="0"/>
              <a:t>　 ☞</a:t>
            </a:r>
            <a:r>
              <a:rPr lang="en-US" altLang="ja-JP" sz="1000" b="1" dirty="0"/>
              <a:t>p.10</a:t>
            </a:r>
            <a:r>
              <a:rPr lang="ja-JP" altLang="en-US" sz="1000" b="1" dirty="0"/>
              <a:t> </a:t>
            </a:r>
            <a:endParaRPr lang="en-US" altLang="ja-JP" sz="1000" b="1" dirty="0"/>
          </a:p>
          <a:p>
            <a:r>
              <a:rPr lang="ja-JP" altLang="en-US" sz="800" b="1" dirty="0"/>
              <a:t>－基本構想編を踏まえ、令和</a:t>
            </a:r>
            <a:r>
              <a:rPr lang="en-US" altLang="ja-JP" sz="800" b="1" dirty="0"/>
              <a:t>7</a:t>
            </a:r>
            <a:r>
              <a:rPr lang="ja-JP" altLang="en-US" sz="800" b="1" dirty="0"/>
              <a:t>年度から</a:t>
            </a:r>
            <a:r>
              <a:rPr lang="en-US" altLang="ja-JP" sz="800" b="1" dirty="0"/>
              <a:t>10</a:t>
            </a:r>
            <a:r>
              <a:rPr lang="ja-JP" altLang="en-US" sz="800" b="1" dirty="0"/>
              <a:t>年度までの</a:t>
            </a:r>
            <a:r>
              <a:rPr lang="en-US" altLang="ja-JP" sz="800" b="1" dirty="0"/>
              <a:t>4</a:t>
            </a:r>
            <a:r>
              <a:rPr lang="ja-JP" altLang="en-US" sz="800" b="1" dirty="0"/>
              <a:t>年間</a:t>
            </a:r>
            <a:endParaRPr lang="en-US" altLang="ja-JP" sz="800" b="1" dirty="0"/>
          </a:p>
          <a:p>
            <a:r>
              <a:rPr lang="ja-JP" altLang="en-US" sz="800" b="1" dirty="0"/>
              <a:t>　で、重点的に取り組む施策・取組を体系的に整理</a:t>
            </a:r>
            <a:endParaRPr lang="en-US" altLang="ja-JP" sz="800" b="1" dirty="0"/>
          </a:p>
        </p:txBody>
      </p:sp>
      <p:sp>
        <p:nvSpPr>
          <p:cNvPr id="29" name="正方形/長方形 28">
            <a:extLst>
              <a:ext uri="{FF2B5EF4-FFF2-40B4-BE49-F238E27FC236}">
                <a16:creationId xmlns:a16="http://schemas.microsoft.com/office/drawing/2014/main" id="{680284EB-8954-F75E-D91E-FC784F9B67B1}"/>
              </a:ext>
            </a:extLst>
          </p:cNvPr>
          <p:cNvSpPr/>
          <p:nvPr/>
        </p:nvSpPr>
        <p:spPr>
          <a:xfrm>
            <a:off x="9135282" y="5268053"/>
            <a:ext cx="2866144" cy="67126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六角形 7">
            <a:extLst>
              <a:ext uri="{FF2B5EF4-FFF2-40B4-BE49-F238E27FC236}">
                <a16:creationId xmlns:a16="http://schemas.microsoft.com/office/drawing/2014/main" id="{C61E121D-FE27-AD38-1012-3A11A59F1C3F}"/>
              </a:ext>
            </a:extLst>
          </p:cNvPr>
          <p:cNvSpPr/>
          <p:nvPr/>
        </p:nvSpPr>
        <p:spPr>
          <a:xfrm>
            <a:off x="11399061" y="6407675"/>
            <a:ext cx="611892" cy="336884"/>
          </a:xfrm>
          <a:prstGeom prst="hexagon">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t>1</a:t>
            </a:r>
            <a:endParaRPr kumimoji="1" lang="ja-JP" altLang="en-US" sz="1200" b="1" dirty="0"/>
          </a:p>
        </p:txBody>
      </p:sp>
    </p:spTree>
    <p:extLst>
      <p:ext uri="{BB962C8B-B14F-4D97-AF65-F5344CB8AC3E}">
        <p14:creationId xmlns:p14="http://schemas.microsoft.com/office/powerpoint/2010/main" val="400353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93EC8-98EF-1BF1-1146-1D1D1AD6196A}"/>
            </a:ext>
          </a:extLst>
        </p:cNvPr>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0E44426A-54E7-35A0-2CE7-5CB1B9ACBEF6}"/>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a:extLst>
              <a:ext uri="{FF2B5EF4-FFF2-40B4-BE49-F238E27FC236}">
                <a16:creationId xmlns:a16="http://schemas.microsoft.com/office/drawing/2014/main" id="{A60224FF-81C5-5E40-56F1-5E7402FDF53F}"/>
              </a:ext>
            </a:extLst>
          </p:cNvPr>
          <p:cNvCxnSpPr>
            <a:cxnSpLocks/>
          </p:cNvCxnSpPr>
          <p:nvPr/>
        </p:nvCxnSpPr>
        <p:spPr>
          <a:xfrm>
            <a:off x="0" y="563769"/>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D0F884F1-F639-DBB0-5B16-A97211726484}"/>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2CA4242A-4E87-31EA-98DE-E61F544D5052}"/>
              </a:ext>
            </a:extLst>
          </p:cNvPr>
          <p:cNvSpPr txBox="1"/>
          <p:nvPr/>
        </p:nvSpPr>
        <p:spPr>
          <a:xfrm>
            <a:off x="116878" y="129602"/>
            <a:ext cx="8802410" cy="461665"/>
          </a:xfrm>
          <a:prstGeom prst="rect">
            <a:avLst/>
          </a:prstGeom>
          <a:noFill/>
        </p:spPr>
        <p:txBody>
          <a:bodyPr wrap="none" rtlCol="0">
            <a:spAutoFit/>
          </a:bodyPr>
          <a:lstStyle/>
          <a:p>
            <a:r>
              <a:rPr lang="ja-JP" altLang="en-US" sz="2400" b="1" dirty="0">
                <a:solidFill>
                  <a:srgbClr val="002060"/>
                </a:solidFill>
              </a:rPr>
              <a:t>社会情勢の変化を踏まえた、柏市緑の基本計画</a:t>
            </a:r>
            <a:r>
              <a:rPr lang="en-US" altLang="ja-JP" sz="2400" b="1" dirty="0">
                <a:solidFill>
                  <a:srgbClr val="002060"/>
                </a:solidFill>
              </a:rPr>
              <a:t>《</a:t>
            </a:r>
            <a:r>
              <a:rPr lang="ja-JP" altLang="en-US" sz="2400" b="1" dirty="0">
                <a:solidFill>
                  <a:srgbClr val="002060"/>
                </a:solidFill>
              </a:rPr>
              <a:t>改定の視点</a:t>
            </a:r>
            <a:r>
              <a:rPr lang="en-US" altLang="ja-JP" sz="2400" b="1" dirty="0">
                <a:solidFill>
                  <a:srgbClr val="002060"/>
                </a:solidFill>
              </a:rPr>
              <a:t>》</a:t>
            </a:r>
          </a:p>
        </p:txBody>
      </p:sp>
      <p:graphicFrame>
        <p:nvGraphicFramePr>
          <p:cNvPr id="6" name="表 5">
            <a:extLst>
              <a:ext uri="{FF2B5EF4-FFF2-40B4-BE49-F238E27FC236}">
                <a16:creationId xmlns:a16="http://schemas.microsoft.com/office/drawing/2014/main" id="{7D833F23-8E63-4A7B-54CB-DFE2E7AB3F9D}"/>
              </a:ext>
            </a:extLst>
          </p:cNvPr>
          <p:cNvGraphicFramePr>
            <a:graphicFrameLocks noGrp="1"/>
          </p:cNvGraphicFramePr>
          <p:nvPr>
            <p:extLst>
              <p:ext uri="{D42A27DB-BD31-4B8C-83A1-F6EECF244321}">
                <p14:modId xmlns:p14="http://schemas.microsoft.com/office/powerpoint/2010/main" val="2241946233"/>
              </p:ext>
            </p:extLst>
          </p:nvPr>
        </p:nvGraphicFramePr>
        <p:xfrm>
          <a:off x="185738" y="1025434"/>
          <a:ext cx="11720511" cy="5268796"/>
        </p:xfrm>
        <a:graphic>
          <a:graphicData uri="http://schemas.openxmlformats.org/drawingml/2006/table">
            <a:tbl>
              <a:tblPr firstRow="1" bandRow="1">
                <a:tableStyleId>{1FECB4D8-DB02-4DC6-A0A2-4F2EBAE1DC90}</a:tableStyleId>
              </a:tblPr>
              <a:tblGrid>
                <a:gridCol w="423559">
                  <a:extLst>
                    <a:ext uri="{9D8B030D-6E8A-4147-A177-3AD203B41FA5}">
                      <a16:colId xmlns:a16="http://schemas.microsoft.com/office/drawing/2014/main" val="1382874555"/>
                    </a:ext>
                  </a:extLst>
                </a:gridCol>
                <a:gridCol w="1998036">
                  <a:extLst>
                    <a:ext uri="{9D8B030D-6E8A-4147-A177-3AD203B41FA5}">
                      <a16:colId xmlns:a16="http://schemas.microsoft.com/office/drawing/2014/main" val="3857467978"/>
                    </a:ext>
                  </a:extLst>
                </a:gridCol>
                <a:gridCol w="2462035">
                  <a:extLst>
                    <a:ext uri="{9D8B030D-6E8A-4147-A177-3AD203B41FA5}">
                      <a16:colId xmlns:a16="http://schemas.microsoft.com/office/drawing/2014/main" val="2384576768"/>
                    </a:ext>
                  </a:extLst>
                </a:gridCol>
                <a:gridCol w="6836881">
                  <a:extLst>
                    <a:ext uri="{9D8B030D-6E8A-4147-A177-3AD203B41FA5}">
                      <a16:colId xmlns:a16="http://schemas.microsoft.com/office/drawing/2014/main" val="3351457522"/>
                    </a:ext>
                  </a:extLst>
                </a:gridCol>
              </a:tblGrid>
              <a:tr h="282257">
                <a:tc gridSpan="2">
                  <a:txBody>
                    <a:bodyPr/>
                    <a:lstStyle/>
                    <a:p>
                      <a:pPr marL="0" algn="ctr" defTabSz="914400" rtl="0" eaLnBrk="1" latinLnBrk="0" hangingPunct="1"/>
                      <a:r>
                        <a:rPr kumimoji="1" lang="ja-JP" altLang="en-US" sz="1200" kern="1200" dirty="0">
                          <a:solidFill>
                            <a:schemeClr val="bg1"/>
                          </a:solidFill>
                        </a:rPr>
                        <a:t>改定の視点</a:t>
                      </a:r>
                      <a:endParaRPr kumimoji="1" lang="ja-JP" altLang="en-US" sz="1200" kern="1200" dirty="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999"/>
                    </a:solidFill>
                  </a:tcPr>
                </a:tc>
                <a:tc h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999"/>
                    </a:solidFill>
                  </a:tcPr>
                </a:tc>
                <a:tc>
                  <a:txBody>
                    <a:bodyPr/>
                    <a:lstStyle/>
                    <a:p>
                      <a:pPr marL="0" algn="ctr" defTabSz="914400" rtl="0" eaLnBrk="1" latinLnBrk="0" hangingPunct="1"/>
                      <a:r>
                        <a:rPr kumimoji="1" lang="ja-JP" altLang="en-US" sz="1200" kern="1200" dirty="0">
                          <a:solidFill>
                            <a:schemeClr val="bg1"/>
                          </a:solidFill>
                          <a:latin typeface="+mn-lt"/>
                          <a:ea typeface="+mn-ea"/>
                          <a:cs typeface="+mn-cs"/>
                        </a:rPr>
                        <a:t>キーワード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999"/>
                    </a:solidFill>
                  </a:tcPr>
                </a:tc>
                <a:tc>
                  <a:txBody>
                    <a:bodyPr/>
                    <a:lstStyle/>
                    <a:p>
                      <a:pPr marL="0" algn="ctr" defTabSz="914400" rtl="0" eaLnBrk="1" latinLnBrk="0" hangingPunct="1"/>
                      <a:r>
                        <a:rPr kumimoji="1" lang="ja-JP" altLang="en-US" sz="1200" kern="1200" dirty="0">
                          <a:solidFill>
                            <a:schemeClr val="bg1"/>
                          </a:solidFill>
                        </a:rPr>
                        <a:t>社会情勢の変化</a:t>
                      </a:r>
                      <a:endParaRPr kumimoji="1" lang="ja-JP" altLang="en-US" sz="1200" kern="1200" dirty="0">
                        <a:solidFill>
                          <a:schemeClr val="bg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9999"/>
                    </a:solidFill>
                  </a:tcPr>
                </a:tc>
                <a:extLst>
                  <a:ext uri="{0D108BD9-81ED-4DB2-BD59-A6C34878D82A}">
                    <a16:rowId xmlns:a16="http://schemas.microsoft.com/office/drawing/2014/main" val="1203262536"/>
                  </a:ext>
                </a:extLst>
              </a:tr>
              <a:tr h="517471">
                <a:tc>
                  <a:txBody>
                    <a:bodyPr/>
                    <a:lstStyle/>
                    <a:p>
                      <a:pPr algn="ctr"/>
                      <a:r>
                        <a:rPr kumimoji="1" lang="ja-JP" altLang="en-US" sz="1200" b="1" dirty="0">
                          <a:solidFill>
                            <a:srgbClr val="008080"/>
                          </a:solidFill>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a:solidFill>
                            <a:srgbClr val="008080"/>
                          </a:solidFill>
                        </a:rPr>
                        <a:t>国際社会の共通目標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b="1" dirty="0">
                          <a:solidFill>
                            <a:srgbClr val="008080"/>
                          </a:solidFill>
                        </a:rPr>
                        <a:t>SDGs</a:t>
                      </a:r>
                      <a:endParaRPr kumimoji="1" lang="ja-JP" altLang="en-US" sz="1200" b="1" dirty="0">
                        <a:solidFill>
                          <a:srgbClr val="00808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a:buFont typeface="Wingdings" panose="05000000000000000000" pitchFamily="2" charset="2"/>
                        <a:buChar char="l"/>
                      </a:pPr>
                      <a:r>
                        <a:rPr kumimoji="1" lang="en-US" altLang="ja-JP" sz="900" dirty="0"/>
                        <a:t>2015</a:t>
                      </a:r>
                      <a:r>
                        <a:rPr kumimoji="1" lang="ja-JP" altLang="en-US" sz="900" dirty="0"/>
                        <a:t>年の国連サミットで「</a:t>
                      </a:r>
                      <a:r>
                        <a:rPr kumimoji="1" lang="en-US" altLang="ja-JP" sz="900" dirty="0"/>
                        <a:t>SDGs(</a:t>
                      </a:r>
                      <a:r>
                        <a:rPr kumimoji="1" lang="ja-JP" altLang="en-US" sz="900" dirty="0"/>
                        <a:t>持続可能な開発目標</a:t>
                      </a:r>
                      <a:r>
                        <a:rPr kumimoji="1" lang="en-US" altLang="ja-JP" sz="900" dirty="0"/>
                        <a:t>)</a:t>
                      </a:r>
                      <a:r>
                        <a:rPr kumimoji="1" lang="ja-JP" altLang="en-US" sz="900" dirty="0"/>
                        <a:t>」が採択されました。</a:t>
                      </a:r>
                      <a:r>
                        <a:rPr kumimoji="1" lang="en-US" altLang="ja-JP" sz="900" dirty="0"/>
                        <a:t>17</a:t>
                      </a:r>
                      <a:r>
                        <a:rPr kumimoji="1" lang="ja-JP" altLang="en-US" sz="900" dirty="0"/>
                        <a:t>の目標の関係を「環境」「社会」「経済」の</a:t>
                      </a:r>
                      <a:r>
                        <a:rPr kumimoji="1" lang="en-US" altLang="ja-JP" sz="900" dirty="0"/>
                        <a:t>3</a:t>
                      </a:r>
                      <a:r>
                        <a:rPr kumimoji="1" lang="ja-JP" altLang="en-US" sz="900" dirty="0"/>
                        <a:t>層に分けて表現した全</a:t>
                      </a:r>
                      <a:r>
                        <a:rPr kumimoji="1" lang="en-US" altLang="ja-JP" sz="900" dirty="0"/>
                        <a:t>17</a:t>
                      </a:r>
                      <a:r>
                        <a:rPr kumimoji="1" lang="ja-JP" altLang="en-US" sz="900" dirty="0"/>
                        <a:t>の目標の関係性を整理したウェディングケーキモデルでは、</a:t>
                      </a:r>
                      <a:r>
                        <a:rPr kumimoji="1" lang="ja-JP" altLang="en-US" sz="900" b="1" dirty="0">
                          <a:solidFill>
                            <a:srgbClr val="008080"/>
                          </a:solidFill>
                        </a:rPr>
                        <a:t>すべての土台となるのが「環境」でその上に「社会」、「経済」が成り立っていることを示しています。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906381"/>
                  </a:ext>
                </a:extLst>
              </a:tr>
              <a:tr h="1364242">
                <a:tc>
                  <a:txBody>
                    <a:bodyPr/>
                    <a:lstStyle/>
                    <a:p>
                      <a:pPr marL="0" algn="ctr" defTabSz="914400" rtl="0" eaLnBrk="1" latinLnBrk="0" hangingPunct="1"/>
                      <a:r>
                        <a:rPr kumimoji="1" lang="ja-JP" altLang="en-US" sz="1200" b="1" kern="1200" dirty="0">
                          <a:solidFill>
                            <a:srgbClr val="008080"/>
                          </a:solidFill>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kumimoji="1" lang="ja-JP" altLang="en-US" sz="1200" b="1" kern="1200" dirty="0">
                          <a:solidFill>
                            <a:srgbClr val="008080"/>
                          </a:solidFill>
                        </a:rPr>
                        <a:t>自然の機能を活かして</a:t>
                      </a:r>
                      <a:endParaRPr kumimoji="1" lang="en-US" altLang="ja-JP" sz="1200" b="1" kern="1200" dirty="0">
                        <a:solidFill>
                          <a:srgbClr val="008080"/>
                        </a:solidFill>
                      </a:endParaRPr>
                    </a:p>
                    <a:p>
                      <a:pPr marL="0" algn="l" defTabSz="914400" rtl="0" eaLnBrk="1" latinLnBrk="0" hangingPunct="1"/>
                      <a:r>
                        <a:rPr kumimoji="1" lang="ja-JP" altLang="en-US" sz="1200" b="1" kern="1200" dirty="0">
                          <a:solidFill>
                            <a:srgbClr val="008080"/>
                          </a:solidFill>
                        </a:rPr>
                        <a:t>社会課題を解決する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b="1" dirty="0">
                          <a:solidFill>
                            <a:srgbClr val="008080"/>
                          </a:solidFill>
                        </a:rPr>
                        <a:t>NbS</a:t>
                      </a:r>
                      <a:r>
                        <a:rPr kumimoji="1" lang="ja-JP" altLang="en-US" sz="1200" b="1" dirty="0">
                          <a:solidFill>
                            <a:srgbClr val="008080"/>
                          </a:solidFill>
                        </a:rPr>
                        <a:t>／グリーンインフラ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defTabSz="914400" rtl="0" eaLnBrk="1" latinLnBrk="0" hangingPunct="1">
                        <a:buFont typeface="Wingdings" panose="05000000000000000000" pitchFamily="2" charset="2"/>
                        <a:buChar char="l"/>
                      </a:pPr>
                      <a:r>
                        <a:rPr kumimoji="1" lang="en-US" altLang="ja-JP" sz="900" kern="1200" dirty="0">
                          <a:solidFill>
                            <a:schemeClr val="dk1"/>
                          </a:solidFill>
                          <a:latin typeface="+mn-lt"/>
                          <a:ea typeface="+mn-ea"/>
                          <a:cs typeface="+mn-cs"/>
                        </a:rPr>
                        <a:t>2020</a:t>
                      </a:r>
                      <a:r>
                        <a:rPr kumimoji="1" lang="ja-JP" altLang="en-US" sz="900" kern="1200" dirty="0">
                          <a:solidFill>
                            <a:schemeClr val="dk1"/>
                          </a:solidFill>
                          <a:latin typeface="+mn-lt"/>
                          <a:ea typeface="+mn-ea"/>
                          <a:cs typeface="+mn-cs"/>
                        </a:rPr>
                        <a:t>年に</a:t>
                      </a:r>
                      <a:r>
                        <a:rPr kumimoji="1" lang="en-US" altLang="ja-JP" sz="900" kern="1200" dirty="0">
                          <a:solidFill>
                            <a:schemeClr val="dk1"/>
                          </a:solidFill>
                          <a:latin typeface="+mn-lt"/>
                          <a:ea typeface="+mn-ea"/>
                          <a:cs typeface="+mn-cs"/>
                        </a:rPr>
                        <a:t>IUCN</a:t>
                      </a:r>
                      <a:r>
                        <a:rPr kumimoji="1" lang="ja-JP" altLang="en-US" sz="900" kern="1200" dirty="0">
                          <a:solidFill>
                            <a:schemeClr val="dk1"/>
                          </a:solidFill>
                          <a:latin typeface="+mn-lt"/>
                          <a:ea typeface="+mn-ea"/>
                          <a:cs typeface="+mn-cs"/>
                        </a:rPr>
                        <a:t>が「</a:t>
                      </a:r>
                      <a:r>
                        <a:rPr kumimoji="1" lang="en-US" altLang="ja-JP" sz="900" kern="1200" dirty="0">
                          <a:solidFill>
                            <a:schemeClr val="dk1"/>
                          </a:solidFill>
                          <a:latin typeface="+mn-lt"/>
                          <a:ea typeface="+mn-ea"/>
                          <a:cs typeface="+mn-cs"/>
                        </a:rPr>
                        <a:t>NbS</a:t>
                      </a:r>
                      <a:r>
                        <a:rPr kumimoji="1" lang="ja-JP" altLang="en-US" sz="900" kern="1200" dirty="0">
                          <a:solidFill>
                            <a:schemeClr val="dk1"/>
                          </a:solidFill>
                          <a:latin typeface="+mn-lt"/>
                          <a:ea typeface="+mn-ea"/>
                          <a:cs typeface="+mn-cs"/>
                        </a:rPr>
                        <a:t>」の世界標準の枠組みを策定しました。</a:t>
                      </a:r>
                      <a:r>
                        <a:rPr kumimoji="1" lang="en-US" altLang="ja-JP" sz="900" kern="1200" dirty="0">
                          <a:solidFill>
                            <a:schemeClr val="dk1"/>
                          </a:solidFill>
                          <a:latin typeface="+mn-lt"/>
                          <a:ea typeface="+mn-ea"/>
                          <a:cs typeface="+mn-cs"/>
                        </a:rPr>
                        <a:t>NbS</a:t>
                      </a:r>
                      <a:r>
                        <a:rPr kumimoji="1" lang="ja-JP" altLang="en-US" sz="900" kern="1200" dirty="0">
                          <a:solidFill>
                            <a:schemeClr val="dk1"/>
                          </a:solidFill>
                          <a:latin typeface="+mn-lt"/>
                          <a:ea typeface="+mn-ea"/>
                          <a:cs typeface="+mn-cs"/>
                        </a:rPr>
                        <a:t>には、グリーンインフラの整備、防災・減災、生態系を活用した適応策などが含まれ、これらを統合する「傘」としての役割を果たす概念とされています。すなわち、</a:t>
                      </a:r>
                      <a:r>
                        <a:rPr kumimoji="1" lang="ja-JP" altLang="en-US" sz="900" b="1" kern="1200" dirty="0">
                          <a:solidFill>
                            <a:srgbClr val="008080"/>
                          </a:solidFill>
                          <a:latin typeface="+mn-lt"/>
                          <a:ea typeface="+mn-ea"/>
                          <a:cs typeface="+mn-cs"/>
                        </a:rPr>
                        <a:t>生物多様性の恵みを持続的に利用し、自然の機能を日常生活の向上に活かしていく取組が求められるようになりました。</a:t>
                      </a:r>
                    </a:p>
                    <a:p>
                      <a:pPr marL="171450" indent="-171450" algn="just" defTabSz="914400" rtl="0" eaLnBrk="1" latinLnBrk="0" hangingPunct="1">
                        <a:buFont typeface="Wingdings" panose="05000000000000000000" pitchFamily="2" charset="2"/>
                        <a:buChar char="l"/>
                      </a:pPr>
                      <a:r>
                        <a:rPr kumimoji="1" lang="ja-JP" altLang="en-US" sz="900" kern="1200" dirty="0">
                          <a:solidFill>
                            <a:schemeClr val="dk1"/>
                          </a:solidFill>
                          <a:latin typeface="+mn-lt"/>
                          <a:ea typeface="+mn-ea"/>
                          <a:cs typeface="+mn-cs"/>
                        </a:rPr>
                        <a:t>また、近年、少子高齢化、自然災害リスクの高まり、環境問題、国際競争の激化等を背景に、</a:t>
                      </a:r>
                      <a:r>
                        <a:rPr kumimoji="1" lang="ja-JP" altLang="en-US" sz="900" b="1" kern="1200" dirty="0">
                          <a:solidFill>
                            <a:srgbClr val="008080"/>
                          </a:solidFill>
                          <a:latin typeface="+mn-lt"/>
                          <a:ea typeface="+mn-ea"/>
                          <a:cs typeface="+mn-cs"/>
                        </a:rPr>
                        <a:t>緑がもつ多機能性を発揮させることで、都市における社会的課題を解決することが求められるようにもなりました。</a:t>
                      </a:r>
                    </a:p>
                    <a:p>
                      <a:pPr marL="171450" indent="-171450" algn="just" defTabSz="914400" rtl="0" eaLnBrk="1" latinLnBrk="0" hangingPunct="1">
                        <a:buFont typeface="Wingdings" panose="05000000000000000000" pitchFamily="2" charset="2"/>
                        <a:buChar char="l"/>
                      </a:pPr>
                      <a:r>
                        <a:rPr kumimoji="1" lang="ja-JP" altLang="en-US" sz="900" kern="1200" dirty="0">
                          <a:solidFill>
                            <a:schemeClr val="dk1"/>
                          </a:solidFill>
                          <a:latin typeface="+mn-lt"/>
                          <a:ea typeface="+mn-ea"/>
                          <a:cs typeface="+mn-cs"/>
                        </a:rPr>
                        <a:t>このような背景から、都市において緑を保全・創出することに加えて、</a:t>
                      </a:r>
                      <a:r>
                        <a:rPr kumimoji="1" lang="ja-JP" altLang="en-US" sz="900" b="1" kern="1200" dirty="0">
                          <a:solidFill>
                            <a:srgbClr val="008080"/>
                          </a:solidFill>
                          <a:latin typeface="+mn-lt"/>
                          <a:ea typeface="+mn-ea"/>
                          <a:cs typeface="+mn-cs"/>
                        </a:rPr>
                        <a:t>緑が有する多機能性を、魅力的な都市形成の手段としていくことが期待されています。</a:t>
                      </a:r>
                      <a:r>
                        <a:rPr kumimoji="1" lang="ja-JP" altLang="en-US" sz="900" kern="1200" dirty="0">
                          <a:solidFill>
                            <a:schemeClr val="dk1"/>
                          </a:solidFill>
                          <a:latin typeface="+mn-lt"/>
                          <a:ea typeface="+mn-ea"/>
                          <a:cs typeface="+mn-cs"/>
                        </a:rPr>
                        <a:t>グリーンインフラは、適切に維持管理することで成長し、防災・減災に貢献すると同時に美しい景観を形成する等、様々な機能を同時に発揮します。今後のまちづくりにおいては、</a:t>
                      </a:r>
                      <a:r>
                        <a:rPr kumimoji="1" lang="ja-JP" altLang="en-US" sz="900" b="1" kern="1200" dirty="0">
                          <a:solidFill>
                            <a:srgbClr val="008080"/>
                          </a:solidFill>
                          <a:latin typeface="+mn-lt"/>
                          <a:ea typeface="+mn-ea"/>
                          <a:cs typeface="+mn-cs"/>
                        </a:rPr>
                        <a:t>グリーンインフラとグレーインフラ双方の利点・欠点を勘案し、一体的に社会に実装していくことが必要となります。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4749339"/>
                  </a:ext>
                </a:extLst>
              </a:tr>
              <a:tr h="1364242">
                <a:tc>
                  <a:txBody>
                    <a:bodyPr/>
                    <a:lstStyle/>
                    <a:p>
                      <a:pPr marL="0" algn="ctr" defTabSz="914400" rtl="0" eaLnBrk="1" latinLnBrk="0" hangingPunct="1"/>
                      <a:r>
                        <a:rPr kumimoji="1" lang="ja-JP" altLang="en-US" sz="1200" b="1" kern="1200" dirty="0">
                          <a:solidFill>
                            <a:srgbClr val="008080"/>
                          </a:solidFill>
                          <a:latin typeface="+mn-lt"/>
                          <a:ea typeface="+mn-ea"/>
                          <a:cs typeface="+mn-cs"/>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rgbClr val="008080"/>
                          </a:solidFill>
                          <a:latin typeface="+mn-lt"/>
                          <a:ea typeface="+mn-ea"/>
                          <a:cs typeface="+mn-cs"/>
                        </a:rPr>
                        <a:t>守り・活かす場所の広げ、自然を回復軌道に乗せる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b="1" dirty="0">
                          <a:solidFill>
                            <a:srgbClr val="008080"/>
                          </a:solidFill>
                        </a:rPr>
                        <a:t>OECM</a:t>
                      </a:r>
                      <a:r>
                        <a:rPr kumimoji="1" lang="ja-JP" altLang="en-US" sz="1200" b="1" dirty="0">
                          <a:solidFill>
                            <a:srgbClr val="008080"/>
                          </a:solidFill>
                        </a:rPr>
                        <a:t>／ネイチャーポジティブ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a:buFont typeface="Wingdings" panose="05000000000000000000" pitchFamily="2" charset="2"/>
                        <a:buChar char="l"/>
                      </a:pPr>
                      <a:r>
                        <a:rPr kumimoji="1" lang="ja-JP" altLang="en-US" sz="900" kern="1200" dirty="0">
                          <a:solidFill>
                            <a:schemeClr val="tx1"/>
                          </a:solidFill>
                          <a:latin typeface="+mn-lt"/>
                          <a:ea typeface="+mn-ea"/>
                          <a:cs typeface="+mn-cs"/>
                        </a:rPr>
                        <a:t>生物多様性の保全は、国立公園などの保護地域だけでは十分に達成できないことが、国際的に課題として認識されるようになりました。人々の暮らしや生産活動が行われている身近な地域においても、生態系の保全や回復に重要な役割を果たしている場所が多く存在しており、こうした地域を含めて生物多様性を守っていく必要性が高まっています。</a:t>
                      </a:r>
                    </a:p>
                    <a:p>
                      <a:pPr marL="171450" indent="-171450" algn="just">
                        <a:buFont typeface="Wingdings" panose="05000000000000000000" pitchFamily="2" charset="2"/>
                        <a:buChar char="l"/>
                      </a:pPr>
                      <a:r>
                        <a:rPr kumimoji="1" lang="en-US" altLang="ja-JP" sz="900" kern="1200" dirty="0">
                          <a:solidFill>
                            <a:schemeClr val="tx1"/>
                          </a:solidFill>
                          <a:latin typeface="+mn-lt"/>
                          <a:ea typeface="+mn-ea"/>
                          <a:cs typeface="+mn-cs"/>
                        </a:rPr>
                        <a:t>2022</a:t>
                      </a:r>
                      <a:r>
                        <a:rPr kumimoji="1" lang="ja-JP" altLang="en-US" sz="900" kern="1200" dirty="0">
                          <a:solidFill>
                            <a:schemeClr val="tx1"/>
                          </a:solidFill>
                          <a:latin typeface="+mn-lt"/>
                          <a:ea typeface="+mn-ea"/>
                          <a:cs typeface="+mn-cs"/>
                        </a:rPr>
                        <a:t>年に採択された昆明・モントリオール生物多様性枠組では、</a:t>
                      </a:r>
                      <a:r>
                        <a:rPr kumimoji="1" lang="en-US" altLang="ja-JP" sz="900" kern="1200" dirty="0">
                          <a:solidFill>
                            <a:schemeClr val="tx1"/>
                          </a:solidFill>
                          <a:latin typeface="+mn-lt"/>
                          <a:ea typeface="+mn-ea"/>
                          <a:cs typeface="+mn-cs"/>
                        </a:rPr>
                        <a:t>2030</a:t>
                      </a:r>
                      <a:r>
                        <a:rPr kumimoji="1" lang="ja-JP" altLang="en-US" sz="900" kern="1200" dirty="0">
                          <a:solidFill>
                            <a:schemeClr val="tx1"/>
                          </a:solidFill>
                          <a:latin typeface="+mn-lt"/>
                          <a:ea typeface="+mn-ea"/>
                          <a:cs typeface="+mn-cs"/>
                        </a:rPr>
                        <a:t>年までに陸域・海域の</a:t>
                      </a:r>
                      <a:r>
                        <a:rPr kumimoji="1" lang="en-US" altLang="ja-JP" sz="900" kern="1200" dirty="0">
                          <a:solidFill>
                            <a:schemeClr val="tx1"/>
                          </a:solidFill>
                          <a:latin typeface="+mn-lt"/>
                          <a:ea typeface="+mn-ea"/>
                          <a:cs typeface="+mn-cs"/>
                        </a:rPr>
                        <a:t>30</a:t>
                      </a:r>
                      <a:r>
                        <a:rPr kumimoji="1" lang="ja-JP" altLang="en-US" sz="900" kern="1200" dirty="0">
                          <a:solidFill>
                            <a:schemeClr val="tx1"/>
                          </a:solidFill>
                          <a:latin typeface="+mn-lt"/>
                          <a:ea typeface="+mn-ea"/>
                          <a:cs typeface="+mn-cs"/>
                        </a:rPr>
                        <a:t>％を健全な生態系として保全する「</a:t>
                      </a:r>
                      <a:r>
                        <a:rPr kumimoji="1" lang="en-US" altLang="ja-JP" sz="900" kern="1200" dirty="0">
                          <a:solidFill>
                            <a:schemeClr val="tx1"/>
                          </a:solidFill>
                          <a:latin typeface="+mn-lt"/>
                          <a:ea typeface="+mn-ea"/>
                          <a:cs typeface="+mn-cs"/>
                        </a:rPr>
                        <a:t>30by30</a:t>
                      </a:r>
                      <a:r>
                        <a:rPr kumimoji="1" lang="ja-JP" altLang="en-US" sz="900" kern="1200" dirty="0">
                          <a:solidFill>
                            <a:schemeClr val="tx1"/>
                          </a:solidFill>
                          <a:latin typeface="+mn-lt"/>
                          <a:ea typeface="+mn-ea"/>
                          <a:cs typeface="+mn-cs"/>
                        </a:rPr>
                        <a:t>目標」が示されました。環境省は「</a:t>
                      </a:r>
                      <a:r>
                        <a:rPr kumimoji="1" lang="en-US" altLang="ja-JP" sz="900" kern="1200" dirty="0">
                          <a:solidFill>
                            <a:schemeClr val="tx1"/>
                          </a:solidFill>
                          <a:latin typeface="+mn-lt"/>
                          <a:ea typeface="+mn-ea"/>
                          <a:cs typeface="+mn-cs"/>
                        </a:rPr>
                        <a:t>30by30</a:t>
                      </a:r>
                      <a:r>
                        <a:rPr kumimoji="1" lang="ja-JP" altLang="en-US" sz="900" kern="1200" dirty="0">
                          <a:solidFill>
                            <a:schemeClr val="tx1"/>
                          </a:solidFill>
                          <a:latin typeface="+mn-lt"/>
                          <a:ea typeface="+mn-ea"/>
                          <a:cs typeface="+mn-cs"/>
                        </a:rPr>
                        <a:t>ロードマップ」を策定し、保護地域の拡張や質の向上とともに、自然共生サイト等による</a:t>
                      </a:r>
                      <a:r>
                        <a:rPr kumimoji="1" lang="en-US" altLang="ja-JP" sz="900" kern="1200" dirty="0">
                          <a:solidFill>
                            <a:schemeClr val="tx1"/>
                          </a:solidFill>
                          <a:latin typeface="+mn-lt"/>
                          <a:ea typeface="+mn-ea"/>
                          <a:cs typeface="+mn-cs"/>
                        </a:rPr>
                        <a:t>OECM</a:t>
                      </a:r>
                      <a:r>
                        <a:rPr kumimoji="1" lang="ja-JP" altLang="en-US" sz="900" kern="1200" dirty="0">
                          <a:solidFill>
                            <a:schemeClr val="tx1"/>
                          </a:solidFill>
                          <a:latin typeface="+mn-lt"/>
                          <a:ea typeface="+mn-ea"/>
                          <a:cs typeface="+mn-cs"/>
                        </a:rPr>
                        <a:t>の設定・管理を施策の中心として位置付けています。</a:t>
                      </a:r>
                    </a:p>
                    <a:p>
                      <a:pPr marL="171450" indent="-171450" algn="just">
                        <a:buFont typeface="Wingdings" panose="05000000000000000000" pitchFamily="2" charset="2"/>
                        <a:buChar char="l"/>
                      </a:pPr>
                      <a:r>
                        <a:rPr kumimoji="1" lang="ja-JP" altLang="en-US" sz="900" kern="1200" dirty="0">
                          <a:solidFill>
                            <a:schemeClr val="tx1"/>
                          </a:solidFill>
                          <a:latin typeface="+mn-lt"/>
                          <a:ea typeface="+mn-ea"/>
                          <a:cs typeface="+mn-cs"/>
                        </a:rPr>
                        <a:t>また、</a:t>
                      </a:r>
                      <a:r>
                        <a:rPr kumimoji="1" lang="en-US" altLang="ja-JP" sz="900" kern="1200" dirty="0">
                          <a:solidFill>
                            <a:schemeClr val="tx1"/>
                          </a:solidFill>
                          <a:latin typeface="+mn-lt"/>
                          <a:ea typeface="+mn-ea"/>
                          <a:cs typeface="+mn-cs"/>
                        </a:rPr>
                        <a:t>2022</a:t>
                      </a:r>
                      <a:r>
                        <a:rPr kumimoji="1" lang="ja-JP" altLang="en-US" sz="900" kern="1200" dirty="0">
                          <a:solidFill>
                            <a:schemeClr val="tx1"/>
                          </a:solidFill>
                          <a:latin typeface="+mn-lt"/>
                          <a:ea typeface="+mn-ea"/>
                          <a:cs typeface="+mn-cs"/>
                        </a:rPr>
                        <a:t>年の生物多様性条約第</a:t>
                      </a:r>
                      <a:r>
                        <a:rPr kumimoji="1" lang="en-US" altLang="ja-JP" sz="900" kern="1200" dirty="0">
                          <a:solidFill>
                            <a:schemeClr val="tx1"/>
                          </a:solidFill>
                          <a:latin typeface="+mn-lt"/>
                          <a:ea typeface="+mn-ea"/>
                          <a:cs typeface="+mn-cs"/>
                        </a:rPr>
                        <a:t>15</a:t>
                      </a:r>
                      <a:r>
                        <a:rPr kumimoji="1" lang="ja-JP" altLang="en-US" sz="900" kern="1200" dirty="0">
                          <a:solidFill>
                            <a:schemeClr val="tx1"/>
                          </a:solidFill>
                          <a:latin typeface="+mn-lt"/>
                          <a:ea typeface="+mn-ea"/>
                          <a:cs typeface="+mn-cs"/>
                        </a:rPr>
                        <a:t>回締約国会議（</a:t>
                      </a:r>
                      <a:r>
                        <a:rPr kumimoji="1" lang="en-US" altLang="ja-JP" sz="900" kern="1200" dirty="0">
                          <a:solidFill>
                            <a:schemeClr val="tx1"/>
                          </a:solidFill>
                          <a:latin typeface="+mn-lt"/>
                          <a:ea typeface="+mn-ea"/>
                          <a:cs typeface="+mn-cs"/>
                        </a:rPr>
                        <a:t>CBD-COP15</a:t>
                      </a:r>
                      <a:r>
                        <a:rPr kumimoji="1" lang="ja-JP" altLang="en-US" sz="900" kern="1200" dirty="0">
                          <a:solidFill>
                            <a:schemeClr val="tx1"/>
                          </a:solidFill>
                          <a:latin typeface="+mn-lt"/>
                          <a:ea typeface="+mn-ea"/>
                          <a:cs typeface="+mn-cs"/>
                        </a:rPr>
                        <a:t>）では、自然を回復の軌道に乗せていくネイチャーポジティブの考え方を取り入れ、</a:t>
                      </a:r>
                      <a:r>
                        <a:rPr kumimoji="1" lang="en-US" altLang="ja-JP" sz="900" kern="1200" dirty="0">
                          <a:solidFill>
                            <a:schemeClr val="tx1"/>
                          </a:solidFill>
                          <a:latin typeface="+mn-lt"/>
                          <a:ea typeface="+mn-ea"/>
                          <a:cs typeface="+mn-cs"/>
                        </a:rPr>
                        <a:t>2030</a:t>
                      </a:r>
                      <a:r>
                        <a:rPr kumimoji="1" lang="ja-JP" altLang="en-US" sz="900" kern="1200" dirty="0">
                          <a:solidFill>
                            <a:schemeClr val="tx1"/>
                          </a:solidFill>
                          <a:latin typeface="+mn-lt"/>
                          <a:ea typeface="+mn-ea"/>
                          <a:cs typeface="+mn-cs"/>
                        </a:rPr>
                        <a:t>年までの目標を設定するとともに、</a:t>
                      </a:r>
                      <a:r>
                        <a:rPr kumimoji="1" lang="en-US" altLang="ja-JP" sz="900" kern="1200" dirty="0">
                          <a:solidFill>
                            <a:schemeClr val="tx1"/>
                          </a:solidFill>
                          <a:latin typeface="+mn-lt"/>
                          <a:ea typeface="+mn-ea"/>
                          <a:cs typeface="+mn-cs"/>
                        </a:rPr>
                        <a:t>2050</a:t>
                      </a:r>
                      <a:r>
                        <a:rPr kumimoji="1" lang="ja-JP" altLang="en-US" sz="900" kern="1200" dirty="0">
                          <a:solidFill>
                            <a:schemeClr val="tx1"/>
                          </a:solidFill>
                          <a:latin typeface="+mn-lt"/>
                          <a:ea typeface="+mn-ea"/>
                          <a:cs typeface="+mn-cs"/>
                        </a:rPr>
                        <a:t>年までに「自然と共生する世界」を目指すことが国際的に合意されました。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8197998"/>
                  </a:ext>
                </a:extLst>
              </a:tr>
              <a:tr h="658599">
                <a:tc>
                  <a:txBody>
                    <a:bodyPr/>
                    <a:lstStyle/>
                    <a:p>
                      <a:pPr marL="0" algn="ctr" defTabSz="914400" rtl="0" eaLnBrk="1" latinLnBrk="0" hangingPunct="1"/>
                      <a:r>
                        <a:rPr kumimoji="1" lang="ja-JP" altLang="en-US" sz="1200" b="1" kern="1200" dirty="0">
                          <a:solidFill>
                            <a:srgbClr val="008080"/>
                          </a:solidFill>
                          <a:latin typeface="+mn-lt"/>
                          <a:ea typeface="+mn-ea"/>
                          <a:cs typeface="+mn-cs"/>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kumimoji="1" lang="ja-JP" altLang="en-US" sz="1200" b="1" kern="1200" dirty="0">
                          <a:solidFill>
                            <a:srgbClr val="008080"/>
                          </a:solidFill>
                          <a:latin typeface="+mn-lt"/>
                          <a:ea typeface="+mn-ea"/>
                          <a:cs typeface="+mn-cs"/>
                        </a:rPr>
                        <a:t>ゼロカーボンシティへの貢献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1" dirty="0">
                          <a:solidFill>
                            <a:srgbClr val="008080"/>
                          </a:solidFill>
                        </a:rPr>
                        <a:t>カーボンニュートラル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a:buFont typeface="Wingdings" panose="05000000000000000000" pitchFamily="2" charset="2"/>
                        <a:buChar char="l"/>
                      </a:pPr>
                      <a:r>
                        <a:rPr kumimoji="1" lang="ja-JP" altLang="en-US" sz="900" kern="1200" dirty="0">
                          <a:solidFill>
                            <a:schemeClr val="tx1"/>
                          </a:solidFill>
                          <a:latin typeface="+mn-lt"/>
                          <a:ea typeface="+mn-ea"/>
                          <a:cs typeface="+mn-cs"/>
                        </a:rPr>
                        <a:t>日本は</a:t>
                      </a:r>
                      <a:r>
                        <a:rPr kumimoji="1" lang="en-US" altLang="ja-JP" sz="900" kern="1200" dirty="0">
                          <a:solidFill>
                            <a:schemeClr val="tx1"/>
                          </a:solidFill>
                          <a:latin typeface="+mn-lt"/>
                          <a:ea typeface="+mn-ea"/>
                          <a:cs typeface="+mn-cs"/>
                        </a:rPr>
                        <a:t>2020</a:t>
                      </a:r>
                      <a:r>
                        <a:rPr kumimoji="1" lang="ja-JP" altLang="en-US" sz="900" kern="1200" dirty="0">
                          <a:solidFill>
                            <a:schemeClr val="tx1"/>
                          </a:solidFill>
                          <a:latin typeface="+mn-lt"/>
                          <a:ea typeface="+mn-ea"/>
                          <a:cs typeface="+mn-cs"/>
                        </a:rPr>
                        <a:t>年</a:t>
                      </a:r>
                      <a:r>
                        <a:rPr kumimoji="1" lang="en-US" altLang="ja-JP" sz="900" kern="1200" dirty="0">
                          <a:solidFill>
                            <a:schemeClr val="tx1"/>
                          </a:solidFill>
                          <a:latin typeface="+mn-lt"/>
                          <a:ea typeface="+mn-ea"/>
                          <a:cs typeface="+mn-cs"/>
                        </a:rPr>
                        <a:t>10</a:t>
                      </a:r>
                      <a:r>
                        <a:rPr kumimoji="1" lang="ja-JP" altLang="en-US" sz="900" kern="1200" dirty="0">
                          <a:solidFill>
                            <a:schemeClr val="tx1"/>
                          </a:solidFill>
                          <a:latin typeface="+mn-lt"/>
                          <a:ea typeface="+mn-ea"/>
                          <a:cs typeface="+mn-cs"/>
                        </a:rPr>
                        <a:t>月に</a:t>
                      </a:r>
                      <a:r>
                        <a:rPr kumimoji="1" lang="en-US" altLang="ja-JP" sz="900" kern="1200" dirty="0">
                          <a:solidFill>
                            <a:schemeClr val="tx1"/>
                          </a:solidFill>
                          <a:latin typeface="+mn-lt"/>
                          <a:ea typeface="+mn-ea"/>
                          <a:cs typeface="+mn-cs"/>
                        </a:rPr>
                        <a:t>2050</a:t>
                      </a:r>
                      <a:r>
                        <a:rPr kumimoji="1" lang="ja-JP" altLang="en-US" sz="900" kern="1200" dirty="0">
                          <a:solidFill>
                            <a:schemeClr val="tx1"/>
                          </a:solidFill>
                          <a:latin typeface="+mn-lt"/>
                          <a:ea typeface="+mn-ea"/>
                          <a:cs typeface="+mn-cs"/>
                        </a:rPr>
                        <a:t>年カーボンニュートラルを目指すことを宣言しました。柏市では、令和</a:t>
                      </a:r>
                      <a:r>
                        <a:rPr kumimoji="1" lang="en-US" altLang="ja-JP" sz="900" kern="1200" dirty="0">
                          <a:solidFill>
                            <a:schemeClr val="tx1"/>
                          </a:solidFill>
                          <a:latin typeface="+mn-lt"/>
                          <a:ea typeface="+mn-ea"/>
                          <a:cs typeface="+mn-cs"/>
                        </a:rPr>
                        <a:t>4</a:t>
                      </a:r>
                      <a:r>
                        <a:rPr kumimoji="1" lang="ja-JP" altLang="en-US" sz="900" kern="1200" dirty="0">
                          <a:solidFill>
                            <a:schemeClr val="tx1"/>
                          </a:solidFill>
                          <a:latin typeface="+mn-lt"/>
                          <a:ea typeface="+mn-ea"/>
                          <a:cs typeface="+mn-cs"/>
                        </a:rPr>
                        <a:t>年</a:t>
                      </a:r>
                      <a:r>
                        <a:rPr kumimoji="1" lang="en-US" altLang="ja-JP" sz="900" kern="1200" dirty="0">
                          <a:solidFill>
                            <a:schemeClr val="tx1"/>
                          </a:solidFill>
                          <a:latin typeface="+mn-lt"/>
                          <a:ea typeface="+mn-ea"/>
                          <a:cs typeface="+mn-cs"/>
                        </a:rPr>
                        <a:t>2</a:t>
                      </a:r>
                      <a:r>
                        <a:rPr kumimoji="1" lang="ja-JP" altLang="en-US" sz="900" kern="1200" dirty="0">
                          <a:solidFill>
                            <a:schemeClr val="tx1"/>
                          </a:solidFill>
                          <a:latin typeface="+mn-lt"/>
                          <a:ea typeface="+mn-ea"/>
                          <a:cs typeface="+mn-cs"/>
                        </a:rPr>
                        <a:t>月に</a:t>
                      </a:r>
                      <a:r>
                        <a:rPr kumimoji="1" lang="ja-JP" altLang="en-US" sz="900" b="1" kern="1200" dirty="0">
                          <a:solidFill>
                            <a:srgbClr val="008080"/>
                          </a:solidFill>
                          <a:latin typeface="+mn-lt"/>
                          <a:ea typeface="+mn-ea"/>
                          <a:cs typeface="+mn-cs"/>
                        </a:rPr>
                        <a:t>「気候危機宣言」</a:t>
                      </a:r>
                      <a:r>
                        <a:rPr kumimoji="1" lang="ja-JP" altLang="en-US" sz="900" kern="1200" dirty="0">
                          <a:solidFill>
                            <a:schemeClr val="tx1"/>
                          </a:solidFill>
                          <a:latin typeface="+mn-lt"/>
                          <a:ea typeface="+mn-ea"/>
                          <a:cs typeface="+mn-cs"/>
                        </a:rPr>
                        <a:t>を行い、</a:t>
                      </a:r>
                      <a:r>
                        <a:rPr kumimoji="1" lang="en-US" altLang="ja-JP" sz="900" kern="1200" dirty="0">
                          <a:solidFill>
                            <a:schemeClr val="tx1"/>
                          </a:solidFill>
                          <a:latin typeface="+mn-lt"/>
                          <a:ea typeface="+mn-ea"/>
                          <a:cs typeface="+mn-cs"/>
                        </a:rPr>
                        <a:t>2050</a:t>
                      </a:r>
                      <a:r>
                        <a:rPr kumimoji="1" lang="ja-JP" altLang="en-US" sz="900" kern="1200" dirty="0">
                          <a:solidFill>
                            <a:schemeClr val="tx1"/>
                          </a:solidFill>
                          <a:latin typeface="+mn-lt"/>
                          <a:ea typeface="+mn-ea"/>
                          <a:cs typeface="+mn-cs"/>
                        </a:rPr>
                        <a:t>年までに二酸化炭素排出実質ゼロを目指す</a:t>
                      </a:r>
                      <a:r>
                        <a:rPr kumimoji="1" lang="ja-JP" altLang="en-US" sz="900" b="1" kern="1200" dirty="0">
                          <a:solidFill>
                            <a:srgbClr val="008080"/>
                          </a:solidFill>
                          <a:latin typeface="+mn-lt"/>
                          <a:ea typeface="+mn-ea"/>
                          <a:cs typeface="+mn-cs"/>
                        </a:rPr>
                        <a:t>「ゼロカーボンシティ」を表明しました。</a:t>
                      </a:r>
                      <a:endParaRPr kumimoji="1" lang="en-US" altLang="ja-JP" sz="900" b="1" kern="1200" dirty="0">
                        <a:solidFill>
                          <a:srgbClr val="008080"/>
                        </a:solidFill>
                        <a:latin typeface="+mn-lt"/>
                        <a:ea typeface="+mn-ea"/>
                        <a:cs typeface="+mn-cs"/>
                      </a:endParaRPr>
                    </a:p>
                    <a:p>
                      <a:pPr marL="171450" indent="-171450" algn="just">
                        <a:buFont typeface="Wingdings" panose="05000000000000000000" pitchFamily="2" charset="2"/>
                        <a:buChar char="l"/>
                      </a:pPr>
                      <a:r>
                        <a:rPr kumimoji="1" lang="ja-JP" altLang="en-US" sz="900" kern="1200" dirty="0">
                          <a:solidFill>
                            <a:schemeClr val="tx1"/>
                          </a:solidFill>
                          <a:latin typeface="+mn-lt"/>
                          <a:ea typeface="+mn-ea"/>
                          <a:cs typeface="+mn-cs"/>
                        </a:rPr>
                        <a:t>公園や農地の保全に留まらず、市民による壁面緑化や屋上緑化等の取組を促進することで、暑熱緩和効果の向上等、</a:t>
                      </a:r>
                      <a:r>
                        <a:rPr kumimoji="1" lang="ja-JP" altLang="en-US" sz="900" b="1" kern="1200" dirty="0">
                          <a:solidFill>
                            <a:srgbClr val="008080"/>
                          </a:solidFill>
                          <a:latin typeface="+mn-lt"/>
                          <a:ea typeface="+mn-ea"/>
                          <a:cs typeface="+mn-cs"/>
                        </a:rPr>
                        <a:t>「ゼロカーボンシティ」の実現に貢献していくことが求められています。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1755216"/>
                  </a:ext>
                </a:extLst>
              </a:tr>
              <a:tr h="1081985">
                <a:tc>
                  <a:txBody>
                    <a:bodyPr/>
                    <a:lstStyle/>
                    <a:p>
                      <a:pPr marL="0" algn="ctr" defTabSz="914400" rtl="0" eaLnBrk="1" latinLnBrk="0" hangingPunct="1"/>
                      <a:r>
                        <a:rPr kumimoji="1" lang="ja-JP" altLang="en-US" sz="1200" b="1" kern="1200" dirty="0">
                          <a:solidFill>
                            <a:srgbClr val="008080"/>
                          </a:solidFill>
                          <a:latin typeface="+mn-lt"/>
                          <a:ea typeface="+mn-ea"/>
                          <a:cs typeface="+mn-cs"/>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r>
                        <a:rPr kumimoji="1" lang="ja-JP" altLang="en-US" sz="1200" b="1" kern="1200" dirty="0">
                          <a:solidFill>
                            <a:srgbClr val="008080"/>
                          </a:solidFill>
                        </a:rPr>
                        <a:t>暮らしの豊かさ・幸福</a:t>
                      </a:r>
                      <a:endParaRPr kumimoji="1" lang="ja-JP" altLang="en-US" sz="1200" b="1" kern="1200" dirty="0">
                        <a:solidFill>
                          <a:srgbClr val="008080"/>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200" b="1" dirty="0">
                          <a:solidFill>
                            <a:srgbClr val="008080"/>
                          </a:solidFill>
                        </a:rPr>
                        <a:t>well-being</a:t>
                      </a:r>
                      <a:endParaRPr kumimoji="1" lang="ja-JP" altLang="en-US" sz="1200" b="1" dirty="0">
                        <a:solidFill>
                          <a:srgbClr val="00808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lgn="just">
                        <a:buFont typeface="Wingdings" panose="05000000000000000000" pitchFamily="2" charset="2"/>
                        <a:buChar char="l"/>
                      </a:pPr>
                      <a:r>
                        <a:rPr kumimoji="1" lang="en-US" altLang="ja-JP" sz="900" kern="1200" dirty="0">
                          <a:solidFill>
                            <a:schemeClr val="tx1"/>
                          </a:solidFill>
                        </a:rPr>
                        <a:t>SDGs</a:t>
                      </a:r>
                      <a:r>
                        <a:rPr kumimoji="1" lang="ja-JP" altLang="en-US" sz="900" kern="1200" dirty="0">
                          <a:solidFill>
                            <a:schemeClr val="tx1"/>
                          </a:solidFill>
                        </a:rPr>
                        <a:t>の広がりなどを背景として、</a:t>
                      </a:r>
                      <a:r>
                        <a:rPr kumimoji="1" lang="ja-JP" altLang="en-US" sz="900" b="1" kern="1200" dirty="0">
                          <a:solidFill>
                            <a:srgbClr val="008080"/>
                          </a:solidFill>
                        </a:rPr>
                        <a:t>経済的な豊かさだけでは、人々の幸福や健康が十分に実感されないことが課題として認識されるようになってきました。</a:t>
                      </a:r>
                      <a:r>
                        <a:rPr kumimoji="1" lang="ja-JP" altLang="en-US" sz="900" kern="1200" dirty="0">
                          <a:solidFill>
                            <a:schemeClr val="tx1"/>
                          </a:solidFill>
                        </a:rPr>
                        <a:t>加えて、都市化の進展や自然との関わりの希薄化が、</a:t>
                      </a:r>
                      <a:r>
                        <a:rPr kumimoji="1" lang="ja-JP" altLang="en-US" sz="900" b="1" kern="1200" dirty="0">
                          <a:solidFill>
                            <a:srgbClr val="008080"/>
                          </a:solidFill>
                        </a:rPr>
                        <a:t>心身の健康や地域とのつながりに影響を与えていることも指摘されています。</a:t>
                      </a:r>
                      <a:endParaRPr kumimoji="1" lang="en-US" altLang="ja-JP" sz="900" b="1" kern="1200" dirty="0">
                        <a:solidFill>
                          <a:srgbClr val="008080"/>
                        </a:solidFill>
                      </a:endParaRPr>
                    </a:p>
                    <a:p>
                      <a:pPr marL="171450" indent="-171450" algn="just">
                        <a:buFont typeface="Wingdings" panose="05000000000000000000" pitchFamily="2" charset="2"/>
                        <a:buChar char="l"/>
                      </a:pPr>
                      <a:r>
                        <a:rPr kumimoji="1" lang="ja-JP" altLang="en-US" sz="900" kern="1200" dirty="0">
                          <a:solidFill>
                            <a:schemeClr val="tx1"/>
                          </a:solidFill>
                        </a:rPr>
                        <a:t>このような背景から、身体的・精神的・社会的に良好な状態を総合的に捉える</a:t>
                      </a:r>
                      <a:r>
                        <a:rPr kumimoji="1" lang="ja-JP" altLang="en-US" sz="900" b="1" kern="1200" dirty="0">
                          <a:solidFill>
                            <a:srgbClr val="008080"/>
                          </a:solidFill>
                        </a:rPr>
                        <a:t>「</a:t>
                      </a:r>
                      <a:r>
                        <a:rPr kumimoji="1" lang="en-US" altLang="ja-JP" sz="900" b="1" kern="1200" dirty="0">
                          <a:solidFill>
                            <a:srgbClr val="008080"/>
                          </a:solidFill>
                        </a:rPr>
                        <a:t>well-being</a:t>
                      </a:r>
                      <a:r>
                        <a:rPr kumimoji="1" lang="ja-JP" altLang="en-US" sz="900" b="1" kern="1200" dirty="0">
                          <a:solidFill>
                            <a:srgbClr val="008080"/>
                          </a:solidFill>
                        </a:rPr>
                        <a:t>（ウェルビーイング）」</a:t>
                      </a:r>
                      <a:r>
                        <a:rPr kumimoji="1" lang="ja-JP" altLang="en-US" sz="900" kern="1200" dirty="0">
                          <a:solidFill>
                            <a:schemeClr val="tx1"/>
                          </a:solidFill>
                        </a:rPr>
                        <a:t>の考え方が、国内外を問わず重視されるようになっています。生物多様性の保全や自然とのふれあいは、健康の増進や心の安らぎ、地域への愛着の醸成など、人々の</a:t>
                      </a:r>
                      <a:r>
                        <a:rPr kumimoji="1" lang="en-US" altLang="ja-JP" sz="900" kern="1200" dirty="0">
                          <a:solidFill>
                            <a:schemeClr val="tx1"/>
                          </a:solidFill>
                        </a:rPr>
                        <a:t>well-being</a:t>
                      </a:r>
                      <a:r>
                        <a:rPr kumimoji="1" lang="ja-JP" altLang="en-US" sz="900" kern="1200" dirty="0">
                          <a:solidFill>
                            <a:schemeClr val="tx1"/>
                          </a:solidFill>
                        </a:rPr>
                        <a:t>の向上に寄与することが知られています。自然を守り、活かす取組は、環境面の効果にとどまらず、</a:t>
                      </a:r>
                      <a:r>
                        <a:rPr kumimoji="1" lang="ja-JP" altLang="en-US" sz="900" b="1" kern="1200" dirty="0">
                          <a:solidFill>
                            <a:srgbClr val="008080"/>
                          </a:solidFill>
                        </a:rPr>
                        <a:t>私たち一人ひとりの暮らしの質を高めることにもつながります。</a:t>
                      </a:r>
                      <a:endParaRPr kumimoji="1" lang="ja-JP" altLang="en-US" sz="900" b="1" kern="1200" dirty="0">
                        <a:solidFill>
                          <a:srgbClr val="008080"/>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7319619"/>
                  </a:ext>
                </a:extLst>
              </a:tr>
            </a:tbl>
          </a:graphicData>
        </a:graphic>
      </p:graphicFrame>
      <p:sp>
        <p:nvSpPr>
          <p:cNvPr id="7" name="六角形 6">
            <a:extLst>
              <a:ext uri="{FF2B5EF4-FFF2-40B4-BE49-F238E27FC236}">
                <a16:creationId xmlns:a16="http://schemas.microsoft.com/office/drawing/2014/main" id="{77D0660C-F6A9-1DFD-0668-93A9DF5C0FC6}"/>
              </a:ext>
            </a:extLst>
          </p:cNvPr>
          <p:cNvSpPr/>
          <p:nvPr/>
        </p:nvSpPr>
        <p:spPr>
          <a:xfrm>
            <a:off x="11399061" y="6407675"/>
            <a:ext cx="611892" cy="336884"/>
          </a:xfrm>
          <a:prstGeom prst="hexagon">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t>2</a:t>
            </a:r>
            <a:endParaRPr kumimoji="1" lang="ja-JP" altLang="en-US" sz="1200" b="1" dirty="0"/>
          </a:p>
        </p:txBody>
      </p:sp>
    </p:spTree>
    <p:extLst>
      <p:ext uri="{BB962C8B-B14F-4D97-AF65-F5344CB8AC3E}">
        <p14:creationId xmlns:p14="http://schemas.microsoft.com/office/powerpoint/2010/main" val="37513377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1339</TotalTime>
  <Words>1687</Words>
  <Application>Microsoft Office PowerPoint</Application>
  <PresentationFormat>ワイド画面</PresentationFormat>
  <Paragraphs>96</Paragraphs>
  <Slides>3</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 裕史</dc:creator>
  <cp:lastModifiedBy>K24C0496F</cp:lastModifiedBy>
  <cp:revision>125</cp:revision>
  <cp:lastPrinted>2026-01-05T05:42:47Z</cp:lastPrinted>
  <dcterms:created xsi:type="dcterms:W3CDTF">2025-12-03T08:04:53Z</dcterms:created>
  <dcterms:modified xsi:type="dcterms:W3CDTF">2026-02-09T00:49:38Z</dcterms:modified>
</cp:coreProperties>
</file>