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2.xml" ContentType="application/vnd.openxmlformats-officedocument.themeOverr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3.xml" ContentType="application/vnd.openxmlformats-officedocument.themeOverride+xml"/>
  <Override PartName="/ppt/charts/chart4.xml" ContentType="application/vnd.openxmlformats-officedocument.drawingml.chart+xml"/>
  <Override PartName="/ppt/theme/themeOverride4.xml" ContentType="application/vnd.openxmlformats-officedocument.themeOverr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5.xml" ContentType="application/vnd.openxmlformats-officedocument.drawingml.chart+xml"/>
  <Override PartName="/ppt/charts/chart6.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7.xml" ContentType="application/vnd.openxmlformats-officedocument.drawingml.chart+xml"/>
  <Override PartName="/ppt/charts/chart8.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rts/chart9.xml" ContentType="application/vnd.openxmlformats-officedocument.drawingml.chart+xml"/>
  <Override PartName="/ppt/theme/themeOverride5.xml" ContentType="application/vnd.openxmlformats-officedocument.themeOverride+xml"/>
  <Override PartName="/ppt/charts/chart10.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6.xml" ContentType="application/vnd.openxmlformats-officedocument.themeOverr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rts/chart11.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7.xml" ContentType="application/vnd.openxmlformats-officedocument.themeOverride+xml"/>
  <Override PartName="/ppt/charts/chart12.xml" ContentType="application/vnd.openxmlformats-officedocument.drawingml.chart+xml"/>
  <Override PartName="/ppt/theme/themeOverride8.xml" ContentType="application/vnd.openxmlformats-officedocument.themeOverr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rts/chart13.xml" ContentType="application/vnd.openxmlformats-officedocument.drawingml.chart+xml"/>
  <Override PartName="/ppt/charts/style7.xml" ContentType="application/vnd.ms-office.chartstyle+xml"/>
  <Override PartName="/ppt/charts/colors7.xml" ContentType="application/vnd.ms-office.chartcolorstyle+xml"/>
  <Override PartName="/ppt/charts/chart14.xml" ContentType="application/vnd.openxmlformats-officedocument.drawingml.chart+xml"/>
  <Override PartName="/ppt/charts/style8.xml" ContentType="application/vnd.ms-office.chartstyle+xml"/>
  <Override PartName="/ppt/charts/colors8.xml" ContentType="application/vnd.ms-office.chartcolorstyle+xml"/>
  <Override PartName="/ppt/theme/themeOverride9.xml" ContentType="application/vnd.openxmlformats-officedocument.themeOverr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charts/chart15.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96" r:id="rId1"/>
  </p:sldMasterIdLst>
  <p:notesMasterIdLst>
    <p:notesMasterId r:id="rId32"/>
  </p:notesMasterIdLst>
  <p:sldIdLst>
    <p:sldId id="257" r:id="rId2"/>
    <p:sldId id="280" r:id="rId3"/>
    <p:sldId id="282" r:id="rId4"/>
    <p:sldId id="299" r:id="rId5"/>
    <p:sldId id="306" r:id="rId6"/>
    <p:sldId id="292" r:id="rId7"/>
    <p:sldId id="297" r:id="rId8"/>
    <p:sldId id="307" r:id="rId9"/>
    <p:sldId id="296" r:id="rId10"/>
    <p:sldId id="301" r:id="rId11"/>
    <p:sldId id="308" r:id="rId12"/>
    <p:sldId id="290" r:id="rId13"/>
    <p:sldId id="302" r:id="rId14"/>
    <p:sldId id="312" r:id="rId15"/>
    <p:sldId id="303" r:id="rId16"/>
    <p:sldId id="313" r:id="rId17"/>
    <p:sldId id="293" r:id="rId18"/>
    <p:sldId id="304" r:id="rId19"/>
    <p:sldId id="309" r:id="rId20"/>
    <p:sldId id="291" r:id="rId21"/>
    <p:sldId id="305" r:id="rId22"/>
    <p:sldId id="310" r:id="rId23"/>
    <p:sldId id="294" r:id="rId24"/>
    <p:sldId id="300" r:id="rId25"/>
    <p:sldId id="311" r:id="rId26"/>
    <p:sldId id="298" r:id="rId27"/>
    <p:sldId id="289" r:id="rId28"/>
    <p:sldId id="319" r:id="rId29"/>
    <p:sldId id="318" r:id="rId30"/>
    <p:sldId id="320" r:id="rId31"/>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28" userDrawn="1">
          <p15:clr>
            <a:srgbClr val="A4A3A4"/>
          </p15:clr>
        </p15:guide>
        <p15:guide id="2" pos="3863"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BE1A26A-65EA-4EC8-9407-2B04F47A410E}" name="森　なつみ" initials="な森" userId="S::nmori@polyadd.co.jp::f3473a0a-9747-4b4a-8da6-171c28b37f9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ECEC"/>
    <a:srgbClr val="A8D4D4"/>
    <a:srgbClr val="008080"/>
    <a:srgbClr val="F1F8F8"/>
    <a:srgbClr val="51A8A8"/>
    <a:srgbClr val="E2F1F1"/>
    <a:srgbClr val="006666"/>
    <a:srgbClr val="FFD9D9"/>
    <a:srgbClr val="001F1E"/>
    <a:srgbClr val="D6EBE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1FECB4D8-DB02-4DC6-A0A2-4F2EBAE1DC90}" styleName="中間スタイル 1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D27102A9-8310-4765-A935-A1911B00CA55}" styleName="淡色スタイル 1 - アクセント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174" autoAdjust="0"/>
  </p:normalViewPr>
  <p:slideViewPr>
    <p:cSldViewPr snapToGrid="0" showGuides="1">
      <p:cViewPr>
        <p:scale>
          <a:sx n="75" d="100"/>
          <a:sy n="75" d="100"/>
        </p:scale>
        <p:origin x="874" y="77"/>
      </p:cViewPr>
      <p:guideLst>
        <p:guide orient="horz" pos="2228"/>
        <p:guide pos="3863"/>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oleObject" Target="file:///C:\Users\koenryokuchi4\AppData\Local\Microsoft\Windows\INetCache\IE\OWX1ABMN\2007&#26575;&#24066;&#12450;&#12531;&#12465;&#12540;&#12488;&#35519;&#26619;_R5&#27604;&#36611;&#29992;.260129.xls" TargetMode="External"/><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oleObject" Target="file:///C:\Users\koenryokuchi4\Downloads\&#21336;&#32020;&#38598;&#35336;&#34920;%20&#22259;&#34920;&#20316;&#25104;&#29992;.260129.xlsx" TargetMode="External"/></Relationships>
</file>

<file path=ppt/charts/_rels/chart11.xml.rels><?xml version="1.0" encoding="UTF-8" standalone="yes"?>
<Relationships xmlns="http://schemas.openxmlformats.org/package/2006/relationships"><Relationship Id="rId3" Type="http://schemas.openxmlformats.org/officeDocument/2006/relationships/themeOverride" Target="../theme/themeOverride7.xm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oleObject" Target="file:///C:\Users\koenryokuchi4\Downloads\&#21336;&#32020;&#38598;&#35336;&#34920;%20&#22259;&#34920;&#20316;&#25104;&#29992;.260129.xlsx" TargetMode="External"/></Relationships>
</file>

<file path=ppt/charts/_rels/chart12.xml.rels><?xml version="1.0" encoding="UTF-8" standalone="yes"?>
<Relationships xmlns="http://schemas.openxmlformats.org/package/2006/relationships"><Relationship Id="rId2" Type="http://schemas.openxmlformats.org/officeDocument/2006/relationships/oleObject" Target="file:///C:\Users\koenryokuchi4\AppData\Local\Microsoft\Windows\INetCache\IE\OWX1ABMN\2007&#26575;&#24066;&#12450;&#12531;&#12465;&#12540;&#12488;&#35519;&#26619;_R5&#27604;&#36611;&#29992;.260129.xls" TargetMode="External"/><Relationship Id="rId1" Type="http://schemas.openxmlformats.org/officeDocument/2006/relationships/themeOverride" Target="../theme/themeOverride8.xml"/></Relationships>
</file>

<file path=ppt/charts/_rels/chart13.xml.rels><?xml version="1.0" encoding="UTF-8" standalone="yes"?>
<Relationships xmlns="http://schemas.openxmlformats.org/package/2006/relationships"><Relationship Id="rId3" Type="http://schemas.openxmlformats.org/officeDocument/2006/relationships/oleObject" Target="file:///C:\Users\koenryokuchi4\AppData\Local\Microsoft\Windows\INetCache\IE\OWX1ABMN\2007&#26575;&#24066;&#12450;&#12531;&#12465;&#12540;&#12488;&#35519;&#26619;_R5&#27604;&#36611;&#29992;.xls" TargetMode="External"/><Relationship Id="rId2" Type="http://schemas.microsoft.com/office/2011/relationships/chartColorStyle" Target="colors7.xml"/><Relationship Id="rId1" Type="http://schemas.microsoft.com/office/2011/relationships/chartStyle" Target="style7.xml"/></Relationships>
</file>

<file path=ppt/charts/_rels/chart14.xml.rels><?xml version="1.0" encoding="UTF-8" standalone="yes"?>
<Relationships xmlns="http://schemas.openxmlformats.org/package/2006/relationships"><Relationship Id="rId3" Type="http://schemas.openxmlformats.org/officeDocument/2006/relationships/themeOverride" Target="../theme/themeOverride9.xml"/><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oleObject" Target="file:///C:\Users\koenryokuchi4\Downloads\&#21336;&#32020;&#38598;&#35336;&#34920;%20&#22259;&#34920;&#20316;&#25104;&#29992;.260129.xlsx" TargetMode="External"/></Relationships>
</file>

<file path=ppt/charts/_rels/chart15.xml.rels><?xml version="1.0" encoding="UTF-8" standalone="yes"?>
<Relationships xmlns="http://schemas.openxmlformats.org/package/2006/relationships"><Relationship Id="rId3" Type="http://schemas.openxmlformats.org/officeDocument/2006/relationships/oleObject" Target="../embeddings/oleObject1.bin"/><Relationship Id="rId2" Type="http://schemas.microsoft.com/office/2011/relationships/chartColorStyle" Target="colors9.xml"/><Relationship Id="rId1" Type="http://schemas.microsoft.com/office/2011/relationships/chartStyle" Target="style9.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file:///C:\Users\koenryokuchi4\Downloads\&#21336;&#32020;&#38598;&#35336;&#34920;%20&#22259;&#34920;&#20316;&#25104;&#29992;.260129.xlsx" TargetMode="Externa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file:///C:\Users\koenryokuchi4\Downloads\&#21336;&#32020;&#38598;&#35336;&#34920;%20&#22259;&#34920;&#20316;&#25104;&#29992;.260129.xlsx" TargetMode="External"/></Relationships>
</file>

<file path=ppt/charts/_rels/chart4.xml.rels><?xml version="1.0" encoding="UTF-8" standalone="yes"?>
<Relationships xmlns="http://schemas.openxmlformats.org/package/2006/relationships"><Relationship Id="rId2" Type="http://schemas.openxmlformats.org/officeDocument/2006/relationships/oleObject" Target="file:///C:\Users\koenryokuchi4\AppData\Local\Microsoft\Windows\INetCache\IE\OWX1ABMN\2007&#26575;&#24066;&#12450;&#12531;&#12465;&#12540;&#12488;&#35519;&#26619;_R5&#27604;&#36611;&#29992;.260129.xls" TargetMode="External"/><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1" Type="http://schemas.openxmlformats.org/officeDocument/2006/relationships/oleObject" Target="file:///C:\Users\koenryokuchi4\AppData\Local\Microsoft\Windows\INetCache\IE\OWX1ABMN\2007&#26575;&#24066;&#12450;&#12531;&#12465;&#12540;&#12488;&#35519;&#26619;_R5&#27604;&#36611;&#29992;.260129.xls" TargetMode="External"/></Relationships>
</file>

<file path=ppt/charts/_rels/chart6.xml.rels><?xml version="1.0" encoding="UTF-8" standalone="yes"?>
<Relationships xmlns="http://schemas.openxmlformats.org/package/2006/relationships"><Relationship Id="rId3" Type="http://schemas.openxmlformats.org/officeDocument/2006/relationships/oleObject" Target="file:///C:\Users\koenryokuchi4\Downloads\&#21336;&#32020;&#38598;&#35336;&#34920;%20&#22259;&#34920;&#20316;&#25104;&#29992;.260129.xlsx" TargetMode="External"/><Relationship Id="rId2" Type="http://schemas.microsoft.com/office/2011/relationships/chartColorStyle" Target="colors3.xml"/><Relationship Id="rId1" Type="http://schemas.microsoft.com/office/2011/relationships/chartStyle" Target="style3.xml"/></Relationships>
</file>

<file path=ppt/charts/_rels/chart7.xml.rels><?xml version="1.0" encoding="UTF-8" standalone="yes"?>
<Relationships xmlns="http://schemas.openxmlformats.org/package/2006/relationships"><Relationship Id="rId1" Type="http://schemas.openxmlformats.org/officeDocument/2006/relationships/oleObject" Target="file:///C:\Users\koenryokuchi4\AppData\Local\Microsoft\Windows\INetCache\IE\OWX1ABMN\2007&#26575;&#24066;&#12450;&#12531;&#12465;&#12540;&#12488;&#35519;&#26619;_R5&#27604;&#36611;&#29992;.260129.xls" TargetMode="External"/></Relationships>
</file>

<file path=ppt/charts/_rels/chart8.xml.rels><?xml version="1.0" encoding="UTF-8" standalone="yes"?>
<Relationships xmlns="http://schemas.openxmlformats.org/package/2006/relationships"><Relationship Id="rId3" Type="http://schemas.openxmlformats.org/officeDocument/2006/relationships/oleObject" Target="file:///C:\Users\koenryokuchi4\Downloads\&#21336;&#32020;&#38598;&#35336;&#34920;%20&#22259;&#34920;&#20316;&#25104;&#29992;.260129.xlsx" TargetMode="External"/><Relationship Id="rId2" Type="http://schemas.microsoft.com/office/2011/relationships/chartColorStyle" Target="colors4.xml"/><Relationship Id="rId1" Type="http://schemas.microsoft.com/office/2011/relationships/chartStyle" Target="style4.xml"/></Relationships>
</file>

<file path=ppt/charts/_rels/chart9.xml.rels><?xml version="1.0" encoding="UTF-8" standalone="yes"?>
<Relationships xmlns="http://schemas.openxmlformats.org/package/2006/relationships"><Relationship Id="rId2" Type="http://schemas.openxmlformats.org/officeDocument/2006/relationships/oleObject" Target="file:///C:\Users\koenryokuchi4\AppData\Local\Microsoft\Windows\INetCache\IE\OWX1ABMN\2007&#26575;&#24066;&#12450;&#12531;&#12465;&#12540;&#12488;&#35519;&#26619;_R5&#27604;&#36611;&#29992;.260129.xls" TargetMode="External"/><Relationship Id="rId1" Type="http://schemas.openxmlformats.org/officeDocument/2006/relationships/themeOverride" Target="../theme/themeOverrid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40497972700492163"/>
          <c:y val="0.24063526911682956"/>
          <c:w val="0.4182745602307506"/>
          <c:h val="0.70612399991556019"/>
        </c:manualLayout>
      </c:layout>
      <c:pieChart>
        <c:varyColors val="1"/>
        <c:ser>
          <c:idx val="0"/>
          <c:order val="0"/>
          <c:spPr>
            <a:solidFill>
              <a:srgbClr val="F8F8F8">
                <a:lumMod val="90000"/>
              </a:srgbClr>
            </a:solidFill>
            <a:ln w="19050">
              <a:solidFill>
                <a:sysClr val="window" lastClr="FFFFFF"/>
              </a:solidFill>
            </a:ln>
          </c:spPr>
          <c:dPt>
            <c:idx val="0"/>
            <c:bubble3D val="0"/>
            <c:spPr>
              <a:solidFill>
                <a:srgbClr val="008080"/>
              </a:solidFill>
              <a:ln w="19050">
                <a:solidFill>
                  <a:sysClr val="window" lastClr="FFFFFF"/>
                </a:solidFill>
              </a:ln>
              <a:effectLst/>
            </c:spPr>
            <c:extLst>
              <c:ext xmlns:c16="http://schemas.microsoft.com/office/drawing/2014/chart" uri="{C3380CC4-5D6E-409C-BE32-E72D297353CC}">
                <c16:uniqueId val="{00000001-FE6F-4F76-8789-D822B98CD6FA}"/>
              </c:ext>
            </c:extLst>
          </c:dPt>
          <c:dPt>
            <c:idx val="1"/>
            <c:bubble3D val="0"/>
            <c:spPr>
              <a:solidFill>
                <a:srgbClr val="A8D4D4"/>
              </a:solidFill>
              <a:ln w="19050">
                <a:solidFill>
                  <a:sysClr val="window" lastClr="FFFFFF"/>
                </a:solidFill>
              </a:ln>
              <a:effectLst/>
            </c:spPr>
            <c:extLst>
              <c:ext xmlns:c16="http://schemas.microsoft.com/office/drawing/2014/chart" uri="{C3380CC4-5D6E-409C-BE32-E72D297353CC}">
                <c16:uniqueId val="{00000003-FE6F-4F76-8789-D822B98CD6FA}"/>
              </c:ext>
            </c:extLst>
          </c:dPt>
          <c:dPt>
            <c:idx val="2"/>
            <c:bubble3D val="0"/>
            <c:spPr>
              <a:solidFill>
                <a:srgbClr val="F8F8F8">
                  <a:lumMod val="90000"/>
                </a:srgbClr>
              </a:solidFill>
              <a:ln w="19050">
                <a:solidFill>
                  <a:sysClr val="window" lastClr="FFFFFF"/>
                </a:solidFill>
              </a:ln>
              <a:effectLst/>
            </c:spPr>
            <c:extLst>
              <c:ext xmlns:c16="http://schemas.microsoft.com/office/drawing/2014/chart" uri="{C3380CC4-5D6E-409C-BE32-E72D297353CC}">
                <c16:uniqueId val="{00000005-FE6F-4F76-8789-D822B98CD6FA}"/>
              </c:ext>
            </c:extLst>
          </c:dPt>
          <c:dPt>
            <c:idx val="3"/>
            <c:bubble3D val="0"/>
            <c:spPr>
              <a:solidFill>
                <a:srgbClr val="F8F8F8">
                  <a:lumMod val="90000"/>
                </a:srgbClr>
              </a:solidFill>
              <a:ln w="19050">
                <a:solidFill>
                  <a:sysClr val="window" lastClr="FFFFFF"/>
                </a:solidFill>
              </a:ln>
              <a:effectLst/>
            </c:spPr>
            <c:extLst>
              <c:ext xmlns:c16="http://schemas.microsoft.com/office/drawing/2014/chart" uri="{C3380CC4-5D6E-409C-BE32-E72D297353CC}">
                <c16:uniqueId val="{00000007-FE6F-4F76-8789-D822B98CD6FA}"/>
              </c:ext>
            </c:extLst>
          </c:dPt>
          <c:dPt>
            <c:idx val="4"/>
            <c:bubble3D val="0"/>
            <c:spPr>
              <a:solidFill>
                <a:srgbClr val="F8F8F8">
                  <a:lumMod val="90000"/>
                </a:srgbClr>
              </a:solidFill>
              <a:ln w="19050">
                <a:solidFill>
                  <a:sysClr val="window" lastClr="FFFFFF"/>
                </a:solidFill>
              </a:ln>
              <a:effectLst/>
            </c:spPr>
            <c:extLst>
              <c:ext xmlns:c16="http://schemas.microsoft.com/office/drawing/2014/chart" uri="{C3380CC4-5D6E-409C-BE32-E72D297353CC}">
                <c16:uniqueId val="{00000009-FE6F-4F76-8789-D822B98CD6FA}"/>
              </c:ext>
            </c:extLst>
          </c:dPt>
          <c:dPt>
            <c:idx val="5"/>
            <c:bubble3D val="0"/>
            <c:spPr>
              <a:solidFill>
                <a:srgbClr val="F8F8F8">
                  <a:lumMod val="90000"/>
                </a:srgbClr>
              </a:solidFill>
              <a:ln w="19050">
                <a:solidFill>
                  <a:sysClr val="window" lastClr="FFFFFF"/>
                </a:solidFill>
              </a:ln>
              <a:effectLst/>
            </c:spPr>
            <c:extLst>
              <c:ext xmlns:c16="http://schemas.microsoft.com/office/drawing/2014/chart" uri="{C3380CC4-5D6E-409C-BE32-E72D297353CC}">
                <c16:uniqueId val="{0000000B-FE6F-4F76-8789-D822B98CD6FA}"/>
              </c:ext>
            </c:extLst>
          </c:dPt>
          <c:dLbls>
            <c:dLbl>
              <c:idx val="0"/>
              <c:layout>
                <c:manualLayout>
                  <c:x val="0"/>
                  <c:y val="-0.52323890143758844"/>
                </c:manualLayout>
              </c:layout>
              <c:tx>
                <c:rich>
                  <a:bodyPr/>
                  <a:lstStyle/>
                  <a:p>
                    <a:fld id="{BE1628CF-B522-484C-AEF7-F85CEE0EB933}" type="CATEGORYNAME">
                      <a:rPr lang="ja-JP" altLang="en-US"/>
                      <a:pPr/>
                      <a:t>[分類名]</a:t>
                    </a:fld>
                    <a:r>
                      <a:rPr lang="ja-JP" altLang="en-US" baseline="0" dirty="0"/>
                      <a:t>
</a:t>
                    </a:r>
                    <a:fld id="{4EDDCB49-C9CD-4BA1-B29B-2ABD3ADC0187}" type="VALUE">
                      <a:rPr lang="en-US" altLang="ja-JP" sz="1600" baseline="0"/>
                      <a:pPr/>
                      <a:t>[値]</a:t>
                    </a:fld>
                    <a:endParaRPr lang="ja-JP" altLang="en-US" baseline="0" dirty="0"/>
                  </a:p>
                </c:rich>
              </c:tx>
              <c:dLblPos val="bestFit"/>
              <c:showLegendKey val="0"/>
              <c:showVal val="1"/>
              <c:showCatName val="1"/>
              <c:showSerName val="0"/>
              <c:showPercent val="0"/>
              <c:showBubbleSize val="0"/>
              <c:separator>
</c:separator>
              <c:extLst>
                <c:ext xmlns:c15="http://schemas.microsoft.com/office/drawing/2012/chart" uri="{CE6537A1-D6FC-4f65-9D91-7224C49458BB}">
                  <c15:layout>
                    <c:manualLayout>
                      <c:w val="0.30031040002978349"/>
                      <c:h val="0.21405290156424817"/>
                    </c:manualLayout>
                  </c15:layout>
                  <c15:dlblFieldTable/>
                  <c15:showDataLabelsRange val="0"/>
                </c:ext>
                <c:ext xmlns:c16="http://schemas.microsoft.com/office/drawing/2014/chart" uri="{C3380CC4-5D6E-409C-BE32-E72D297353CC}">
                  <c16:uniqueId val="{00000001-FE6F-4F76-8789-D822B98CD6FA}"/>
                </c:ext>
              </c:extLst>
            </c:dLbl>
            <c:dLbl>
              <c:idx val="1"/>
              <c:layout>
                <c:manualLayout>
                  <c:x val="1.3711583924349879E-2"/>
                  <c:y val="7.2005024170906165E-2"/>
                </c:manualLayout>
              </c:layout>
              <c:tx>
                <c:rich>
                  <a:bodyPr/>
                  <a:lstStyle/>
                  <a:p>
                    <a:r>
                      <a:rPr lang="ja-JP" altLang="en-US" baseline="0" dirty="0"/>
                      <a:t>最近、関心を持つようになった
</a:t>
                    </a:r>
                    <a:fld id="{92E5401E-509A-4EC4-8073-0A5B817560FB}" type="VALUE">
                      <a:rPr lang="en-US" altLang="ja-JP" sz="1600" baseline="0"/>
                      <a:pPr/>
                      <a:t>[値]</a:t>
                    </a:fld>
                    <a:endParaRPr lang="ja-JP" altLang="en-US" baseline="0" dirty="0"/>
                  </a:p>
                </c:rich>
              </c:tx>
              <c:dLblPos val="bestFit"/>
              <c:showLegendKey val="0"/>
              <c:showVal val="1"/>
              <c:showCatName val="1"/>
              <c:showSerName val="0"/>
              <c:showPercent val="0"/>
              <c:showBubbleSize val="0"/>
              <c:separator>
</c:separator>
              <c:extLst>
                <c:ext xmlns:c15="http://schemas.microsoft.com/office/drawing/2012/chart" uri="{CE6537A1-D6FC-4f65-9D91-7224C49458BB}">
                  <c15:layout>
                    <c:manualLayout>
                      <c:w val="0.42257683215130026"/>
                      <c:h val="0.34997783454011955"/>
                    </c:manualLayout>
                  </c15:layout>
                  <c15:dlblFieldTable/>
                  <c15:showDataLabelsRange val="0"/>
                </c:ext>
                <c:ext xmlns:c16="http://schemas.microsoft.com/office/drawing/2014/chart" uri="{C3380CC4-5D6E-409C-BE32-E72D297353CC}">
                  <c16:uniqueId val="{00000003-FE6F-4F76-8789-D822B98CD6FA}"/>
                </c:ext>
              </c:extLst>
            </c:dLbl>
            <c:dLbl>
              <c:idx val="2"/>
              <c:layout>
                <c:manualLayout>
                  <c:x val="-6.698445580737164E-2"/>
                  <c:y val="0.10901817567710198"/>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manualLayout>
                      <c:w val="0.33096926713947988"/>
                      <c:h val="0.29189025634530275"/>
                    </c:manualLayout>
                  </c15:layout>
                </c:ext>
                <c:ext xmlns:c16="http://schemas.microsoft.com/office/drawing/2014/chart" uri="{C3380CC4-5D6E-409C-BE32-E72D297353CC}">
                  <c16:uniqueId val="{00000005-FE6F-4F76-8789-D822B98CD6FA}"/>
                </c:ext>
              </c:extLst>
            </c:dLbl>
            <c:dLbl>
              <c:idx val="3"/>
              <c:layout>
                <c:manualLayout>
                  <c:x val="-9.6059296556769078E-2"/>
                  <c:y val="-4.7173727948885743E-3"/>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manualLayout>
                      <c:w val="0.27186761229314421"/>
                      <c:h val="0.21534870138551715"/>
                    </c:manualLayout>
                  </c15:layout>
                </c:ext>
                <c:ext xmlns:c16="http://schemas.microsoft.com/office/drawing/2014/chart" uri="{C3380CC4-5D6E-409C-BE32-E72D297353CC}">
                  <c16:uniqueId val="{00000007-FE6F-4F76-8789-D822B98CD6FA}"/>
                </c:ext>
              </c:extLst>
            </c:dLbl>
            <c:dLbl>
              <c:idx val="4"/>
              <c:layout>
                <c:manualLayout>
                  <c:x val="1.7730496453900711E-2"/>
                  <c:y val="-1.197427399323074E-2"/>
                </c:manualLayout>
              </c:layout>
              <c:tx>
                <c:rich>
                  <a:bodyPr/>
                  <a:lstStyle/>
                  <a:p>
                    <a:fld id="{A32EFBBC-526F-42FB-B88B-25500A747790}" type="CATEGORYNAME">
                      <a:rPr lang="ja-JP" altLang="en-US">
                        <a:solidFill>
                          <a:schemeClr val="tx1">
                            <a:lumMod val="75000"/>
                            <a:lumOff val="25000"/>
                          </a:schemeClr>
                        </a:solidFill>
                      </a:rPr>
                      <a:pPr/>
                      <a:t>[分類名]</a:t>
                    </a:fld>
                    <a:r>
                      <a:rPr lang="ja-JP" altLang="en-US" baseline="0" dirty="0"/>
                      <a:t>
</a:t>
                    </a:r>
                    <a:fld id="{6473032E-FA25-4674-8C66-23AE5C5AA699}" type="VALUE">
                      <a:rPr lang="en-US" altLang="ja-JP" baseline="0"/>
                      <a:pPr/>
                      <a:t>[値]</a:t>
                    </a:fld>
                    <a:endParaRPr lang="ja-JP" altLang="en-US" baseline="0" dirty="0"/>
                  </a:p>
                </c:rich>
              </c:tx>
              <c:dLblPos val="bestFit"/>
              <c:showLegendKey val="0"/>
              <c:showVal val="1"/>
              <c:showCatName val="1"/>
              <c:showSerName val="0"/>
              <c:showPercent val="0"/>
              <c:showBubbleSize val="0"/>
              <c:separator>
</c:separator>
              <c:extLst>
                <c:ext xmlns:c15="http://schemas.microsoft.com/office/drawing/2012/chart" uri="{CE6537A1-D6FC-4f65-9D91-7224C49458BB}">
                  <c15:layout>
                    <c:manualLayout>
                      <c:w val="0.25709219858156029"/>
                      <c:h val="0.21447721179624665"/>
                    </c:manualLayout>
                  </c15:layout>
                  <c15:dlblFieldTable/>
                  <c15:showDataLabelsRange val="0"/>
                </c:ext>
                <c:ext xmlns:c16="http://schemas.microsoft.com/office/drawing/2014/chart" uri="{C3380CC4-5D6E-409C-BE32-E72D297353CC}">
                  <c16:uniqueId val="{00000009-FE6F-4F76-8789-D822B98CD6FA}"/>
                </c:ext>
              </c:extLst>
            </c:dLbl>
            <c:numFmt formatCode="0.0&quot;%&quot;" sourceLinked="0"/>
            <c:spPr>
              <a:noFill/>
              <a:ln w="25400">
                <a:noFill/>
              </a:ln>
            </c:spPr>
            <c:txPr>
              <a:bodyPr rot="0" spcFirstLastPara="1" vertOverflow="ellipsis" vert="horz" wrap="square" anchor="ctr" anchorCtr="1"/>
              <a:lstStyle/>
              <a:p>
                <a:pPr>
                  <a:defRPr sz="900" b="1" i="0" u="none" strike="noStrike" kern="1200" baseline="0">
                    <a:solidFill>
                      <a:schemeClr val="tx1">
                        <a:lumMod val="75000"/>
                        <a:lumOff val="25000"/>
                      </a:schemeClr>
                    </a:solidFill>
                    <a:latin typeface="游ゴシック" panose="020B0400000000000000" pitchFamily="50" charset="-128"/>
                    <a:ea typeface="游ゴシック" panose="020B0400000000000000" pitchFamily="50" charset="-128"/>
                    <a:cs typeface="+mn-cs"/>
                  </a:defRPr>
                </a:pPr>
                <a:endParaRPr lang="ja-JP"/>
              </a:p>
            </c:txPr>
            <c:dLblPos val="bestFit"/>
            <c:showLegendKey val="0"/>
            <c:showVal val="1"/>
            <c:showCatName val="1"/>
            <c:showSerName val="0"/>
            <c:showPercent val="0"/>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'(１)緑の関心'!$E$10:$J$10</c:f>
              <c:strCache>
                <c:ptCount val="6"/>
                <c:pt idx="0">
                  <c:v>以前から関心がある</c:v>
                </c:pt>
                <c:pt idx="1">
                  <c:v>昨今のニュース等から関心をもつようになった</c:v>
                </c:pt>
                <c:pt idx="2">
                  <c:v>以前は関心があったが、最近はそうではない</c:v>
                </c:pt>
                <c:pt idx="3">
                  <c:v>以前から関心はない</c:v>
                </c:pt>
                <c:pt idx="4">
                  <c:v>どちらでもない</c:v>
                </c:pt>
                <c:pt idx="5">
                  <c:v>無回答</c:v>
                </c:pt>
              </c:strCache>
            </c:strRef>
          </c:cat>
          <c:val>
            <c:numRef>
              <c:f>'(１)緑の関心'!$E$12:$J$12</c:f>
              <c:numCache>
                <c:formatCode>0.0</c:formatCode>
                <c:ptCount val="6"/>
                <c:pt idx="0">
                  <c:v>61.739130434782609</c:v>
                </c:pt>
                <c:pt idx="1">
                  <c:v>17.065217391304348</c:v>
                </c:pt>
                <c:pt idx="2">
                  <c:v>4.7826086956521738</c:v>
                </c:pt>
                <c:pt idx="3">
                  <c:v>3.804347826086957</c:v>
                </c:pt>
                <c:pt idx="4">
                  <c:v>11.521739130434783</c:v>
                </c:pt>
                <c:pt idx="5">
                  <c:v>1.0869565217391304</c:v>
                </c:pt>
              </c:numCache>
            </c:numRef>
          </c:val>
          <c:extLst>
            <c:ext xmlns:c16="http://schemas.microsoft.com/office/drawing/2014/chart" uri="{C3380CC4-5D6E-409C-BE32-E72D297353CC}">
              <c16:uniqueId val="{0000000C-FE6F-4F76-8789-D822B98CD6FA}"/>
            </c:ext>
          </c:extLst>
        </c:ser>
        <c:dLbls>
          <c:showLegendKey val="0"/>
          <c:showVal val="0"/>
          <c:showCatName val="0"/>
          <c:showSerName val="0"/>
          <c:showPercent val="0"/>
          <c:showBubbleSize val="0"/>
          <c:showLeaderLines val="1"/>
        </c:dLbls>
        <c:firstSliceAng val="0"/>
      </c:pieChart>
      <c:spPr>
        <a:noFill/>
        <a:ln w="25400">
          <a:noFill/>
        </a:ln>
      </c:spPr>
    </c:plotArea>
    <c:plotVisOnly val="1"/>
    <c:dispBlanksAs val="gap"/>
    <c:showDLblsOverMax val="0"/>
  </c:chart>
  <c:spPr>
    <a:noFill/>
    <a:ln w="9525" cap="flat" cmpd="sng" algn="ctr">
      <a:noFill/>
      <a:round/>
    </a:ln>
    <a:effectLst/>
  </c:spPr>
  <c:txPr>
    <a:bodyPr/>
    <a:lstStyle/>
    <a:p>
      <a:pPr>
        <a:defRPr b="1">
          <a:latin typeface="游ゴシック" panose="020B0400000000000000" pitchFamily="50" charset="-128"/>
          <a:ea typeface="游ゴシック" panose="020B0400000000000000" pitchFamily="50" charset="-128"/>
        </a:defRPr>
      </a:pPr>
      <a:endParaRPr lang="ja-JP"/>
    </a:p>
  </c:txPr>
  <c:externalData r:id="rId2">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7485612399248172"/>
          <c:y val="0.22685187713260882"/>
          <c:w val="0.46388888888888891"/>
          <c:h val="0.77314814814814814"/>
        </c:manualLayout>
      </c:layout>
      <c:pieChart>
        <c:varyColors val="1"/>
        <c:ser>
          <c:idx val="0"/>
          <c:order val="0"/>
          <c:spPr>
            <a:solidFill>
              <a:srgbClr val="F8F8F8">
                <a:lumMod val="75000"/>
              </a:srgbClr>
            </a:solidFill>
            <a:ln w="19050">
              <a:solidFill>
                <a:sysClr val="window" lastClr="FFFFFF"/>
              </a:solidFill>
            </a:ln>
          </c:spPr>
          <c:dPt>
            <c:idx val="0"/>
            <c:bubble3D val="0"/>
            <c:spPr>
              <a:solidFill>
                <a:srgbClr val="008080"/>
              </a:solidFill>
              <a:ln w="19050">
                <a:solidFill>
                  <a:sysClr val="window" lastClr="FFFFFF"/>
                </a:solidFill>
              </a:ln>
              <a:effectLst/>
            </c:spPr>
            <c:extLst>
              <c:ext xmlns:c16="http://schemas.microsoft.com/office/drawing/2014/chart" uri="{C3380CC4-5D6E-409C-BE32-E72D297353CC}">
                <c16:uniqueId val="{00000001-6DC5-4C53-B192-DBC29B32CCFE}"/>
              </c:ext>
            </c:extLst>
          </c:dPt>
          <c:dPt>
            <c:idx val="1"/>
            <c:bubble3D val="0"/>
            <c:spPr>
              <a:solidFill>
                <a:srgbClr val="008080"/>
              </a:solidFill>
              <a:ln w="19050">
                <a:solidFill>
                  <a:sysClr val="window" lastClr="FFFFFF"/>
                </a:solidFill>
              </a:ln>
              <a:effectLst/>
            </c:spPr>
            <c:extLst>
              <c:ext xmlns:c16="http://schemas.microsoft.com/office/drawing/2014/chart" uri="{C3380CC4-5D6E-409C-BE32-E72D297353CC}">
                <c16:uniqueId val="{00000003-6DC5-4C53-B192-DBC29B32CCFE}"/>
              </c:ext>
            </c:extLst>
          </c:dPt>
          <c:dPt>
            <c:idx val="2"/>
            <c:bubble3D val="0"/>
            <c:spPr>
              <a:solidFill>
                <a:srgbClr val="008080"/>
              </a:solidFill>
              <a:ln w="19050">
                <a:solidFill>
                  <a:sysClr val="window" lastClr="FFFFFF"/>
                </a:solidFill>
              </a:ln>
              <a:effectLst/>
            </c:spPr>
            <c:extLst>
              <c:ext xmlns:c16="http://schemas.microsoft.com/office/drawing/2014/chart" uri="{C3380CC4-5D6E-409C-BE32-E72D297353CC}">
                <c16:uniqueId val="{00000005-6DC5-4C53-B192-DBC29B32CCFE}"/>
              </c:ext>
            </c:extLst>
          </c:dPt>
          <c:dPt>
            <c:idx val="3"/>
            <c:bubble3D val="0"/>
            <c:spPr>
              <a:solidFill>
                <a:srgbClr val="008080"/>
              </a:solidFill>
              <a:ln w="19050">
                <a:solidFill>
                  <a:sysClr val="window" lastClr="FFFFFF"/>
                </a:solidFill>
              </a:ln>
              <a:effectLst/>
            </c:spPr>
            <c:extLst>
              <c:ext xmlns:c16="http://schemas.microsoft.com/office/drawing/2014/chart" uri="{C3380CC4-5D6E-409C-BE32-E72D297353CC}">
                <c16:uniqueId val="{00000007-6DC5-4C53-B192-DBC29B32CCFE}"/>
              </c:ext>
            </c:extLst>
          </c:dPt>
          <c:dPt>
            <c:idx val="4"/>
            <c:bubble3D val="0"/>
            <c:spPr>
              <a:solidFill>
                <a:srgbClr val="F8F8F8">
                  <a:lumMod val="75000"/>
                </a:srgbClr>
              </a:solidFill>
              <a:ln w="19050">
                <a:solidFill>
                  <a:sysClr val="window" lastClr="FFFFFF"/>
                </a:solidFill>
              </a:ln>
              <a:effectLst/>
            </c:spPr>
            <c:extLst>
              <c:ext xmlns:c16="http://schemas.microsoft.com/office/drawing/2014/chart" uri="{C3380CC4-5D6E-409C-BE32-E72D297353CC}">
                <c16:uniqueId val="{00000009-6DC5-4C53-B192-DBC29B32CCFE}"/>
              </c:ext>
            </c:extLst>
          </c:dPt>
          <c:dPt>
            <c:idx val="5"/>
            <c:bubble3D val="0"/>
            <c:spPr>
              <a:solidFill>
                <a:srgbClr val="F8F8F8">
                  <a:lumMod val="75000"/>
                </a:srgbClr>
              </a:solidFill>
              <a:ln w="19050">
                <a:solidFill>
                  <a:sysClr val="window" lastClr="FFFFFF"/>
                </a:solidFill>
              </a:ln>
              <a:effectLst/>
            </c:spPr>
            <c:extLst>
              <c:ext xmlns:c16="http://schemas.microsoft.com/office/drawing/2014/chart" uri="{C3380CC4-5D6E-409C-BE32-E72D297353CC}">
                <c16:uniqueId val="{0000000B-6DC5-4C53-B192-DBC29B32CCFE}"/>
              </c:ext>
            </c:extLst>
          </c:dPt>
          <c:dPt>
            <c:idx val="6"/>
            <c:bubble3D val="0"/>
            <c:spPr>
              <a:solidFill>
                <a:srgbClr val="F8F8F8">
                  <a:lumMod val="75000"/>
                </a:srgbClr>
              </a:solidFill>
              <a:ln w="19050">
                <a:solidFill>
                  <a:sysClr val="window" lastClr="FFFFFF"/>
                </a:solidFill>
              </a:ln>
              <a:effectLst/>
            </c:spPr>
            <c:extLst>
              <c:ext xmlns:c16="http://schemas.microsoft.com/office/drawing/2014/chart" uri="{C3380CC4-5D6E-409C-BE32-E72D297353CC}">
                <c16:uniqueId val="{0000000D-6DC5-4C53-B192-DBC29B32CCFE}"/>
              </c:ext>
            </c:extLst>
          </c:dPt>
          <c:dPt>
            <c:idx val="7"/>
            <c:bubble3D val="0"/>
            <c:spPr>
              <a:solidFill>
                <a:srgbClr val="F8F8F8">
                  <a:lumMod val="75000"/>
                </a:srgbClr>
              </a:solidFill>
              <a:ln w="19050">
                <a:solidFill>
                  <a:sysClr val="window" lastClr="FFFFFF"/>
                </a:solidFill>
              </a:ln>
              <a:effectLst/>
            </c:spPr>
            <c:extLst>
              <c:ext xmlns:c16="http://schemas.microsoft.com/office/drawing/2014/chart" uri="{C3380CC4-5D6E-409C-BE32-E72D297353CC}">
                <c16:uniqueId val="{0000000F-6DC5-4C53-B192-DBC29B32CCFE}"/>
              </c:ext>
            </c:extLst>
          </c:dPt>
          <c:dLbls>
            <c:dLbl>
              <c:idx val="0"/>
              <c:layout>
                <c:manualLayout>
                  <c:x val="0.14724933365006548"/>
                  <c:y val="1.5025688687257661E-2"/>
                </c:manualLayout>
              </c:layout>
              <c:tx>
                <c:rich>
                  <a:bodyPr/>
                  <a:lstStyle/>
                  <a:p>
                    <a:fld id="{DAE8F19B-A566-4E9C-A222-511253CD7A1C}" type="CATEGORYNAME">
                      <a:rPr lang="ja-JP" altLang="en-US">
                        <a:latin typeface="游ゴシック" panose="020B0400000000000000" pitchFamily="50" charset="-128"/>
                        <a:ea typeface="游ゴシック" panose="020B0400000000000000" pitchFamily="50" charset="-128"/>
                      </a:rPr>
                      <a:pPr/>
                      <a:t>[分類名]</a:t>
                    </a:fld>
                    <a:r>
                      <a:rPr lang="ja-JP" altLang="en-US" baseline="0" dirty="0">
                        <a:latin typeface="游ゴシック" panose="020B0400000000000000" pitchFamily="50" charset="-128"/>
                        <a:ea typeface="游ゴシック" panose="020B0400000000000000" pitchFamily="50" charset="-128"/>
                      </a:rPr>
                      <a:t>
</a:t>
                    </a:r>
                    <a:fld id="{20F093EF-F7C5-4458-85A4-EFFB72615942}" type="VALUE">
                      <a:rPr lang="en-US" altLang="ja-JP" sz="1600" baseline="0">
                        <a:latin typeface="游ゴシック" panose="020B0400000000000000" pitchFamily="50" charset="-128"/>
                        <a:ea typeface="游ゴシック" panose="020B0400000000000000" pitchFamily="50" charset="-128"/>
                      </a:rPr>
                      <a:pPr/>
                      <a:t>[値]</a:t>
                    </a:fld>
                    <a:endParaRPr lang="ja-JP" altLang="en-US" baseline="0" dirty="0">
                      <a:latin typeface="游ゴシック" panose="020B0400000000000000" pitchFamily="50" charset="-128"/>
                      <a:ea typeface="游ゴシック" panose="020B0400000000000000" pitchFamily="50" charset="-128"/>
                    </a:endParaRPr>
                  </a:p>
                </c:rich>
              </c:tx>
              <c:dLblPos val="bestFit"/>
              <c:showLegendKey val="0"/>
              <c:showVal val="1"/>
              <c:showCatName val="1"/>
              <c:showSerName val="0"/>
              <c:showPercent val="0"/>
              <c:showBubbleSize val="0"/>
              <c:separator>
</c:separator>
              <c:extLst>
                <c:ext xmlns:c15="http://schemas.microsoft.com/office/drawing/2012/chart" uri="{CE6537A1-D6FC-4f65-9D91-7224C49458BB}">
                  <c15:layout>
                    <c:manualLayout>
                      <c:w val="0.297054412480105"/>
                      <c:h val="0.25056235527019444"/>
                    </c:manualLayout>
                  </c15:layout>
                  <c15:dlblFieldTable/>
                  <c15:showDataLabelsRange val="0"/>
                </c:ext>
                <c:ext xmlns:c16="http://schemas.microsoft.com/office/drawing/2014/chart" uri="{C3380CC4-5D6E-409C-BE32-E72D297353CC}">
                  <c16:uniqueId val="{00000001-6DC5-4C53-B192-DBC29B32CCFE}"/>
                </c:ext>
              </c:extLst>
            </c:dLbl>
            <c:dLbl>
              <c:idx val="1"/>
              <c:layout>
                <c:manualLayout>
                  <c:x val="8.4734969654013045E-2"/>
                  <c:y val="0.18139893677630545"/>
                </c:manualLayout>
              </c:layout>
              <c:tx>
                <c:rich>
                  <a:bodyPr/>
                  <a:lstStyle/>
                  <a:p>
                    <a:r>
                      <a:rPr lang="ja-JP" altLang="en-US" dirty="0">
                        <a:latin typeface="游ゴシック" panose="020B0400000000000000" pitchFamily="50" charset="-128"/>
                        <a:ea typeface="游ゴシック" panose="020B0400000000000000" pitchFamily="50" charset="-128"/>
                      </a:rPr>
                      <a:t>機会があれば参加したい</a:t>
                    </a:r>
                    <a:r>
                      <a:rPr lang="ja-JP" altLang="en-US" baseline="0" dirty="0">
                        <a:latin typeface="游ゴシック" panose="020B0400000000000000" pitchFamily="50" charset="-128"/>
                        <a:ea typeface="游ゴシック" panose="020B0400000000000000" pitchFamily="50" charset="-128"/>
                      </a:rPr>
                      <a:t>
</a:t>
                    </a:r>
                    <a:fld id="{B1A7DD8D-18C8-41FD-8281-CC0F811A23A7}" type="VALUE">
                      <a:rPr lang="en-US" altLang="ja-JP" sz="1600" baseline="0">
                        <a:latin typeface="游ゴシック" panose="020B0400000000000000" pitchFamily="50" charset="-128"/>
                        <a:ea typeface="游ゴシック" panose="020B0400000000000000" pitchFamily="50" charset="-128"/>
                      </a:rPr>
                      <a:pPr/>
                      <a:t>[値]</a:t>
                    </a:fld>
                    <a:endParaRPr lang="ja-JP" altLang="en-US" baseline="0" dirty="0">
                      <a:latin typeface="游ゴシック" panose="020B0400000000000000" pitchFamily="50" charset="-128"/>
                      <a:ea typeface="游ゴシック" panose="020B0400000000000000" pitchFamily="50" charset="-128"/>
                    </a:endParaRPr>
                  </a:p>
                </c:rich>
              </c:tx>
              <c:dLblPos val="bestFit"/>
              <c:showLegendKey val="0"/>
              <c:showVal val="1"/>
              <c:showCatName val="1"/>
              <c:showSerName val="0"/>
              <c:showPercent val="0"/>
              <c:showBubbleSize val="0"/>
              <c:separator>
</c:separator>
              <c:extLst>
                <c:ext xmlns:c15="http://schemas.microsoft.com/office/drawing/2012/chart" uri="{CE6537A1-D6FC-4f65-9D91-7224C49458BB}">
                  <c15:layout>
                    <c:manualLayout>
                      <c:w val="0.25937229954191859"/>
                      <c:h val="0.29247279416395544"/>
                    </c:manualLayout>
                  </c15:layout>
                  <c15:dlblFieldTable/>
                  <c15:showDataLabelsRange val="0"/>
                </c:ext>
                <c:ext xmlns:c16="http://schemas.microsoft.com/office/drawing/2014/chart" uri="{C3380CC4-5D6E-409C-BE32-E72D297353CC}">
                  <c16:uniqueId val="{00000003-6DC5-4C53-B192-DBC29B32CCFE}"/>
                </c:ext>
              </c:extLst>
            </c:dLbl>
            <c:dLbl>
              <c:idx val="2"/>
              <c:layout>
                <c:manualLayout>
                  <c:x val="4.59381784339312E-2"/>
                  <c:y val="-5.0015125982506285E-2"/>
                </c:manualLayout>
              </c:layout>
              <c:tx>
                <c:rich>
                  <a:bodyPr/>
                  <a:lstStyle/>
                  <a:p>
                    <a:r>
                      <a:rPr lang="ja-JP" altLang="en-US" dirty="0">
                        <a:latin typeface="游ゴシック" panose="020B0400000000000000" pitchFamily="50" charset="-128"/>
                        <a:ea typeface="游ゴシック" panose="020B0400000000000000" pitchFamily="50" charset="-128"/>
                      </a:rPr>
                      <a:t>時間があれば参加したい</a:t>
                    </a:r>
                    <a:r>
                      <a:rPr lang="ja-JP" altLang="en-US" baseline="0" dirty="0">
                        <a:latin typeface="游ゴシック" panose="020B0400000000000000" pitchFamily="50" charset="-128"/>
                        <a:ea typeface="游ゴシック" panose="020B0400000000000000" pitchFamily="50" charset="-128"/>
                      </a:rPr>
                      <a:t>
</a:t>
                    </a:r>
                    <a:fld id="{E000E178-504C-4A88-9925-08C6D1BABFA0}" type="VALUE">
                      <a:rPr lang="en-US" altLang="ja-JP" sz="1600" baseline="0">
                        <a:latin typeface="游ゴシック" panose="020B0400000000000000" pitchFamily="50" charset="-128"/>
                        <a:ea typeface="游ゴシック" panose="020B0400000000000000" pitchFamily="50" charset="-128"/>
                      </a:rPr>
                      <a:pPr/>
                      <a:t>[値]</a:t>
                    </a:fld>
                    <a:endParaRPr lang="ja-JP" altLang="en-US" baseline="0" dirty="0">
                      <a:latin typeface="游ゴシック" panose="020B0400000000000000" pitchFamily="50" charset="-128"/>
                      <a:ea typeface="游ゴシック" panose="020B0400000000000000" pitchFamily="50" charset="-128"/>
                    </a:endParaRPr>
                  </a:p>
                </c:rich>
              </c:tx>
              <c:dLblPos val="bestFit"/>
              <c:showLegendKey val="0"/>
              <c:showVal val="1"/>
              <c:showCatName val="1"/>
              <c:showSerName val="0"/>
              <c:showPercent val="0"/>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5-6DC5-4C53-B192-DBC29B32CCFE}"/>
                </c:ext>
              </c:extLst>
            </c:dLbl>
            <c:dLbl>
              <c:idx val="3"/>
              <c:layout>
                <c:manualLayout>
                  <c:x val="-0.10435165508641574"/>
                  <c:y val="-7.8752308487041345E-2"/>
                </c:manualLayout>
              </c:layout>
              <c:tx>
                <c:rich>
                  <a:bodyPr/>
                  <a:lstStyle/>
                  <a:p>
                    <a:fld id="{A919FDF4-3BDD-4A33-B2B6-C2693E8BBE31}" type="CATEGORYNAME">
                      <a:rPr lang="ja-JP" altLang="en-US">
                        <a:latin typeface="游ゴシック" panose="020B0400000000000000" pitchFamily="50" charset="-128"/>
                        <a:ea typeface="游ゴシック" panose="020B0400000000000000" pitchFamily="50" charset="-128"/>
                      </a:rPr>
                      <a:pPr/>
                      <a:t>[分類名]</a:t>
                    </a:fld>
                    <a:r>
                      <a:rPr lang="ja-JP" altLang="en-US" baseline="0" dirty="0">
                        <a:latin typeface="游ゴシック" panose="020B0400000000000000" pitchFamily="50" charset="-128"/>
                        <a:ea typeface="游ゴシック" panose="020B0400000000000000" pitchFamily="50" charset="-128"/>
                      </a:rPr>
                      <a:t>
</a:t>
                    </a:r>
                    <a:fld id="{4EC0658B-0E19-42D4-ABF1-D7C441860610}" type="VALUE">
                      <a:rPr lang="en-US" altLang="ja-JP" sz="1600" baseline="0">
                        <a:latin typeface="游ゴシック" panose="020B0400000000000000" pitchFamily="50" charset="-128"/>
                        <a:ea typeface="游ゴシック" panose="020B0400000000000000" pitchFamily="50" charset="-128"/>
                      </a:rPr>
                      <a:pPr/>
                      <a:t>[値]</a:t>
                    </a:fld>
                    <a:endParaRPr lang="ja-JP" altLang="en-US" baseline="0" dirty="0">
                      <a:latin typeface="游ゴシック" panose="020B0400000000000000" pitchFamily="50" charset="-128"/>
                      <a:ea typeface="游ゴシック" panose="020B0400000000000000" pitchFamily="50" charset="-128"/>
                    </a:endParaRPr>
                  </a:p>
                </c:rich>
              </c:tx>
              <c:dLblPos val="bestFit"/>
              <c:showLegendKey val="0"/>
              <c:showVal val="1"/>
              <c:showCatName val="1"/>
              <c:showSerName val="0"/>
              <c:showPercent val="0"/>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7-6DC5-4C53-B192-DBC29B32CCFE}"/>
                </c:ext>
              </c:extLst>
            </c:dLbl>
            <c:dLbl>
              <c:idx val="4"/>
              <c:layout>
                <c:manualLayout>
                  <c:x val="-3.9671774509027619E-2"/>
                  <c:y val="3.0765265501947813E-2"/>
                </c:manualLayout>
              </c:layout>
              <c:tx>
                <c:rich>
                  <a:bodyPr/>
                  <a:lstStyle/>
                  <a:p>
                    <a:fld id="{13EDF350-6953-4CD8-9725-D0E16F78D4F5}" type="CATEGORYNAME">
                      <a:rPr lang="ja-JP" altLang="en-US">
                        <a:latin typeface="游ゴシック" panose="020B0400000000000000" pitchFamily="50" charset="-128"/>
                        <a:ea typeface="游ゴシック" panose="020B0400000000000000" pitchFamily="50" charset="-128"/>
                      </a:rPr>
                      <a:pPr/>
                      <a:t>[分類名]</a:t>
                    </a:fld>
                    <a:r>
                      <a:rPr lang="ja-JP" altLang="en-US" baseline="0" dirty="0">
                        <a:latin typeface="游ゴシック" panose="020B0400000000000000" pitchFamily="50" charset="-128"/>
                        <a:ea typeface="游ゴシック" panose="020B0400000000000000" pitchFamily="50" charset="-128"/>
                      </a:rPr>
                      <a:t>
</a:t>
                    </a:r>
                    <a:fld id="{1B2A0E9D-8E1E-48A9-B0A9-B210945CCC6B}" type="VALUE">
                      <a:rPr lang="en-US" altLang="ja-JP" baseline="0">
                        <a:latin typeface="游ゴシック" panose="020B0400000000000000" pitchFamily="50" charset="-128"/>
                        <a:ea typeface="游ゴシック" panose="020B0400000000000000" pitchFamily="50" charset="-128"/>
                      </a:rPr>
                      <a:pPr/>
                      <a:t>[値]</a:t>
                    </a:fld>
                    <a:endParaRPr lang="ja-JP" altLang="en-US" baseline="0" dirty="0">
                      <a:latin typeface="游ゴシック" panose="020B0400000000000000" pitchFamily="50" charset="-128"/>
                      <a:ea typeface="游ゴシック" panose="020B0400000000000000" pitchFamily="50" charset="-128"/>
                    </a:endParaRPr>
                  </a:p>
                </c:rich>
              </c:tx>
              <c:dLblPos val="bestFit"/>
              <c:showLegendKey val="0"/>
              <c:showVal val="1"/>
              <c:showCatName val="1"/>
              <c:showSerName val="0"/>
              <c:showPercent val="0"/>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9-6DC5-4C53-B192-DBC29B32CCFE}"/>
                </c:ext>
              </c:extLst>
            </c:dLbl>
            <c:dLbl>
              <c:idx val="5"/>
              <c:layout>
                <c:manualLayout>
                  <c:x val="-0.11257982411923892"/>
                  <c:y val="4.1610103501036978E-2"/>
                </c:manualLayout>
              </c:layout>
              <c:tx>
                <c:rich>
                  <a:bodyPr/>
                  <a:lstStyle/>
                  <a:p>
                    <a:fld id="{DCEDD85C-813D-4A1F-B18E-DF7DF2A02EEC}" type="CATEGORYNAME">
                      <a:rPr lang="ja-JP" altLang="en-US">
                        <a:latin typeface="游ゴシック" panose="020B0400000000000000" pitchFamily="50" charset="-128"/>
                        <a:ea typeface="游ゴシック" panose="020B0400000000000000" pitchFamily="50" charset="-128"/>
                      </a:rPr>
                      <a:pPr/>
                      <a:t>[分類名]</a:t>
                    </a:fld>
                    <a:r>
                      <a:rPr lang="ja-JP" altLang="en-US" baseline="0" dirty="0">
                        <a:latin typeface="游ゴシック" panose="020B0400000000000000" pitchFamily="50" charset="-128"/>
                        <a:ea typeface="游ゴシック" panose="020B0400000000000000" pitchFamily="50" charset="-128"/>
                      </a:rPr>
                      <a:t>
</a:t>
                    </a:r>
                    <a:fld id="{ED6DAEA3-AB61-4554-90D1-B7175F02AE3D}" type="VALUE">
                      <a:rPr lang="en-US" altLang="ja-JP" baseline="0">
                        <a:latin typeface="游ゴシック" panose="020B0400000000000000" pitchFamily="50" charset="-128"/>
                        <a:ea typeface="游ゴシック" panose="020B0400000000000000" pitchFamily="50" charset="-128"/>
                      </a:rPr>
                      <a:pPr/>
                      <a:t>[値]</a:t>
                    </a:fld>
                    <a:endParaRPr lang="ja-JP" altLang="en-US" baseline="0" dirty="0">
                      <a:latin typeface="游ゴシック" panose="020B0400000000000000" pitchFamily="50" charset="-128"/>
                      <a:ea typeface="游ゴシック" panose="020B0400000000000000" pitchFamily="50" charset="-128"/>
                    </a:endParaRPr>
                  </a:p>
                </c:rich>
              </c:tx>
              <c:dLblPos val="bestFit"/>
              <c:showLegendKey val="0"/>
              <c:showVal val="1"/>
              <c:showCatName val="1"/>
              <c:showSerName val="0"/>
              <c:showPercent val="0"/>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B-6DC5-4C53-B192-DBC29B32CCFE}"/>
                </c:ext>
              </c:extLst>
            </c:dLbl>
            <c:dLbl>
              <c:idx val="6"/>
              <c:layout>
                <c:manualLayout>
                  <c:x val="-6.5069572705585665E-2"/>
                  <c:y val="1.0402525875259245E-2"/>
                </c:manualLayout>
              </c:layout>
              <c:tx>
                <c:rich>
                  <a:bodyPr/>
                  <a:lstStyle/>
                  <a:p>
                    <a:fld id="{58949786-D0F9-449E-A57D-E5939989E4C9}" type="CATEGORYNAME">
                      <a:rPr lang="ja-JP" altLang="en-US">
                        <a:latin typeface="游ゴシック" panose="020B0400000000000000" pitchFamily="50" charset="-128"/>
                        <a:ea typeface="游ゴシック" panose="020B0400000000000000" pitchFamily="50" charset="-128"/>
                      </a:rPr>
                      <a:pPr/>
                      <a:t>[分類名]</a:t>
                    </a:fld>
                    <a:r>
                      <a:rPr lang="ja-JP" altLang="en-US" baseline="0" dirty="0">
                        <a:latin typeface="游ゴシック" panose="020B0400000000000000" pitchFamily="50" charset="-128"/>
                        <a:ea typeface="游ゴシック" panose="020B0400000000000000" pitchFamily="50" charset="-128"/>
                      </a:rPr>
                      <a:t>
</a:t>
                    </a:r>
                    <a:fld id="{3058307C-22E0-44D2-B06D-35F45CF67897}" type="VALUE">
                      <a:rPr lang="en-US" altLang="ja-JP" baseline="0">
                        <a:latin typeface="游ゴシック" panose="020B0400000000000000" pitchFamily="50" charset="-128"/>
                        <a:ea typeface="游ゴシック" panose="020B0400000000000000" pitchFamily="50" charset="-128"/>
                      </a:rPr>
                      <a:pPr/>
                      <a:t>[値]</a:t>
                    </a:fld>
                    <a:endParaRPr lang="ja-JP" altLang="en-US" baseline="0" dirty="0">
                      <a:latin typeface="游ゴシック" panose="020B0400000000000000" pitchFamily="50" charset="-128"/>
                      <a:ea typeface="游ゴシック" panose="020B0400000000000000" pitchFamily="50" charset="-128"/>
                    </a:endParaRPr>
                  </a:p>
                </c:rich>
              </c:tx>
              <c:dLblPos val="bestFit"/>
              <c:showLegendKey val="0"/>
              <c:showVal val="1"/>
              <c:showCatName val="1"/>
              <c:showSerName val="0"/>
              <c:showPercent val="0"/>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D-6DC5-4C53-B192-DBC29B32CCFE}"/>
                </c:ext>
              </c:extLst>
            </c:dLbl>
            <c:numFmt formatCode="0.0&quot;%&quot;" sourceLinked="0"/>
            <c:spPr>
              <a:noFill/>
              <a:ln>
                <a:noFill/>
              </a:ln>
              <a:effectLst/>
            </c:spPr>
            <c:txPr>
              <a:bodyPr rot="0" spcFirstLastPara="1" vertOverflow="ellipsis" vert="horz" wrap="square" anchor="ctr" anchorCtr="1"/>
              <a:lstStyle/>
              <a:p>
                <a:pPr>
                  <a:defRPr sz="900" b="1" i="0" u="none" strike="noStrike" kern="1200" baseline="0">
                    <a:solidFill>
                      <a:schemeClr val="tx1">
                        <a:lumMod val="75000"/>
                        <a:lumOff val="25000"/>
                      </a:schemeClr>
                    </a:solidFill>
                    <a:latin typeface="+mn-ea"/>
                    <a:ea typeface="+mn-ea"/>
                    <a:cs typeface="+mn-cs"/>
                  </a:defRPr>
                </a:pPr>
                <a:endParaRPr lang="ja-JP"/>
              </a:p>
            </c:txPr>
            <c:dLblPos val="bestFit"/>
            <c:showLegendKey val="0"/>
            <c:showVal val="1"/>
            <c:showCatName val="1"/>
            <c:showSerName val="0"/>
            <c:showPercent val="0"/>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'3'!$C$4:$I$4</c:f>
              <c:strCache>
                <c:ptCount val="7"/>
                <c:pt idx="0">
                  <c:v>積極的に参加したい                                          </c:v>
                </c:pt>
                <c:pt idx="1">
                  <c:v>機会や参加方法が分かれば参加したい                          </c:v>
                </c:pt>
                <c:pt idx="2">
                  <c:v>時間に余裕があれば参加したい                                </c:v>
                </c:pt>
                <c:pt idx="3">
                  <c:v>参加したいが、時間を割くことが難しい                        </c:v>
                </c:pt>
                <c:pt idx="4">
                  <c:v>参加する意思はない                                          </c:v>
                </c:pt>
                <c:pt idx="5">
                  <c:v>分からない                                                  </c:v>
                </c:pt>
                <c:pt idx="6">
                  <c:v>無回答                                                      </c:v>
                </c:pt>
              </c:strCache>
            </c:strRef>
          </c:cat>
          <c:val>
            <c:numRef>
              <c:f>'3'!$C$6:$I$6</c:f>
              <c:numCache>
                <c:formatCode>0.0</c:formatCode>
                <c:ptCount val="7"/>
                <c:pt idx="0">
                  <c:v>1.9</c:v>
                </c:pt>
                <c:pt idx="1">
                  <c:v>15.6</c:v>
                </c:pt>
                <c:pt idx="2">
                  <c:v>33.700000000000003</c:v>
                </c:pt>
                <c:pt idx="3">
                  <c:v>23.3</c:v>
                </c:pt>
                <c:pt idx="4">
                  <c:v>14.1</c:v>
                </c:pt>
                <c:pt idx="5">
                  <c:v>10.5</c:v>
                </c:pt>
                <c:pt idx="6">
                  <c:v>1</c:v>
                </c:pt>
              </c:numCache>
            </c:numRef>
          </c:val>
          <c:extLst>
            <c:ext xmlns:c16="http://schemas.microsoft.com/office/drawing/2014/chart" uri="{C3380CC4-5D6E-409C-BE32-E72D297353CC}">
              <c16:uniqueId val="{00000010-6DC5-4C53-B192-DBC29B32CCFE}"/>
            </c:ext>
          </c:extLst>
        </c:ser>
        <c:dLbls>
          <c:dLblPos val="bestFit"/>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extLst/>
  </c:chart>
  <c:spPr>
    <a:noFill/>
    <a:ln w="9525" cap="flat" cmpd="sng" algn="ctr">
      <a:noFill/>
      <a:round/>
    </a:ln>
    <a:effectLst/>
  </c:spPr>
  <c:txPr>
    <a:bodyPr/>
    <a:lstStyle/>
    <a:p>
      <a:pPr>
        <a:defRPr sz="900" b="1">
          <a:solidFill>
            <a:schemeClr val="tx1">
              <a:lumMod val="75000"/>
              <a:lumOff val="25000"/>
            </a:schemeClr>
          </a:solidFill>
          <a:latin typeface="+mn-ea"/>
          <a:ea typeface="+mn-ea"/>
        </a:defRPr>
      </a:pPr>
      <a:endParaRPr lang="ja-JP"/>
    </a:p>
  </c:txPr>
  <c:externalData r:id="rId4">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7101848935549722"/>
          <c:y val="0.1789669742425648"/>
          <c:w val="0.46388888888888891"/>
          <c:h val="0.77314814814814814"/>
        </c:manualLayout>
      </c:layout>
      <c:pieChart>
        <c:varyColors val="1"/>
        <c:ser>
          <c:idx val="0"/>
          <c:order val="0"/>
          <c:spPr>
            <a:solidFill>
              <a:srgbClr val="F8F8F8">
                <a:lumMod val="75000"/>
              </a:srgbClr>
            </a:solidFill>
            <a:ln w="19050">
              <a:solidFill>
                <a:sysClr val="window" lastClr="FFFFFF"/>
              </a:solidFill>
            </a:ln>
          </c:spPr>
          <c:dPt>
            <c:idx val="0"/>
            <c:bubble3D val="0"/>
            <c:spPr>
              <a:solidFill>
                <a:srgbClr val="006666"/>
              </a:solidFill>
              <a:ln w="19050">
                <a:solidFill>
                  <a:sysClr val="window" lastClr="FFFFFF"/>
                </a:solidFill>
              </a:ln>
              <a:effectLst/>
            </c:spPr>
            <c:extLst>
              <c:ext xmlns:c16="http://schemas.microsoft.com/office/drawing/2014/chart" uri="{C3380CC4-5D6E-409C-BE32-E72D297353CC}">
                <c16:uniqueId val="{00000001-4A17-4419-8AF1-06C9723630E9}"/>
              </c:ext>
            </c:extLst>
          </c:dPt>
          <c:dPt>
            <c:idx val="1"/>
            <c:bubble3D val="0"/>
            <c:spPr>
              <a:solidFill>
                <a:srgbClr val="006666"/>
              </a:solidFill>
              <a:ln w="19050">
                <a:solidFill>
                  <a:sysClr val="window" lastClr="FFFFFF"/>
                </a:solidFill>
              </a:ln>
              <a:effectLst/>
            </c:spPr>
            <c:extLst>
              <c:ext xmlns:c16="http://schemas.microsoft.com/office/drawing/2014/chart" uri="{C3380CC4-5D6E-409C-BE32-E72D297353CC}">
                <c16:uniqueId val="{00000003-4A17-4419-8AF1-06C9723630E9}"/>
              </c:ext>
            </c:extLst>
          </c:dPt>
          <c:dPt>
            <c:idx val="2"/>
            <c:bubble3D val="0"/>
            <c:spPr>
              <a:solidFill>
                <a:srgbClr val="006666"/>
              </a:solidFill>
              <a:ln w="19050">
                <a:solidFill>
                  <a:sysClr val="window" lastClr="FFFFFF"/>
                </a:solidFill>
              </a:ln>
              <a:effectLst/>
            </c:spPr>
            <c:extLst>
              <c:ext xmlns:c16="http://schemas.microsoft.com/office/drawing/2014/chart" uri="{C3380CC4-5D6E-409C-BE32-E72D297353CC}">
                <c16:uniqueId val="{00000005-4A17-4419-8AF1-06C9723630E9}"/>
              </c:ext>
            </c:extLst>
          </c:dPt>
          <c:dPt>
            <c:idx val="3"/>
            <c:bubble3D val="0"/>
            <c:spPr>
              <a:solidFill>
                <a:srgbClr val="008080"/>
              </a:solidFill>
              <a:ln w="19050">
                <a:solidFill>
                  <a:sysClr val="window" lastClr="FFFFFF"/>
                </a:solidFill>
              </a:ln>
              <a:effectLst/>
            </c:spPr>
            <c:extLst>
              <c:ext xmlns:c16="http://schemas.microsoft.com/office/drawing/2014/chart" uri="{C3380CC4-5D6E-409C-BE32-E72D297353CC}">
                <c16:uniqueId val="{00000007-4A17-4419-8AF1-06C9723630E9}"/>
              </c:ext>
            </c:extLst>
          </c:dPt>
          <c:dPt>
            <c:idx val="4"/>
            <c:bubble3D val="0"/>
            <c:spPr>
              <a:solidFill>
                <a:srgbClr val="008080"/>
              </a:solidFill>
              <a:ln w="19050">
                <a:solidFill>
                  <a:sysClr val="window" lastClr="FFFFFF"/>
                </a:solidFill>
              </a:ln>
              <a:effectLst/>
            </c:spPr>
            <c:extLst>
              <c:ext xmlns:c16="http://schemas.microsoft.com/office/drawing/2014/chart" uri="{C3380CC4-5D6E-409C-BE32-E72D297353CC}">
                <c16:uniqueId val="{00000009-4A17-4419-8AF1-06C9723630E9}"/>
              </c:ext>
            </c:extLst>
          </c:dPt>
          <c:dPt>
            <c:idx val="5"/>
            <c:bubble3D val="0"/>
            <c:spPr>
              <a:solidFill>
                <a:srgbClr val="A8D4D4"/>
              </a:solidFill>
              <a:ln w="19050">
                <a:solidFill>
                  <a:sysClr val="window" lastClr="FFFFFF"/>
                </a:solidFill>
              </a:ln>
              <a:effectLst/>
            </c:spPr>
            <c:extLst>
              <c:ext xmlns:c16="http://schemas.microsoft.com/office/drawing/2014/chart" uri="{C3380CC4-5D6E-409C-BE32-E72D297353CC}">
                <c16:uniqueId val="{0000000B-4A17-4419-8AF1-06C9723630E9}"/>
              </c:ext>
            </c:extLst>
          </c:dPt>
          <c:dPt>
            <c:idx val="6"/>
            <c:bubble3D val="0"/>
            <c:spPr>
              <a:solidFill>
                <a:srgbClr val="A8D4D4"/>
              </a:solidFill>
              <a:ln w="19050">
                <a:solidFill>
                  <a:sysClr val="window" lastClr="FFFFFF"/>
                </a:solidFill>
              </a:ln>
              <a:effectLst/>
            </c:spPr>
            <c:extLst>
              <c:ext xmlns:c16="http://schemas.microsoft.com/office/drawing/2014/chart" uri="{C3380CC4-5D6E-409C-BE32-E72D297353CC}">
                <c16:uniqueId val="{0000000D-4A17-4419-8AF1-06C9723630E9}"/>
              </c:ext>
            </c:extLst>
          </c:dPt>
          <c:dPt>
            <c:idx val="7"/>
            <c:bubble3D val="0"/>
            <c:spPr>
              <a:solidFill>
                <a:srgbClr val="F8F8F8">
                  <a:lumMod val="75000"/>
                </a:srgbClr>
              </a:solidFill>
              <a:ln w="19050">
                <a:solidFill>
                  <a:sysClr val="window" lastClr="FFFFFF"/>
                </a:solidFill>
              </a:ln>
              <a:effectLst/>
            </c:spPr>
            <c:extLst>
              <c:ext xmlns:c16="http://schemas.microsoft.com/office/drawing/2014/chart" uri="{C3380CC4-5D6E-409C-BE32-E72D297353CC}">
                <c16:uniqueId val="{0000000F-4A17-4419-8AF1-06C9723630E9}"/>
              </c:ext>
            </c:extLst>
          </c:dPt>
          <c:dPt>
            <c:idx val="8"/>
            <c:bubble3D val="0"/>
            <c:spPr>
              <a:solidFill>
                <a:srgbClr val="F8F8F8">
                  <a:lumMod val="75000"/>
                </a:srgbClr>
              </a:solidFill>
              <a:ln w="19050">
                <a:solidFill>
                  <a:sysClr val="window" lastClr="FFFFFF"/>
                </a:solidFill>
              </a:ln>
              <a:effectLst/>
            </c:spPr>
            <c:extLst>
              <c:ext xmlns:c16="http://schemas.microsoft.com/office/drawing/2014/chart" uri="{C3380CC4-5D6E-409C-BE32-E72D297353CC}">
                <c16:uniqueId val="{00000011-4A17-4419-8AF1-06C9723630E9}"/>
              </c:ext>
            </c:extLst>
          </c:dPt>
          <c:dLbls>
            <c:dLbl>
              <c:idx val="0"/>
              <c:layout>
                <c:manualLayout>
                  <c:x val="2.2767454068241471E-2"/>
                  <c:y val="-1.3420203971385073E-2"/>
                </c:manualLayout>
              </c:layout>
              <c:tx>
                <c:rich>
                  <a:bodyPr/>
                  <a:lstStyle/>
                  <a:p>
                    <a:fld id="{A1AA04E2-36E4-41E0-80D4-13ADDF59AC6B}" type="CATEGORYNAME">
                      <a:rPr lang="ja-JP" altLang="en-US">
                        <a:latin typeface="游ゴシック" panose="020B0400000000000000" pitchFamily="50" charset="-128"/>
                        <a:ea typeface="游ゴシック" panose="020B0400000000000000" pitchFamily="50" charset="-128"/>
                      </a:rPr>
                      <a:pPr/>
                      <a:t>[分類名]</a:t>
                    </a:fld>
                    <a:r>
                      <a:rPr lang="ja-JP" altLang="en-US" baseline="0" dirty="0">
                        <a:latin typeface="游ゴシック" panose="020B0400000000000000" pitchFamily="50" charset="-128"/>
                        <a:ea typeface="游ゴシック" panose="020B0400000000000000" pitchFamily="50" charset="-128"/>
                      </a:rPr>
                      <a:t>
</a:t>
                    </a:r>
                    <a:fld id="{0122FE2B-5CF8-4FB5-8B70-294842045FD5}" type="VALUE">
                      <a:rPr lang="en-US" altLang="ja-JP" baseline="0">
                        <a:latin typeface="游ゴシック" panose="020B0400000000000000" pitchFamily="50" charset="-128"/>
                        <a:ea typeface="游ゴシック" panose="020B0400000000000000" pitchFamily="50" charset="-128"/>
                      </a:rPr>
                      <a:pPr/>
                      <a:t>[値]</a:t>
                    </a:fld>
                    <a:endParaRPr lang="ja-JP" altLang="en-US" baseline="0" dirty="0">
                      <a:latin typeface="游ゴシック" panose="020B0400000000000000" pitchFamily="50" charset="-128"/>
                      <a:ea typeface="游ゴシック" panose="020B0400000000000000" pitchFamily="50" charset="-128"/>
                    </a:endParaRPr>
                  </a:p>
                </c:rich>
              </c:tx>
              <c:dLblPos val="bestFit"/>
              <c:showLegendKey val="0"/>
              <c:showVal val="1"/>
              <c:showCatName val="1"/>
              <c:showSerName val="0"/>
              <c:showPercent val="0"/>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1-4A17-4419-8AF1-06C9723630E9}"/>
                </c:ext>
              </c:extLst>
            </c:dLbl>
            <c:dLbl>
              <c:idx val="1"/>
              <c:tx>
                <c:rich>
                  <a:bodyPr/>
                  <a:lstStyle/>
                  <a:p>
                    <a:fld id="{7B72FDDD-627D-4F56-AA4C-BFE00697319E}" type="CATEGORYNAME">
                      <a:rPr lang="ja-JP" altLang="en-US">
                        <a:latin typeface="游ゴシック" panose="020B0400000000000000" pitchFamily="50" charset="-128"/>
                        <a:ea typeface="游ゴシック" panose="020B0400000000000000" pitchFamily="50" charset="-128"/>
                      </a:rPr>
                      <a:pPr/>
                      <a:t>[分類名]</a:t>
                    </a:fld>
                    <a:r>
                      <a:rPr lang="ja-JP" altLang="en-US" baseline="0" dirty="0">
                        <a:latin typeface="游ゴシック" panose="020B0400000000000000" pitchFamily="50" charset="-128"/>
                        <a:ea typeface="游ゴシック" panose="020B0400000000000000" pitchFamily="50" charset="-128"/>
                      </a:rPr>
                      <a:t>
</a:t>
                    </a:r>
                    <a:fld id="{C3FFB0BB-CBCC-4A7A-AE3F-87D1D4B59C4D}" type="VALUE">
                      <a:rPr lang="en-US" altLang="ja-JP" baseline="0">
                        <a:latin typeface="游ゴシック" panose="020B0400000000000000" pitchFamily="50" charset="-128"/>
                        <a:ea typeface="游ゴシック" panose="020B0400000000000000" pitchFamily="50" charset="-128"/>
                      </a:rPr>
                      <a:pPr/>
                      <a:t>[値]</a:t>
                    </a:fld>
                    <a:endParaRPr lang="ja-JP" altLang="en-US" baseline="0" dirty="0">
                      <a:latin typeface="游ゴシック" panose="020B0400000000000000" pitchFamily="50" charset="-128"/>
                      <a:ea typeface="游ゴシック" panose="020B0400000000000000" pitchFamily="50" charset="-128"/>
                    </a:endParaRPr>
                  </a:p>
                </c:rich>
              </c:tx>
              <c:dLblPos val="bestFit"/>
              <c:showLegendKey val="0"/>
              <c:showVal val="1"/>
              <c:showCatName val="1"/>
              <c:showSerName val="0"/>
              <c:showPercent val="0"/>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3-4A17-4419-8AF1-06C9723630E9}"/>
                </c:ext>
              </c:extLst>
            </c:dLbl>
            <c:dLbl>
              <c:idx val="2"/>
              <c:layout>
                <c:manualLayout>
                  <c:x val="1.4889588801399825E-2"/>
                  <c:y val="3.0365435089844538E-2"/>
                </c:manualLayout>
              </c:layout>
              <c:tx>
                <c:rich>
                  <a:bodyPr/>
                  <a:lstStyle/>
                  <a:p>
                    <a:fld id="{28DDB0BF-1D78-41BE-A3C0-A560FBEFC067}" type="CATEGORYNAME">
                      <a:rPr lang="ja-JP" altLang="en-US">
                        <a:latin typeface="游ゴシック" panose="020B0400000000000000" pitchFamily="50" charset="-128"/>
                        <a:ea typeface="游ゴシック" panose="020B0400000000000000" pitchFamily="50" charset="-128"/>
                      </a:rPr>
                      <a:pPr/>
                      <a:t>[分類名]</a:t>
                    </a:fld>
                    <a:r>
                      <a:rPr lang="ja-JP" altLang="en-US" baseline="0" dirty="0">
                        <a:latin typeface="游ゴシック" panose="020B0400000000000000" pitchFamily="50" charset="-128"/>
                        <a:ea typeface="游ゴシック" panose="020B0400000000000000" pitchFamily="50" charset="-128"/>
                      </a:rPr>
                      <a:t>
</a:t>
                    </a:r>
                    <a:fld id="{6946E1C3-610C-40BC-97BE-D33E56615B7C}" type="VALUE">
                      <a:rPr lang="en-US" altLang="ja-JP" baseline="0">
                        <a:latin typeface="游ゴシック" panose="020B0400000000000000" pitchFamily="50" charset="-128"/>
                        <a:ea typeface="游ゴシック" panose="020B0400000000000000" pitchFamily="50" charset="-128"/>
                      </a:rPr>
                      <a:pPr/>
                      <a:t>[値]</a:t>
                    </a:fld>
                    <a:endParaRPr lang="ja-JP" altLang="en-US" baseline="0" dirty="0">
                      <a:latin typeface="游ゴシック" panose="020B0400000000000000" pitchFamily="50" charset="-128"/>
                      <a:ea typeface="游ゴシック" panose="020B0400000000000000" pitchFamily="50" charset="-128"/>
                    </a:endParaRPr>
                  </a:p>
                </c:rich>
              </c:tx>
              <c:dLblPos val="bestFit"/>
              <c:showLegendKey val="0"/>
              <c:showVal val="1"/>
              <c:showCatName val="1"/>
              <c:showSerName val="0"/>
              <c:showPercent val="0"/>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5-4A17-4419-8AF1-06C9723630E9}"/>
                </c:ext>
              </c:extLst>
            </c:dLbl>
            <c:dLbl>
              <c:idx val="3"/>
              <c:layout>
                <c:manualLayout>
                  <c:x val="-1.070936132983377E-2"/>
                  <c:y val="8.3304503776944636E-2"/>
                </c:manualLayout>
              </c:layout>
              <c:tx>
                <c:rich>
                  <a:bodyPr/>
                  <a:lstStyle/>
                  <a:p>
                    <a:fld id="{98C7AEB4-83F2-49DB-A62A-C654E9AAE2C8}" type="CATEGORYNAME">
                      <a:rPr lang="ja-JP" altLang="en-US">
                        <a:latin typeface="游ゴシック" panose="020B0400000000000000" pitchFamily="50" charset="-128"/>
                        <a:ea typeface="游ゴシック" panose="020B0400000000000000" pitchFamily="50" charset="-128"/>
                      </a:rPr>
                      <a:pPr/>
                      <a:t>[分類名]</a:t>
                    </a:fld>
                    <a:r>
                      <a:rPr lang="ja-JP" altLang="en-US" baseline="0" dirty="0">
                        <a:latin typeface="游ゴシック" panose="020B0400000000000000" pitchFamily="50" charset="-128"/>
                        <a:ea typeface="游ゴシック" panose="020B0400000000000000" pitchFamily="50" charset="-128"/>
                      </a:rPr>
                      <a:t>
</a:t>
                    </a:r>
                    <a:fld id="{769CA041-EFDE-43D0-803D-4D47EB1ED157}" type="VALUE">
                      <a:rPr lang="en-US" altLang="ja-JP" baseline="0">
                        <a:latin typeface="游ゴシック" panose="020B0400000000000000" pitchFamily="50" charset="-128"/>
                        <a:ea typeface="游ゴシック" panose="020B0400000000000000" pitchFamily="50" charset="-128"/>
                      </a:rPr>
                      <a:pPr/>
                      <a:t>[値]</a:t>
                    </a:fld>
                    <a:endParaRPr lang="ja-JP" altLang="en-US" baseline="0" dirty="0">
                      <a:latin typeface="游ゴシック" panose="020B0400000000000000" pitchFamily="50" charset="-128"/>
                      <a:ea typeface="游ゴシック" panose="020B0400000000000000" pitchFamily="50" charset="-128"/>
                    </a:endParaRPr>
                  </a:p>
                </c:rich>
              </c:tx>
              <c:dLblPos val="bestFit"/>
              <c:showLegendKey val="0"/>
              <c:showVal val="1"/>
              <c:showCatName val="1"/>
              <c:showSerName val="0"/>
              <c:showPercent val="0"/>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7-4A17-4419-8AF1-06C9723630E9}"/>
                </c:ext>
              </c:extLst>
            </c:dLbl>
            <c:dLbl>
              <c:idx val="4"/>
              <c:layout>
                <c:manualLayout>
                  <c:x val="1.0759405074365704E-2"/>
                  <c:y val="1.7333748042409461E-2"/>
                </c:manualLayout>
              </c:layout>
              <c:tx>
                <c:rich>
                  <a:bodyPr/>
                  <a:lstStyle/>
                  <a:p>
                    <a:fld id="{99330FAD-082B-4AE2-B852-8C51FDA55268}" type="CATEGORYNAME">
                      <a:rPr lang="ja-JP" altLang="en-US">
                        <a:latin typeface="游ゴシック" panose="020B0400000000000000" pitchFamily="50" charset="-128"/>
                        <a:ea typeface="游ゴシック" panose="020B0400000000000000" pitchFamily="50" charset="-128"/>
                      </a:rPr>
                      <a:pPr/>
                      <a:t>[分類名]</a:t>
                    </a:fld>
                    <a:r>
                      <a:rPr lang="ja-JP" altLang="en-US" baseline="0" dirty="0">
                        <a:latin typeface="游ゴシック" panose="020B0400000000000000" pitchFamily="50" charset="-128"/>
                        <a:ea typeface="游ゴシック" panose="020B0400000000000000" pitchFamily="50" charset="-128"/>
                      </a:rPr>
                      <a:t>
</a:t>
                    </a:r>
                    <a:fld id="{0AF45733-5455-4471-A69D-BB30CED45B94}" type="VALUE">
                      <a:rPr lang="en-US" altLang="ja-JP" baseline="0">
                        <a:latin typeface="游ゴシック" panose="020B0400000000000000" pitchFamily="50" charset="-128"/>
                        <a:ea typeface="游ゴシック" panose="020B0400000000000000" pitchFamily="50" charset="-128"/>
                      </a:rPr>
                      <a:pPr/>
                      <a:t>[値]</a:t>
                    </a:fld>
                    <a:endParaRPr lang="ja-JP" altLang="en-US" baseline="0" dirty="0">
                      <a:latin typeface="游ゴシック" panose="020B0400000000000000" pitchFamily="50" charset="-128"/>
                      <a:ea typeface="游ゴシック" panose="020B0400000000000000" pitchFamily="50" charset="-128"/>
                    </a:endParaRPr>
                  </a:p>
                </c:rich>
              </c:tx>
              <c:dLblPos val="bestFit"/>
              <c:showLegendKey val="0"/>
              <c:showVal val="1"/>
              <c:showCatName val="1"/>
              <c:showSerName val="0"/>
              <c:showPercent val="0"/>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9-4A17-4419-8AF1-06C9723630E9}"/>
                </c:ext>
              </c:extLst>
            </c:dLbl>
            <c:dLbl>
              <c:idx val="5"/>
              <c:layout>
                <c:manualLayout>
                  <c:x val="-0.20421676470809119"/>
                  <c:y val="-1.2968064121213761E-2"/>
                </c:manualLayout>
              </c:layout>
              <c:tx>
                <c:rich>
                  <a:bodyPr/>
                  <a:lstStyle/>
                  <a:p>
                    <a:fld id="{DE691D02-9ADA-47D4-8E11-D6E6704D74CC}" type="CATEGORYNAME">
                      <a:rPr lang="ja-JP" altLang="en-US">
                        <a:latin typeface="游ゴシック" panose="020B0400000000000000" pitchFamily="50" charset="-128"/>
                        <a:ea typeface="游ゴシック" panose="020B0400000000000000" pitchFamily="50" charset="-128"/>
                      </a:rPr>
                      <a:pPr/>
                      <a:t>[分類名]</a:t>
                    </a:fld>
                    <a:r>
                      <a:rPr lang="ja-JP" altLang="en-US" baseline="0" dirty="0">
                        <a:latin typeface="游ゴシック" panose="020B0400000000000000" pitchFamily="50" charset="-128"/>
                        <a:ea typeface="游ゴシック" panose="020B0400000000000000" pitchFamily="50" charset="-128"/>
                      </a:rPr>
                      <a:t>
</a:t>
                    </a:r>
                    <a:fld id="{E383238D-7E39-4F93-A004-315AE0A55E79}" type="VALUE">
                      <a:rPr lang="en-US" altLang="ja-JP" baseline="0">
                        <a:latin typeface="游ゴシック" panose="020B0400000000000000" pitchFamily="50" charset="-128"/>
                        <a:ea typeface="游ゴシック" panose="020B0400000000000000" pitchFamily="50" charset="-128"/>
                      </a:rPr>
                      <a:pPr/>
                      <a:t>[値]</a:t>
                    </a:fld>
                    <a:endParaRPr lang="ja-JP" altLang="en-US" baseline="0" dirty="0">
                      <a:latin typeface="游ゴシック" panose="020B0400000000000000" pitchFamily="50" charset="-128"/>
                      <a:ea typeface="游ゴシック" panose="020B0400000000000000" pitchFamily="50" charset="-128"/>
                    </a:endParaRPr>
                  </a:p>
                </c:rich>
              </c:tx>
              <c:dLblPos val="bestFit"/>
              <c:showLegendKey val="0"/>
              <c:showVal val="1"/>
              <c:showCatName val="1"/>
              <c:showSerName val="0"/>
              <c:showPercent val="0"/>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B-4A17-4419-8AF1-06C9723630E9}"/>
                </c:ext>
              </c:extLst>
            </c:dLbl>
            <c:dLbl>
              <c:idx val="6"/>
              <c:layout>
                <c:manualLayout>
                  <c:x val="-0.11344217129480128"/>
                  <c:y val="-8.0747359038050109E-2"/>
                </c:manualLayout>
              </c:layout>
              <c:tx>
                <c:rich>
                  <a:bodyPr/>
                  <a:lstStyle/>
                  <a:p>
                    <a:fld id="{34930DD1-7285-495A-A140-B654217482AD}" type="CATEGORYNAME">
                      <a:rPr lang="ja-JP" altLang="en-US">
                        <a:latin typeface="游ゴシック" panose="020B0400000000000000" pitchFamily="50" charset="-128"/>
                        <a:ea typeface="游ゴシック" panose="020B0400000000000000" pitchFamily="50" charset="-128"/>
                      </a:rPr>
                      <a:pPr/>
                      <a:t>[分類名]</a:t>
                    </a:fld>
                    <a:r>
                      <a:rPr lang="ja-JP" altLang="en-US" baseline="0" dirty="0">
                        <a:latin typeface="游ゴシック" panose="020B0400000000000000" pitchFamily="50" charset="-128"/>
                        <a:ea typeface="游ゴシック" panose="020B0400000000000000" pitchFamily="50" charset="-128"/>
                      </a:rPr>
                      <a:t>
</a:t>
                    </a:r>
                    <a:fld id="{903BCB13-CAB9-4062-8F24-43F8F536EA35}" type="VALUE">
                      <a:rPr lang="en-US" altLang="ja-JP" baseline="0">
                        <a:latin typeface="游ゴシック" panose="020B0400000000000000" pitchFamily="50" charset="-128"/>
                        <a:ea typeface="游ゴシック" panose="020B0400000000000000" pitchFamily="50" charset="-128"/>
                      </a:rPr>
                      <a:pPr/>
                      <a:t>[値]</a:t>
                    </a:fld>
                    <a:endParaRPr lang="ja-JP" altLang="en-US" baseline="0" dirty="0">
                      <a:latin typeface="游ゴシック" panose="020B0400000000000000" pitchFamily="50" charset="-128"/>
                      <a:ea typeface="游ゴシック" panose="020B0400000000000000" pitchFamily="50" charset="-128"/>
                    </a:endParaRPr>
                  </a:p>
                </c:rich>
              </c:tx>
              <c:dLblPos val="bestFit"/>
              <c:showLegendKey val="0"/>
              <c:showVal val="1"/>
              <c:showCatName val="1"/>
              <c:showSerName val="0"/>
              <c:showPercent val="0"/>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D-4A17-4419-8AF1-06C9723630E9}"/>
                </c:ext>
              </c:extLst>
            </c:dLbl>
            <c:dLbl>
              <c:idx val="7"/>
              <c:layout>
                <c:manualLayout>
                  <c:x val="-3.5705817792077793E-2"/>
                  <c:y val="-9.2174427668130065E-3"/>
                </c:manualLayout>
              </c:layout>
              <c:tx>
                <c:rich>
                  <a:bodyPr/>
                  <a:lstStyle/>
                  <a:p>
                    <a:fld id="{E3F5BD26-D4C1-40C4-87C2-D0EB0BE0BD5D}" type="CATEGORYNAME">
                      <a:rPr lang="ja-JP" altLang="en-US">
                        <a:latin typeface="游ゴシック" panose="020B0400000000000000" pitchFamily="50" charset="-128"/>
                        <a:ea typeface="游ゴシック" panose="020B0400000000000000" pitchFamily="50" charset="-128"/>
                      </a:rPr>
                      <a:pPr/>
                      <a:t>[分類名]</a:t>
                    </a:fld>
                    <a:r>
                      <a:rPr lang="ja-JP" altLang="en-US" baseline="0" dirty="0">
                        <a:latin typeface="游ゴシック" panose="020B0400000000000000" pitchFamily="50" charset="-128"/>
                        <a:ea typeface="游ゴシック" panose="020B0400000000000000" pitchFamily="50" charset="-128"/>
                      </a:rPr>
                      <a:t>
</a:t>
                    </a:r>
                    <a:fld id="{60D41D12-1059-4B74-B558-1C32CA944E97}" type="VALUE">
                      <a:rPr lang="en-US" altLang="ja-JP" baseline="0">
                        <a:latin typeface="游ゴシック" panose="020B0400000000000000" pitchFamily="50" charset="-128"/>
                        <a:ea typeface="游ゴシック" panose="020B0400000000000000" pitchFamily="50" charset="-128"/>
                      </a:rPr>
                      <a:pPr/>
                      <a:t>[値]</a:t>
                    </a:fld>
                    <a:endParaRPr lang="ja-JP" altLang="en-US" baseline="0" dirty="0">
                      <a:latin typeface="游ゴシック" panose="020B0400000000000000" pitchFamily="50" charset="-128"/>
                      <a:ea typeface="游ゴシック" panose="020B0400000000000000" pitchFamily="50" charset="-128"/>
                    </a:endParaRPr>
                  </a:p>
                </c:rich>
              </c:tx>
              <c:dLblPos val="bestFit"/>
              <c:showLegendKey val="0"/>
              <c:showVal val="1"/>
              <c:showCatName val="1"/>
              <c:showSerName val="0"/>
              <c:showPercent val="0"/>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F-4A17-4419-8AF1-06C9723630E9}"/>
                </c:ext>
              </c:extLst>
            </c:dLbl>
            <c:dLbl>
              <c:idx val="8"/>
              <c:tx>
                <c:rich>
                  <a:bodyPr/>
                  <a:lstStyle/>
                  <a:p>
                    <a:fld id="{20946DE3-6014-473F-8688-E0411DBBC315}" type="CATEGORYNAME">
                      <a:rPr lang="ja-JP" altLang="en-US">
                        <a:latin typeface="游ゴシック" panose="020B0400000000000000" pitchFamily="50" charset="-128"/>
                        <a:ea typeface="游ゴシック" panose="020B0400000000000000" pitchFamily="50" charset="-128"/>
                      </a:rPr>
                      <a:pPr/>
                      <a:t>[分類名]</a:t>
                    </a:fld>
                    <a:r>
                      <a:rPr lang="ja-JP" altLang="en-US" baseline="0" dirty="0">
                        <a:latin typeface="游ゴシック" panose="020B0400000000000000" pitchFamily="50" charset="-128"/>
                        <a:ea typeface="游ゴシック" panose="020B0400000000000000" pitchFamily="50" charset="-128"/>
                      </a:rPr>
                      <a:t>
</a:t>
                    </a:r>
                    <a:fld id="{B65CAEDE-B140-4512-9802-02932EBC5C81}" type="VALUE">
                      <a:rPr lang="en-US" altLang="ja-JP" baseline="0">
                        <a:latin typeface="游ゴシック" panose="020B0400000000000000" pitchFamily="50" charset="-128"/>
                        <a:ea typeface="游ゴシック" panose="020B0400000000000000" pitchFamily="50" charset="-128"/>
                      </a:rPr>
                      <a:pPr/>
                      <a:t>[値]</a:t>
                    </a:fld>
                    <a:endParaRPr lang="ja-JP" altLang="en-US" baseline="0" dirty="0">
                      <a:latin typeface="游ゴシック" panose="020B0400000000000000" pitchFamily="50" charset="-128"/>
                      <a:ea typeface="游ゴシック" panose="020B0400000000000000" pitchFamily="50" charset="-128"/>
                    </a:endParaRPr>
                  </a:p>
                </c:rich>
              </c:tx>
              <c:dLblPos val="bestFit"/>
              <c:showLegendKey val="0"/>
              <c:showVal val="1"/>
              <c:showCatName val="1"/>
              <c:showSerName val="0"/>
              <c:showPercent val="0"/>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11-4A17-4419-8AF1-06C9723630E9}"/>
                </c:ext>
              </c:extLst>
            </c:dLbl>
            <c:numFmt formatCode="0.0&quot;%&quot;" sourceLinked="0"/>
            <c:spPr>
              <a:noFill/>
              <a:ln>
                <a:noFill/>
              </a:ln>
              <a:effectLst/>
            </c:spPr>
            <c:txPr>
              <a:bodyPr rot="0" spcFirstLastPara="1" vertOverflow="ellipsis" vert="horz" wrap="square" anchor="ctr" anchorCtr="1"/>
              <a:lstStyle/>
              <a:p>
                <a:pPr>
                  <a:defRPr sz="900" b="1" i="0" u="none" strike="noStrike" kern="1200" baseline="0">
                    <a:solidFill>
                      <a:schemeClr val="tx1">
                        <a:lumMod val="75000"/>
                        <a:lumOff val="25000"/>
                      </a:schemeClr>
                    </a:solidFill>
                    <a:latin typeface="+mn-ea"/>
                    <a:ea typeface="+mn-ea"/>
                    <a:cs typeface="+mn-cs"/>
                  </a:defRPr>
                </a:pPr>
                <a:endParaRPr lang="ja-JP"/>
              </a:p>
            </c:txPr>
            <c:dLblPos val="bestFit"/>
            <c:showLegendKey val="0"/>
            <c:showVal val="1"/>
            <c:showCatName val="1"/>
            <c:showSerName val="0"/>
            <c:showPercent val="0"/>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'6'!$C$3:$K$3</c:f>
              <c:strCache>
                <c:ptCount val="9"/>
                <c:pt idx="0">
                  <c:v>ほぼ毎日                                                    </c:v>
                </c:pt>
                <c:pt idx="1">
                  <c:v>週に２～３回                                                </c:v>
                </c:pt>
                <c:pt idx="2">
                  <c:v>週に１回                                                    </c:v>
                </c:pt>
                <c:pt idx="3">
                  <c:v>月に２～３回                                                </c:v>
                </c:pt>
                <c:pt idx="4">
                  <c:v>月に１回                                                    </c:v>
                </c:pt>
                <c:pt idx="5">
                  <c:v>年に数回                                                    </c:v>
                </c:pt>
                <c:pt idx="6">
                  <c:v>年に１回                                                    </c:v>
                </c:pt>
                <c:pt idx="7">
                  <c:v>利用なし                                                    </c:v>
                </c:pt>
                <c:pt idx="8">
                  <c:v>無回答                                                      </c:v>
                </c:pt>
              </c:strCache>
            </c:strRef>
          </c:cat>
          <c:val>
            <c:numRef>
              <c:f>'6'!$C$5:$K$5</c:f>
              <c:numCache>
                <c:formatCode>0.0</c:formatCode>
                <c:ptCount val="9"/>
                <c:pt idx="0">
                  <c:v>3.6</c:v>
                </c:pt>
                <c:pt idx="1">
                  <c:v>9.1999999999999993</c:v>
                </c:pt>
                <c:pt idx="2">
                  <c:v>9</c:v>
                </c:pt>
                <c:pt idx="3">
                  <c:v>10.199999999999999</c:v>
                </c:pt>
                <c:pt idx="4">
                  <c:v>8.1999999999999993</c:v>
                </c:pt>
                <c:pt idx="5">
                  <c:v>24.2</c:v>
                </c:pt>
                <c:pt idx="6">
                  <c:v>4.4000000000000004</c:v>
                </c:pt>
                <c:pt idx="7">
                  <c:v>30.4</c:v>
                </c:pt>
                <c:pt idx="8">
                  <c:v>0.9</c:v>
                </c:pt>
              </c:numCache>
            </c:numRef>
          </c:val>
          <c:extLst>
            <c:ext xmlns:c16="http://schemas.microsoft.com/office/drawing/2014/chart" uri="{C3380CC4-5D6E-409C-BE32-E72D297353CC}">
              <c16:uniqueId val="{00000012-4A17-4419-8AF1-06C9723630E9}"/>
            </c:ext>
          </c:extLst>
        </c:ser>
        <c:dLbls>
          <c:dLblPos val="bestFit"/>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extLst/>
  </c:chart>
  <c:spPr>
    <a:noFill/>
    <a:ln w="9525" cap="flat" cmpd="sng" algn="ctr">
      <a:noFill/>
      <a:round/>
    </a:ln>
    <a:effectLst/>
  </c:spPr>
  <c:txPr>
    <a:bodyPr/>
    <a:lstStyle/>
    <a:p>
      <a:pPr>
        <a:defRPr b="1">
          <a:latin typeface="+mn-ea"/>
          <a:ea typeface="+mn-ea"/>
        </a:defRPr>
      </a:pPr>
      <a:endParaRPr lang="ja-JP"/>
    </a:p>
  </c:txPr>
  <c:externalData r:id="rId4">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6805553012268818"/>
          <c:y val="0.25238999536822604"/>
          <c:w val="0.46388888888888891"/>
          <c:h val="0.77314814814814814"/>
        </c:manualLayout>
      </c:layout>
      <c:pieChart>
        <c:varyColors val="1"/>
        <c:ser>
          <c:idx val="0"/>
          <c:order val="0"/>
          <c:spPr>
            <a:solidFill>
              <a:srgbClr val="F8F8F8">
                <a:lumMod val="75000"/>
              </a:srgbClr>
            </a:solidFill>
            <a:ln w="6350">
              <a:solidFill>
                <a:sysClr val="window" lastClr="FFFFFF"/>
              </a:solidFill>
            </a:ln>
          </c:spPr>
          <c:dPt>
            <c:idx val="0"/>
            <c:bubble3D val="0"/>
            <c:spPr>
              <a:solidFill>
                <a:srgbClr val="006666"/>
              </a:solidFill>
              <a:ln w="6350">
                <a:solidFill>
                  <a:sysClr val="window" lastClr="FFFFFF"/>
                </a:solidFill>
              </a:ln>
              <a:effectLst/>
            </c:spPr>
            <c:extLst>
              <c:ext xmlns:c16="http://schemas.microsoft.com/office/drawing/2014/chart" uri="{C3380CC4-5D6E-409C-BE32-E72D297353CC}">
                <c16:uniqueId val="{00000001-20CC-418E-92FE-A70462908B60}"/>
              </c:ext>
            </c:extLst>
          </c:dPt>
          <c:dPt>
            <c:idx val="1"/>
            <c:bubble3D val="0"/>
            <c:spPr>
              <a:solidFill>
                <a:srgbClr val="006666"/>
              </a:solidFill>
              <a:ln w="6350">
                <a:solidFill>
                  <a:sysClr val="window" lastClr="FFFFFF"/>
                </a:solidFill>
              </a:ln>
              <a:effectLst/>
            </c:spPr>
            <c:extLst>
              <c:ext xmlns:c16="http://schemas.microsoft.com/office/drawing/2014/chart" uri="{C3380CC4-5D6E-409C-BE32-E72D297353CC}">
                <c16:uniqueId val="{00000003-20CC-418E-92FE-A70462908B60}"/>
              </c:ext>
            </c:extLst>
          </c:dPt>
          <c:dPt>
            <c:idx val="2"/>
            <c:bubble3D val="0"/>
            <c:spPr>
              <a:solidFill>
                <a:srgbClr val="008080"/>
              </a:solidFill>
              <a:ln w="6350">
                <a:solidFill>
                  <a:sysClr val="window" lastClr="FFFFFF"/>
                </a:solidFill>
              </a:ln>
              <a:effectLst/>
            </c:spPr>
            <c:extLst>
              <c:ext xmlns:c16="http://schemas.microsoft.com/office/drawing/2014/chart" uri="{C3380CC4-5D6E-409C-BE32-E72D297353CC}">
                <c16:uniqueId val="{00000005-20CC-418E-92FE-A70462908B60}"/>
              </c:ext>
            </c:extLst>
          </c:dPt>
          <c:dPt>
            <c:idx val="3"/>
            <c:bubble3D val="0"/>
            <c:spPr>
              <a:solidFill>
                <a:srgbClr val="A8D4D4"/>
              </a:solidFill>
              <a:ln w="6350">
                <a:solidFill>
                  <a:sysClr val="window" lastClr="FFFFFF"/>
                </a:solidFill>
              </a:ln>
              <a:effectLst/>
            </c:spPr>
            <c:extLst>
              <c:ext xmlns:c16="http://schemas.microsoft.com/office/drawing/2014/chart" uri="{C3380CC4-5D6E-409C-BE32-E72D297353CC}">
                <c16:uniqueId val="{00000007-20CC-418E-92FE-A70462908B60}"/>
              </c:ext>
            </c:extLst>
          </c:dPt>
          <c:dPt>
            <c:idx val="4"/>
            <c:bubble3D val="0"/>
            <c:spPr>
              <a:solidFill>
                <a:srgbClr val="A8D4D4"/>
              </a:solidFill>
              <a:ln w="6350">
                <a:solidFill>
                  <a:sysClr val="window" lastClr="FFFFFF"/>
                </a:solidFill>
              </a:ln>
              <a:effectLst/>
            </c:spPr>
            <c:extLst>
              <c:ext xmlns:c16="http://schemas.microsoft.com/office/drawing/2014/chart" uri="{C3380CC4-5D6E-409C-BE32-E72D297353CC}">
                <c16:uniqueId val="{00000009-20CC-418E-92FE-A70462908B60}"/>
              </c:ext>
            </c:extLst>
          </c:dPt>
          <c:dPt>
            <c:idx val="5"/>
            <c:bubble3D val="0"/>
            <c:spPr>
              <a:solidFill>
                <a:srgbClr val="A8D4D4"/>
              </a:solidFill>
              <a:ln w="6350">
                <a:solidFill>
                  <a:sysClr val="window" lastClr="FFFFFF"/>
                </a:solidFill>
              </a:ln>
              <a:effectLst/>
            </c:spPr>
            <c:extLst>
              <c:ext xmlns:c16="http://schemas.microsoft.com/office/drawing/2014/chart" uri="{C3380CC4-5D6E-409C-BE32-E72D297353CC}">
                <c16:uniqueId val="{0000000B-20CC-418E-92FE-A70462908B60}"/>
              </c:ext>
            </c:extLst>
          </c:dPt>
          <c:dPt>
            <c:idx val="6"/>
            <c:bubble3D val="0"/>
            <c:spPr>
              <a:solidFill>
                <a:srgbClr val="F8F8F8">
                  <a:lumMod val="75000"/>
                </a:srgbClr>
              </a:solidFill>
              <a:ln w="6350">
                <a:solidFill>
                  <a:sysClr val="window" lastClr="FFFFFF"/>
                </a:solidFill>
              </a:ln>
              <a:effectLst/>
            </c:spPr>
            <c:extLst>
              <c:ext xmlns:c16="http://schemas.microsoft.com/office/drawing/2014/chart" uri="{C3380CC4-5D6E-409C-BE32-E72D297353CC}">
                <c16:uniqueId val="{0000000D-20CC-418E-92FE-A70462908B60}"/>
              </c:ext>
            </c:extLst>
          </c:dPt>
          <c:dPt>
            <c:idx val="7"/>
            <c:bubble3D val="0"/>
            <c:spPr>
              <a:solidFill>
                <a:srgbClr val="F8F8F8">
                  <a:lumMod val="75000"/>
                </a:srgbClr>
              </a:solidFill>
              <a:ln w="6350">
                <a:solidFill>
                  <a:sysClr val="window" lastClr="FFFFFF"/>
                </a:solidFill>
              </a:ln>
              <a:effectLst/>
            </c:spPr>
            <c:extLst>
              <c:ext xmlns:c16="http://schemas.microsoft.com/office/drawing/2014/chart" uri="{C3380CC4-5D6E-409C-BE32-E72D297353CC}">
                <c16:uniqueId val="{0000000F-20CC-418E-92FE-A70462908B60}"/>
              </c:ext>
            </c:extLst>
          </c:dPt>
          <c:dLbls>
            <c:dLbl>
              <c:idx val="0"/>
              <c:layout>
                <c:manualLayout>
                  <c:x val="5.2734847097601172E-2"/>
                  <c:y val="-1.2192254248761891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1-20CC-418E-92FE-A70462908B60}"/>
                </c:ext>
              </c:extLst>
            </c:dLbl>
            <c:dLbl>
              <c:idx val="2"/>
              <c:layout>
                <c:manualLayout>
                  <c:x val="8.8359274858084605E-2"/>
                  <c:y val="-2.5649339081483592E-3"/>
                </c:manualLayout>
              </c:layout>
              <c:dLblPos val="bestFi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5-20CC-418E-92FE-A70462908B60}"/>
                </c:ext>
              </c:extLst>
            </c:dLbl>
            <c:dLbl>
              <c:idx val="3"/>
              <c:layout>
                <c:manualLayout>
                  <c:x val="-0.18722852957333821"/>
                  <c:y val="-3.5675348273773472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7-20CC-418E-92FE-A70462908B60}"/>
                </c:ext>
              </c:extLst>
            </c:dLbl>
            <c:dLbl>
              <c:idx val="4"/>
              <c:layout>
                <c:manualLayout>
                  <c:x val="-7.4468961728621136E-2"/>
                  <c:y val="0.12312787259058681"/>
                </c:manualLayout>
              </c:layout>
              <c:dLblPos val="bestFi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9-20CC-418E-92FE-A70462908B60}"/>
                </c:ext>
              </c:extLst>
            </c:dLbl>
            <c:dLbl>
              <c:idx val="5"/>
              <c:layout>
                <c:manualLayout>
                  <c:x val="-5.5590322285295736E-2"/>
                  <c:y val="6.8196102184059568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manualLayout>
                      <c:w val="0.21802325581395351"/>
                      <c:h val="0.21807710122207574"/>
                    </c:manualLayout>
                  </c15:layout>
                </c:ext>
                <c:ext xmlns:c16="http://schemas.microsoft.com/office/drawing/2014/chart" uri="{C3380CC4-5D6E-409C-BE32-E72D297353CC}">
                  <c16:uniqueId val="{0000000B-20CC-418E-92FE-A70462908B60}"/>
                </c:ext>
              </c:extLst>
            </c:dLbl>
            <c:dLbl>
              <c:idx val="6"/>
              <c:layout>
                <c:manualLayout>
                  <c:x val="-5.3565509979857172E-2"/>
                  <c:y val="9.3931663519435618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manualLayout>
                      <c:w val="0.30813953488372092"/>
                      <c:h val="0.21807710122207574"/>
                    </c:manualLayout>
                  </c15:layout>
                </c:ext>
                <c:ext xmlns:c16="http://schemas.microsoft.com/office/drawing/2014/chart" uri="{C3380CC4-5D6E-409C-BE32-E72D297353CC}">
                  <c16:uniqueId val="{0000000D-20CC-418E-92FE-A70462908B60}"/>
                </c:ext>
              </c:extLst>
            </c:dLbl>
            <c:numFmt formatCode="0.0&quot;%&quot;" sourceLinked="0"/>
            <c:spPr>
              <a:noFill/>
              <a:ln w="25400">
                <a:noFill/>
              </a:ln>
            </c:spPr>
            <c:txPr>
              <a:bodyPr rot="0" spcFirstLastPara="1" vertOverflow="ellipsis" vert="horz" wrap="square" anchor="ctr" anchorCtr="1"/>
              <a:lstStyle/>
              <a:p>
                <a:pPr>
                  <a:defRPr sz="900" b="1" i="0" u="none" strike="noStrike" kern="1200" baseline="0">
                    <a:solidFill>
                      <a:schemeClr val="tx1">
                        <a:lumMod val="75000"/>
                        <a:lumOff val="25000"/>
                      </a:schemeClr>
                    </a:solidFill>
                    <a:latin typeface="游ゴシック" panose="020B0400000000000000" pitchFamily="50" charset="-128"/>
                    <a:ea typeface="游ゴシック" panose="020B0400000000000000" pitchFamily="50" charset="-128"/>
                    <a:cs typeface="+mn-cs"/>
                  </a:defRPr>
                </a:pPr>
                <a:endParaRPr lang="ja-JP"/>
              </a:p>
            </c:txPr>
            <c:dLblPos val="bestFit"/>
            <c:showLegendKey val="0"/>
            <c:showVal val="1"/>
            <c:showCatName val="1"/>
            <c:showSerName val="0"/>
            <c:showPercent val="0"/>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'（５）利用頻度'!$E$12:$L$12</c:f>
              <c:strCache>
                <c:ptCount val="8"/>
                <c:pt idx="0">
                  <c:v>週に数回                                                    </c:v>
                </c:pt>
                <c:pt idx="1">
                  <c:v>毎週1回程度</c:v>
                </c:pt>
                <c:pt idx="2">
                  <c:v>月に数回程度</c:v>
                </c:pt>
                <c:pt idx="3">
                  <c:v>年に数回程度</c:v>
                </c:pt>
                <c:pt idx="4">
                  <c:v>年に１回程度</c:v>
                </c:pt>
                <c:pt idx="5">
                  <c:v>数年に１回程度</c:v>
                </c:pt>
                <c:pt idx="6">
                  <c:v>利用したことがない</c:v>
                </c:pt>
                <c:pt idx="7">
                  <c:v>無回答</c:v>
                </c:pt>
              </c:strCache>
            </c:strRef>
          </c:cat>
          <c:val>
            <c:numRef>
              <c:f>'（５）利用頻度'!$E$14:$L$14</c:f>
              <c:numCache>
                <c:formatCode>0.0</c:formatCode>
                <c:ptCount val="8"/>
                <c:pt idx="0">
                  <c:v>13.369565217391305</c:v>
                </c:pt>
                <c:pt idx="1">
                  <c:v>13.260869565217392</c:v>
                </c:pt>
                <c:pt idx="2">
                  <c:v>19.239130434782609</c:v>
                </c:pt>
                <c:pt idx="3">
                  <c:v>26.630434782608699</c:v>
                </c:pt>
                <c:pt idx="4">
                  <c:v>6.1956521739130439</c:v>
                </c:pt>
                <c:pt idx="5">
                  <c:v>5.4347826086956523</c:v>
                </c:pt>
                <c:pt idx="6">
                  <c:v>14.565217391304348</c:v>
                </c:pt>
                <c:pt idx="7">
                  <c:v>1.3043478260869565</c:v>
                </c:pt>
              </c:numCache>
            </c:numRef>
          </c:val>
          <c:extLst>
            <c:ext xmlns:c16="http://schemas.microsoft.com/office/drawing/2014/chart" uri="{C3380CC4-5D6E-409C-BE32-E72D297353CC}">
              <c16:uniqueId val="{00000010-20CC-418E-92FE-A70462908B60}"/>
            </c:ext>
          </c:extLst>
        </c:ser>
        <c:ser>
          <c:idx val="1"/>
          <c:order val="1"/>
          <c:dPt>
            <c:idx val="0"/>
            <c:bubble3D val="0"/>
            <c:spPr>
              <a:solidFill>
                <a:schemeClr val="accent1"/>
              </a:solidFill>
              <a:ln w="19050">
                <a:solidFill>
                  <a:schemeClr val="lt1"/>
                </a:solidFill>
              </a:ln>
              <a:effectLst/>
            </c:spPr>
            <c:extLst>
              <c:ext xmlns:c16="http://schemas.microsoft.com/office/drawing/2014/chart" uri="{C3380CC4-5D6E-409C-BE32-E72D297353CC}">
                <c16:uniqueId val="{00000012-20CC-418E-92FE-A70462908B60}"/>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14-20CC-418E-92FE-A70462908B60}"/>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16-20CC-418E-92FE-A70462908B60}"/>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18-20CC-418E-92FE-A70462908B60}"/>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1A-20CC-418E-92FE-A70462908B60}"/>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1C-20CC-418E-92FE-A70462908B60}"/>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1E-20CC-418E-92FE-A70462908B60}"/>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20-20CC-418E-92FE-A70462908B60}"/>
              </c:ext>
            </c:extLst>
          </c:dPt>
          <c:dLbls>
            <c:spPr>
              <a:noFill/>
              <a:ln w="25400">
                <a:noFill/>
              </a:ln>
            </c:spPr>
            <c:txPr>
              <a:bodyPr rot="0" spcFirstLastPara="1" vertOverflow="ellipsis" vert="horz" wrap="square" anchor="ctr" anchorCtr="1"/>
              <a:lstStyle/>
              <a:p>
                <a:pPr>
                  <a:defRPr sz="900" b="1" i="0" u="none" strike="noStrike" kern="1200" baseline="0">
                    <a:solidFill>
                      <a:schemeClr val="tx1">
                        <a:lumMod val="75000"/>
                        <a:lumOff val="25000"/>
                      </a:schemeClr>
                    </a:solidFill>
                    <a:latin typeface="游ゴシック" panose="020B0400000000000000" pitchFamily="50" charset="-128"/>
                    <a:ea typeface="游ゴシック" panose="020B0400000000000000" pitchFamily="50" charset="-128"/>
                    <a:cs typeface="+mn-cs"/>
                  </a:defRPr>
                </a:pPr>
                <a:endParaRPr lang="ja-JP"/>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'（５）利用頻度'!$E$12:$L$12</c:f>
              <c:strCache>
                <c:ptCount val="8"/>
                <c:pt idx="0">
                  <c:v>週に数回                                                    </c:v>
                </c:pt>
                <c:pt idx="1">
                  <c:v>毎週1回程度</c:v>
                </c:pt>
                <c:pt idx="2">
                  <c:v>月に数回程度</c:v>
                </c:pt>
                <c:pt idx="3">
                  <c:v>年に数回程度</c:v>
                </c:pt>
                <c:pt idx="4">
                  <c:v>年に１回程度</c:v>
                </c:pt>
                <c:pt idx="5">
                  <c:v>数年に１回程度</c:v>
                </c:pt>
                <c:pt idx="6">
                  <c:v>利用したことがない</c:v>
                </c:pt>
                <c:pt idx="7">
                  <c:v>無回答</c:v>
                </c:pt>
              </c:strCache>
            </c:strRef>
          </c:cat>
          <c:val>
            <c:numRef>
              <c:f>'（５）利用頻度'!$D$14:$L$14</c:f>
              <c:numCache>
                <c:formatCode>0.0</c:formatCode>
                <c:ptCount val="9"/>
                <c:pt idx="0" formatCode="General">
                  <c:v>100</c:v>
                </c:pt>
                <c:pt idx="1">
                  <c:v>13.369565217391305</c:v>
                </c:pt>
                <c:pt idx="2">
                  <c:v>13.260869565217392</c:v>
                </c:pt>
                <c:pt idx="3">
                  <c:v>19.239130434782609</c:v>
                </c:pt>
                <c:pt idx="4">
                  <c:v>26.630434782608699</c:v>
                </c:pt>
                <c:pt idx="5">
                  <c:v>6.1956521739130439</c:v>
                </c:pt>
                <c:pt idx="6">
                  <c:v>5.4347826086956523</c:v>
                </c:pt>
                <c:pt idx="7">
                  <c:v>14.565217391304348</c:v>
                </c:pt>
                <c:pt idx="8">
                  <c:v>1.3043478260869565</c:v>
                </c:pt>
              </c:numCache>
            </c:numRef>
          </c:val>
          <c:extLst>
            <c:ext xmlns:c16="http://schemas.microsoft.com/office/drawing/2014/chart" uri="{C3380CC4-5D6E-409C-BE32-E72D297353CC}">
              <c16:uniqueId val="{00000021-20CC-418E-92FE-A70462908B60}"/>
            </c:ext>
          </c:extLst>
        </c:ser>
        <c:dLbls>
          <c:showLegendKey val="0"/>
          <c:showVal val="0"/>
          <c:showCatName val="0"/>
          <c:showSerName val="0"/>
          <c:showPercent val="0"/>
          <c:showBubbleSize val="0"/>
          <c:showLeaderLines val="1"/>
        </c:dLbls>
        <c:firstSliceAng val="0"/>
      </c:pieChart>
      <c:spPr>
        <a:noFill/>
        <a:ln w="25400">
          <a:noFill/>
        </a:ln>
      </c:spPr>
    </c:plotArea>
    <c:plotVisOnly val="1"/>
    <c:dispBlanksAs val="gap"/>
    <c:showDLblsOverMax val="0"/>
  </c:chart>
  <c:spPr>
    <a:noFill/>
    <a:ln w="9525" cap="flat" cmpd="sng" algn="ctr">
      <a:noFill/>
      <a:round/>
    </a:ln>
    <a:effectLst/>
  </c:spPr>
  <c:txPr>
    <a:bodyPr/>
    <a:lstStyle/>
    <a:p>
      <a:pPr>
        <a:defRPr b="1">
          <a:latin typeface="游ゴシック" panose="020B0400000000000000" pitchFamily="50" charset="-128"/>
          <a:ea typeface="游ゴシック" panose="020B0400000000000000" pitchFamily="50" charset="-128"/>
        </a:defRPr>
      </a:pPr>
      <a:endParaRPr lang="ja-JP"/>
    </a:p>
  </c:txPr>
  <c:externalData r:id="rId2">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0"/>
    <c:plotArea>
      <c:layout>
        <c:manualLayout>
          <c:layoutTarget val="inner"/>
          <c:xMode val="edge"/>
          <c:yMode val="edge"/>
          <c:x val="0.26805555555555555"/>
          <c:y val="0.17824074074074073"/>
          <c:w val="0.46388888888888891"/>
          <c:h val="0.77314814814814814"/>
        </c:manualLayout>
      </c:layout>
      <c:pieChart>
        <c:varyColors val="1"/>
        <c:ser>
          <c:idx val="0"/>
          <c:order val="0"/>
          <c:spPr>
            <a:ln w="19050">
              <a:solidFill>
                <a:schemeClr val="bg1"/>
              </a:solidFill>
            </a:ln>
          </c:spPr>
          <c:dPt>
            <c:idx val="0"/>
            <c:bubble3D val="0"/>
            <c:spPr>
              <a:solidFill>
                <a:srgbClr val="008080"/>
              </a:solidFill>
              <a:ln w="19050">
                <a:solidFill>
                  <a:schemeClr val="bg1"/>
                </a:solidFill>
              </a:ln>
              <a:effectLst/>
            </c:spPr>
            <c:extLst>
              <c:ext xmlns:c16="http://schemas.microsoft.com/office/drawing/2014/chart" uri="{C3380CC4-5D6E-409C-BE32-E72D297353CC}">
                <c16:uniqueId val="{00000001-418B-4F5A-B311-13AE8EAC7B9B}"/>
              </c:ext>
            </c:extLst>
          </c:dPt>
          <c:dPt>
            <c:idx val="1"/>
            <c:bubble3D val="0"/>
            <c:spPr>
              <a:solidFill>
                <a:srgbClr val="008080"/>
              </a:solidFill>
              <a:ln w="19050">
                <a:solidFill>
                  <a:schemeClr val="bg1"/>
                </a:solidFill>
              </a:ln>
              <a:effectLst/>
            </c:spPr>
            <c:extLst>
              <c:ext xmlns:c16="http://schemas.microsoft.com/office/drawing/2014/chart" uri="{C3380CC4-5D6E-409C-BE32-E72D297353CC}">
                <c16:uniqueId val="{00000003-418B-4F5A-B311-13AE8EAC7B9B}"/>
              </c:ext>
            </c:extLst>
          </c:dPt>
          <c:dPt>
            <c:idx val="2"/>
            <c:bubble3D val="0"/>
            <c:spPr>
              <a:solidFill>
                <a:schemeClr val="bg2">
                  <a:lumMod val="90000"/>
                </a:schemeClr>
              </a:solidFill>
              <a:ln w="19050">
                <a:solidFill>
                  <a:schemeClr val="bg1"/>
                </a:solidFill>
              </a:ln>
              <a:effectLst/>
            </c:spPr>
            <c:extLst>
              <c:ext xmlns:c16="http://schemas.microsoft.com/office/drawing/2014/chart" uri="{C3380CC4-5D6E-409C-BE32-E72D297353CC}">
                <c16:uniqueId val="{00000005-418B-4F5A-B311-13AE8EAC7B9B}"/>
              </c:ext>
            </c:extLst>
          </c:dPt>
          <c:dPt>
            <c:idx val="3"/>
            <c:bubble3D val="0"/>
            <c:spPr>
              <a:solidFill>
                <a:srgbClr val="A8D4D4"/>
              </a:solidFill>
              <a:ln w="19050">
                <a:solidFill>
                  <a:schemeClr val="bg1"/>
                </a:solidFill>
              </a:ln>
              <a:effectLst/>
            </c:spPr>
            <c:extLst>
              <c:ext xmlns:c16="http://schemas.microsoft.com/office/drawing/2014/chart" uri="{C3380CC4-5D6E-409C-BE32-E72D297353CC}">
                <c16:uniqueId val="{00000007-418B-4F5A-B311-13AE8EAC7B9B}"/>
              </c:ext>
            </c:extLst>
          </c:dPt>
          <c:dPt>
            <c:idx val="4"/>
            <c:bubble3D val="0"/>
            <c:spPr>
              <a:solidFill>
                <a:srgbClr val="A8D4D4"/>
              </a:solidFill>
              <a:ln w="19050">
                <a:solidFill>
                  <a:schemeClr val="bg1"/>
                </a:solidFill>
              </a:ln>
              <a:effectLst/>
            </c:spPr>
            <c:extLst>
              <c:ext xmlns:c16="http://schemas.microsoft.com/office/drawing/2014/chart" uri="{C3380CC4-5D6E-409C-BE32-E72D297353CC}">
                <c16:uniqueId val="{00000009-418B-4F5A-B311-13AE8EAC7B9B}"/>
              </c:ext>
            </c:extLst>
          </c:dPt>
          <c:dPt>
            <c:idx val="5"/>
            <c:bubble3D val="0"/>
            <c:spPr>
              <a:solidFill>
                <a:schemeClr val="dk1">
                  <a:tint val="60000"/>
                </a:schemeClr>
              </a:solidFill>
              <a:ln w="19050">
                <a:solidFill>
                  <a:schemeClr val="bg1"/>
                </a:solidFill>
              </a:ln>
              <a:effectLst/>
            </c:spPr>
            <c:extLst>
              <c:ext xmlns:c16="http://schemas.microsoft.com/office/drawing/2014/chart" uri="{C3380CC4-5D6E-409C-BE32-E72D297353CC}">
                <c16:uniqueId val="{0000000B-418B-4F5A-B311-13AE8EAC7B9B}"/>
              </c:ext>
            </c:extLst>
          </c:dPt>
          <c:dPt>
            <c:idx val="6"/>
            <c:bubble3D val="0"/>
            <c:spPr>
              <a:solidFill>
                <a:schemeClr val="dk1">
                  <a:tint val="80000"/>
                </a:schemeClr>
              </a:solidFill>
              <a:ln w="19050">
                <a:solidFill>
                  <a:schemeClr val="bg1"/>
                </a:solidFill>
              </a:ln>
              <a:effectLst/>
            </c:spPr>
            <c:extLst>
              <c:ext xmlns:c16="http://schemas.microsoft.com/office/drawing/2014/chart" uri="{C3380CC4-5D6E-409C-BE32-E72D297353CC}">
                <c16:uniqueId val="{0000000D-418B-4F5A-B311-13AE8EAC7B9B}"/>
              </c:ext>
            </c:extLst>
          </c:dPt>
          <c:dLbls>
            <c:dLbl>
              <c:idx val="0"/>
              <c:layout>
                <c:manualLayout>
                  <c:x val="-7.2638714685000529E-3"/>
                  <c:y val="-8.7507290755322251E-3"/>
                </c:manualLayout>
              </c:layout>
              <c:tx>
                <c:rich>
                  <a:bodyPr rot="0" spcFirstLastPara="1" vertOverflow="ellipsis" vert="horz" wrap="square" anchor="ctr" anchorCtr="1"/>
                  <a:lstStyle/>
                  <a:p>
                    <a:pPr>
                      <a:defRPr sz="1100" b="1" i="0" u="none" strike="noStrike" kern="1200" baseline="0">
                        <a:solidFill>
                          <a:schemeClr val="tx1">
                            <a:lumMod val="75000"/>
                            <a:lumOff val="25000"/>
                          </a:schemeClr>
                        </a:solidFill>
                        <a:latin typeface="游ゴシック" panose="020B0400000000000000" pitchFamily="50" charset="-128"/>
                        <a:ea typeface="游ゴシック" panose="020B0400000000000000" pitchFamily="50" charset="-128"/>
                        <a:cs typeface="+mn-cs"/>
                      </a:defRPr>
                    </a:pPr>
                    <a:fld id="{F1EF47F7-A6E4-4DBC-9CDC-294F83C406DF}" type="CATEGORYNAME">
                      <a:rPr lang="ja-JP" altLang="en-US" sz="1100" dirty="0">
                        <a:solidFill>
                          <a:schemeClr val="tx1">
                            <a:lumMod val="75000"/>
                            <a:lumOff val="25000"/>
                          </a:schemeClr>
                        </a:solidFill>
                      </a:rPr>
                      <a:pPr>
                        <a:defRPr sz="1100">
                          <a:solidFill>
                            <a:schemeClr val="tx1">
                              <a:lumMod val="75000"/>
                              <a:lumOff val="25000"/>
                            </a:schemeClr>
                          </a:solidFill>
                        </a:defRPr>
                      </a:pPr>
                      <a:t>[分類名]</a:t>
                    </a:fld>
                    <a:r>
                      <a:rPr lang="ja-JP" altLang="en-US" sz="1100" baseline="0" dirty="0">
                        <a:solidFill>
                          <a:schemeClr val="tx1">
                            <a:lumMod val="75000"/>
                            <a:lumOff val="25000"/>
                          </a:schemeClr>
                        </a:solidFill>
                      </a:rPr>
                      <a:t>
</a:t>
                    </a:r>
                    <a:fld id="{1D70CD1A-7C2D-4663-B424-9901D428005A}" type="VALUE">
                      <a:rPr lang="en-US" altLang="ja-JP" sz="1600" baseline="0" dirty="0">
                        <a:solidFill>
                          <a:schemeClr val="tx1">
                            <a:lumMod val="75000"/>
                            <a:lumOff val="25000"/>
                          </a:schemeClr>
                        </a:solidFill>
                      </a:rPr>
                      <a:pPr>
                        <a:defRPr sz="1100">
                          <a:solidFill>
                            <a:schemeClr val="tx1">
                              <a:lumMod val="75000"/>
                              <a:lumOff val="25000"/>
                            </a:schemeClr>
                          </a:solidFill>
                        </a:defRPr>
                      </a:pPr>
                      <a:t>[値]</a:t>
                    </a:fld>
                    <a:endParaRPr lang="ja-JP" altLang="en-US" sz="1100" baseline="0" dirty="0">
                      <a:solidFill>
                        <a:schemeClr val="tx1">
                          <a:lumMod val="75000"/>
                          <a:lumOff val="25000"/>
                        </a:schemeClr>
                      </a:solidFill>
                    </a:endParaRPr>
                  </a:p>
                </c:rich>
              </c:tx>
              <c:numFmt formatCode="0.0&quot;%&quot;" sourceLinked="0"/>
              <c:spPr>
                <a:noFill/>
                <a:ln>
                  <a:noFill/>
                </a:ln>
                <a:effectLst/>
              </c:spPr>
              <c:txPr>
                <a:bodyPr rot="0" spcFirstLastPara="1" vertOverflow="ellipsis" vert="horz" wrap="square" anchor="ctr" anchorCtr="1"/>
                <a:lstStyle/>
                <a:p>
                  <a:pPr>
                    <a:defRPr sz="1100" b="1" i="0" u="none" strike="noStrike" kern="1200" baseline="0">
                      <a:solidFill>
                        <a:schemeClr val="tx1">
                          <a:lumMod val="75000"/>
                          <a:lumOff val="25000"/>
                        </a:schemeClr>
                      </a:solidFill>
                      <a:latin typeface="游ゴシック" panose="020B0400000000000000" pitchFamily="50" charset="-128"/>
                      <a:ea typeface="游ゴシック" panose="020B0400000000000000" pitchFamily="50" charset="-128"/>
                      <a:cs typeface="+mn-cs"/>
                    </a:defRPr>
                  </a:pPr>
                  <a:endParaRPr lang="ja-JP"/>
                </a:p>
              </c:txPr>
              <c:dLblPos val="bestFit"/>
              <c:showLegendKey val="0"/>
              <c:showVal val="1"/>
              <c:showCatName val="1"/>
              <c:showSerName val="0"/>
              <c:showPercent val="0"/>
              <c:showBubbleSize val="0"/>
              <c:separator>
</c:separator>
              <c:extLst>
                <c:ext xmlns:c15="http://schemas.microsoft.com/office/drawing/2012/chart" uri="{CE6537A1-D6FC-4f65-9D91-7224C49458BB}">
                  <c15:layout>
                    <c:manualLayout>
                      <c:w val="0.22123893805309738"/>
                      <c:h val="0.26707648225206149"/>
                    </c:manualLayout>
                  </c15:layout>
                  <c15:dlblFieldTable/>
                  <c15:showDataLabelsRange val="0"/>
                </c:ext>
                <c:ext xmlns:c16="http://schemas.microsoft.com/office/drawing/2014/chart" uri="{C3380CC4-5D6E-409C-BE32-E72D297353CC}">
                  <c16:uniqueId val="{00000001-418B-4F5A-B311-13AE8EAC7B9B}"/>
                </c:ext>
              </c:extLst>
            </c:dLbl>
            <c:dLbl>
              <c:idx val="1"/>
              <c:layout>
                <c:manualLayout>
                  <c:x val="4.256783209067893E-2"/>
                  <c:y val="5.8840040828229802E-3"/>
                </c:manualLayout>
              </c:layout>
              <c:tx>
                <c:rich>
                  <a:bodyPr/>
                  <a:lstStyle/>
                  <a:p>
                    <a:fld id="{E6F77FAF-8DC0-4886-B950-806A6C2DF4A9}" type="CATEGORYNAME">
                      <a:rPr lang="ja-JP" altLang="en-US"/>
                      <a:pPr/>
                      <a:t>[分類名]</a:t>
                    </a:fld>
                    <a:r>
                      <a:rPr lang="ja-JP" altLang="en-US" baseline="0" dirty="0"/>
                      <a:t>
</a:t>
                    </a:r>
                    <a:fld id="{D0F249C3-BAB0-4F1D-9D1E-08CBED933BCD}" type="VALUE">
                      <a:rPr lang="en-US" altLang="ja-JP" sz="1600" baseline="0"/>
                      <a:pPr/>
                      <a:t>[値]</a:t>
                    </a:fld>
                    <a:endParaRPr lang="ja-JP" altLang="en-US" baseline="0" dirty="0"/>
                  </a:p>
                </c:rich>
              </c:tx>
              <c:dLblPos val="bestFit"/>
              <c:showLegendKey val="0"/>
              <c:showVal val="1"/>
              <c:showCatName val="1"/>
              <c:showSerName val="0"/>
              <c:showPercent val="0"/>
              <c:showBubbleSize val="0"/>
              <c:separator>
</c:separator>
              <c:extLst>
                <c:ext xmlns:c15="http://schemas.microsoft.com/office/drawing/2012/chart" uri="{CE6537A1-D6FC-4f65-9D91-7224C49458BB}">
                  <c15:layout>
                    <c:manualLayout>
                      <c:w val="0.20648967551622419"/>
                      <c:h val="0.29022153811252432"/>
                    </c:manualLayout>
                  </c15:layout>
                  <c15:dlblFieldTable/>
                  <c15:showDataLabelsRange val="0"/>
                </c:ext>
                <c:ext xmlns:c16="http://schemas.microsoft.com/office/drawing/2014/chart" uri="{C3380CC4-5D6E-409C-BE32-E72D297353CC}">
                  <c16:uniqueId val="{00000003-418B-4F5A-B311-13AE8EAC7B9B}"/>
                </c:ext>
              </c:extLst>
            </c:dLbl>
            <c:dLbl>
              <c:idx val="2"/>
              <c:layout>
                <c:manualLayout>
                  <c:x val="8.5098831672589595E-2"/>
                  <c:y val="0"/>
                </c:manualLayout>
              </c:layout>
              <c:dLblPos val="bestFi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5-418B-4F5A-B311-13AE8EAC7B9B}"/>
                </c:ext>
              </c:extLst>
            </c:dLbl>
            <c:dLbl>
              <c:idx val="3"/>
              <c:layout>
                <c:manualLayout>
                  <c:x val="8.3106868278633172E-3"/>
                  <c:y val="-6.6055399158381309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manualLayout>
                      <c:w val="0.23008849557522121"/>
                      <c:h val="0.29022153811252432"/>
                    </c:manualLayout>
                  </c15:layout>
                </c:ext>
                <c:ext xmlns:c16="http://schemas.microsoft.com/office/drawing/2014/chart" uri="{C3380CC4-5D6E-409C-BE32-E72D297353CC}">
                  <c16:uniqueId val="{00000007-418B-4F5A-B311-13AE8EAC7B9B}"/>
                </c:ext>
              </c:extLst>
            </c:dLbl>
            <c:dLbl>
              <c:idx val="4"/>
              <c:layout>
                <c:manualLayout>
                  <c:x val="-4.9759405074365961E-3"/>
                  <c:y val="6.4075167687372411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9-418B-4F5A-B311-13AE8EAC7B9B}"/>
                </c:ext>
              </c:extLst>
            </c:dLbl>
            <c:dLbl>
              <c:idx val="5"/>
              <c:layout>
                <c:manualLayout>
                  <c:x val="-7.3715113735783031E-2"/>
                  <c:y val="3.7395377661125689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B-418B-4F5A-B311-13AE8EAC7B9B}"/>
                </c:ext>
              </c:extLst>
            </c:dLbl>
            <c:dLbl>
              <c:idx val="6"/>
              <c:layout>
                <c:manualLayout>
                  <c:x val="-2.3403324584426948E-4"/>
                  <c:y val="-1.6108923884514435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D-418B-4F5A-B311-13AE8EAC7B9B}"/>
                </c:ext>
              </c:extLst>
            </c:dLbl>
            <c:numFmt formatCode="0.0&quot;%&quot;" sourceLinked="0"/>
            <c:spPr>
              <a:noFill/>
              <a:ln>
                <a:noFill/>
              </a:ln>
              <a:effectLst/>
            </c:spPr>
            <c:txPr>
              <a:bodyPr rot="0" spcFirstLastPara="1" vertOverflow="ellipsis" vert="horz" wrap="square" anchor="ctr" anchorCtr="1"/>
              <a:lstStyle/>
              <a:p>
                <a:pPr>
                  <a:defRPr sz="900" b="1" i="0" u="none" strike="noStrike" kern="1200" baseline="0">
                    <a:solidFill>
                      <a:schemeClr val="tx1">
                        <a:lumMod val="75000"/>
                        <a:lumOff val="25000"/>
                      </a:schemeClr>
                    </a:solidFill>
                    <a:latin typeface="游ゴシック" panose="020B0400000000000000" pitchFamily="50" charset="-128"/>
                    <a:ea typeface="游ゴシック" panose="020B0400000000000000" pitchFamily="50" charset="-128"/>
                    <a:cs typeface="+mn-cs"/>
                  </a:defRPr>
                </a:pPr>
                <a:endParaRPr lang="ja-JP"/>
              </a:p>
            </c:txPr>
            <c:dLblPos val="bestFit"/>
            <c:showLegendKey val="0"/>
            <c:showVal val="1"/>
            <c:showCatName val="1"/>
            <c:showSerName val="0"/>
            <c:showPercent val="0"/>
            <c:showBubbleSize val="0"/>
            <c:separator>
</c:separator>
            <c:showLeaderLines val="1"/>
            <c:leaderLines>
              <c:spPr>
                <a:ln w="9525" cap="flat" cmpd="sng" algn="ctr">
                  <a:solidFill>
                    <a:schemeClr val="tx1">
                      <a:lumMod val="35000"/>
                      <a:lumOff val="65000"/>
                    </a:schemeClr>
                  </a:solidFill>
                  <a:prstDash val="solid"/>
                  <a:round/>
                </a:ln>
                <a:effectLst/>
              </c:spPr>
            </c:leaderLines>
            <c:extLst>
              <c:ext xmlns:c15="http://schemas.microsoft.com/office/drawing/2012/chart" uri="{CE6537A1-D6FC-4f65-9D91-7224C49458BB}"/>
            </c:extLst>
          </c:dLbls>
          <c:cat>
            <c:strRef>
              <c:f>'（６）満足度'!$E$12:$K$12</c:f>
              <c:strCache>
                <c:ptCount val="7"/>
                <c:pt idx="0">
                  <c:v>満足している</c:v>
                </c:pt>
                <c:pt idx="1">
                  <c:v>どちらかというと満足している</c:v>
                </c:pt>
                <c:pt idx="2">
                  <c:v>普通である</c:v>
                </c:pt>
                <c:pt idx="3">
                  <c:v>どちらかというと不満である</c:v>
                </c:pt>
                <c:pt idx="4">
                  <c:v>不満である</c:v>
                </c:pt>
                <c:pt idx="5">
                  <c:v>わからない</c:v>
                </c:pt>
                <c:pt idx="6">
                  <c:v>無回答</c:v>
                </c:pt>
              </c:strCache>
            </c:strRef>
          </c:cat>
          <c:val>
            <c:numRef>
              <c:f>'（６）満足度'!$E$14:$K$14</c:f>
              <c:numCache>
                <c:formatCode>0.0</c:formatCode>
                <c:ptCount val="7"/>
                <c:pt idx="0">
                  <c:v>10.760869565217392</c:v>
                </c:pt>
                <c:pt idx="1">
                  <c:v>16.413043478260867</c:v>
                </c:pt>
                <c:pt idx="2">
                  <c:v>30.543478260869566</c:v>
                </c:pt>
                <c:pt idx="3">
                  <c:v>23.260869565217391</c:v>
                </c:pt>
                <c:pt idx="4">
                  <c:v>13.043478260869565</c:v>
                </c:pt>
                <c:pt idx="5">
                  <c:v>5.6521739130434785</c:v>
                </c:pt>
                <c:pt idx="6">
                  <c:v>0.32608695652173914</c:v>
                </c:pt>
              </c:numCache>
            </c:numRef>
          </c:val>
          <c:extLst>
            <c:ext xmlns:c16="http://schemas.microsoft.com/office/drawing/2014/chart" uri="{C3380CC4-5D6E-409C-BE32-E72D297353CC}">
              <c16:uniqueId val="{0000000E-418B-4F5A-B311-13AE8EAC7B9B}"/>
            </c:ext>
          </c:extLst>
        </c:ser>
        <c:dLbls>
          <c:showLegendKey val="0"/>
          <c:showVal val="0"/>
          <c:showCatName val="0"/>
          <c:showSerName val="0"/>
          <c:showPercent val="0"/>
          <c:showBubbleSize val="0"/>
          <c:showLeaderLines val="1"/>
        </c:dLbls>
        <c:firstSliceAng val="0"/>
      </c:pieChart>
      <c:spPr>
        <a:noFill/>
        <a:ln w="25400">
          <a:noFill/>
        </a:ln>
        <a:effectLst/>
      </c:spPr>
    </c:plotArea>
    <c:plotVisOnly val="1"/>
    <c:dispBlanksAs val="gap"/>
    <c:showDLblsOverMax val="0"/>
  </c:chart>
  <c:spPr>
    <a:noFill/>
    <a:ln w="9525" cap="flat" cmpd="sng" algn="ctr">
      <a:noFill/>
      <a:prstDash val="solid"/>
      <a:round/>
    </a:ln>
    <a:effectLst/>
  </c:spPr>
  <c:txPr>
    <a:bodyPr/>
    <a:lstStyle/>
    <a:p>
      <a:pPr>
        <a:defRPr b="1">
          <a:latin typeface="游ゴシック" panose="020B0400000000000000" pitchFamily="50" charset="-128"/>
          <a:ea typeface="游ゴシック" panose="020B0400000000000000" pitchFamily="50" charset="-128"/>
        </a:defRPr>
      </a:pPr>
      <a:endParaRPr lang="ja-JP"/>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7750191995726159"/>
          <c:y val="0.22282356317488439"/>
          <c:w val="0.46388888888888891"/>
          <c:h val="0.77314814814814814"/>
        </c:manualLayout>
      </c:layout>
      <c:pieChart>
        <c:varyColors val="1"/>
        <c:ser>
          <c:idx val="0"/>
          <c:order val="0"/>
          <c:spPr>
            <a:solidFill>
              <a:srgbClr val="F8F8F8">
                <a:lumMod val="90000"/>
              </a:srgbClr>
            </a:solidFill>
            <a:ln w="19050">
              <a:solidFill>
                <a:sysClr val="window" lastClr="FFFFFF"/>
              </a:solidFill>
            </a:ln>
          </c:spPr>
          <c:dPt>
            <c:idx val="0"/>
            <c:bubble3D val="0"/>
            <c:spPr>
              <a:solidFill>
                <a:srgbClr val="008080"/>
              </a:solidFill>
              <a:ln w="19050">
                <a:solidFill>
                  <a:sysClr val="window" lastClr="FFFFFF"/>
                </a:solidFill>
              </a:ln>
              <a:effectLst/>
            </c:spPr>
            <c:extLst>
              <c:ext xmlns:c16="http://schemas.microsoft.com/office/drawing/2014/chart" uri="{C3380CC4-5D6E-409C-BE32-E72D297353CC}">
                <c16:uniqueId val="{00000001-2605-41A3-A6D3-61876C7852A1}"/>
              </c:ext>
            </c:extLst>
          </c:dPt>
          <c:dPt>
            <c:idx val="1"/>
            <c:bubble3D val="0"/>
            <c:spPr>
              <a:solidFill>
                <a:srgbClr val="008080"/>
              </a:solidFill>
              <a:ln w="19050">
                <a:solidFill>
                  <a:sysClr val="window" lastClr="FFFFFF"/>
                </a:solidFill>
              </a:ln>
              <a:effectLst/>
            </c:spPr>
            <c:extLst>
              <c:ext xmlns:c16="http://schemas.microsoft.com/office/drawing/2014/chart" uri="{C3380CC4-5D6E-409C-BE32-E72D297353CC}">
                <c16:uniqueId val="{00000003-2605-41A3-A6D3-61876C7852A1}"/>
              </c:ext>
            </c:extLst>
          </c:dPt>
          <c:dPt>
            <c:idx val="2"/>
            <c:bubble3D val="0"/>
            <c:spPr>
              <a:solidFill>
                <a:srgbClr val="F8F8F8">
                  <a:lumMod val="90000"/>
                </a:srgbClr>
              </a:solidFill>
              <a:ln w="19050">
                <a:solidFill>
                  <a:sysClr val="window" lastClr="FFFFFF"/>
                </a:solidFill>
              </a:ln>
              <a:effectLst/>
            </c:spPr>
            <c:extLst>
              <c:ext xmlns:c16="http://schemas.microsoft.com/office/drawing/2014/chart" uri="{C3380CC4-5D6E-409C-BE32-E72D297353CC}">
                <c16:uniqueId val="{00000005-2605-41A3-A6D3-61876C7852A1}"/>
              </c:ext>
            </c:extLst>
          </c:dPt>
          <c:dPt>
            <c:idx val="3"/>
            <c:bubble3D val="0"/>
            <c:spPr>
              <a:solidFill>
                <a:srgbClr val="A8D4D4"/>
              </a:solidFill>
              <a:ln w="19050">
                <a:solidFill>
                  <a:sysClr val="window" lastClr="FFFFFF"/>
                </a:solidFill>
              </a:ln>
              <a:effectLst/>
            </c:spPr>
            <c:extLst>
              <c:ext xmlns:c16="http://schemas.microsoft.com/office/drawing/2014/chart" uri="{C3380CC4-5D6E-409C-BE32-E72D297353CC}">
                <c16:uniqueId val="{00000007-2605-41A3-A6D3-61876C7852A1}"/>
              </c:ext>
            </c:extLst>
          </c:dPt>
          <c:dPt>
            <c:idx val="4"/>
            <c:bubble3D val="0"/>
            <c:spPr>
              <a:solidFill>
                <a:srgbClr val="A8D4D4"/>
              </a:solidFill>
              <a:ln w="19050">
                <a:solidFill>
                  <a:sysClr val="window" lastClr="FFFFFF"/>
                </a:solidFill>
              </a:ln>
              <a:effectLst/>
            </c:spPr>
            <c:extLst>
              <c:ext xmlns:c16="http://schemas.microsoft.com/office/drawing/2014/chart" uri="{C3380CC4-5D6E-409C-BE32-E72D297353CC}">
                <c16:uniqueId val="{00000009-2605-41A3-A6D3-61876C7852A1}"/>
              </c:ext>
            </c:extLst>
          </c:dPt>
          <c:dPt>
            <c:idx val="5"/>
            <c:bubble3D val="0"/>
            <c:spPr>
              <a:solidFill>
                <a:srgbClr val="F8F8F8">
                  <a:lumMod val="90000"/>
                </a:srgbClr>
              </a:solidFill>
              <a:ln w="19050">
                <a:solidFill>
                  <a:sysClr val="window" lastClr="FFFFFF"/>
                </a:solidFill>
              </a:ln>
              <a:effectLst/>
            </c:spPr>
            <c:extLst>
              <c:ext xmlns:c16="http://schemas.microsoft.com/office/drawing/2014/chart" uri="{C3380CC4-5D6E-409C-BE32-E72D297353CC}">
                <c16:uniqueId val="{0000000B-2605-41A3-A6D3-61876C7852A1}"/>
              </c:ext>
            </c:extLst>
          </c:dPt>
          <c:dPt>
            <c:idx val="6"/>
            <c:bubble3D val="0"/>
            <c:spPr>
              <a:solidFill>
                <a:srgbClr val="F8F8F8">
                  <a:lumMod val="90000"/>
                </a:srgbClr>
              </a:solidFill>
              <a:ln w="19050">
                <a:solidFill>
                  <a:sysClr val="window" lastClr="FFFFFF"/>
                </a:solidFill>
              </a:ln>
              <a:effectLst/>
            </c:spPr>
            <c:extLst>
              <c:ext xmlns:c16="http://schemas.microsoft.com/office/drawing/2014/chart" uri="{C3380CC4-5D6E-409C-BE32-E72D297353CC}">
                <c16:uniqueId val="{0000000D-2605-41A3-A6D3-61876C7852A1}"/>
              </c:ext>
            </c:extLst>
          </c:dPt>
          <c:dPt>
            <c:idx val="7"/>
            <c:bubble3D val="0"/>
            <c:spPr>
              <a:solidFill>
                <a:srgbClr val="F8F8F8">
                  <a:lumMod val="90000"/>
                </a:srgbClr>
              </a:solidFill>
              <a:ln w="19050">
                <a:solidFill>
                  <a:sysClr val="window" lastClr="FFFFFF"/>
                </a:solidFill>
              </a:ln>
              <a:effectLst/>
            </c:spPr>
            <c:extLst>
              <c:ext xmlns:c16="http://schemas.microsoft.com/office/drawing/2014/chart" uri="{C3380CC4-5D6E-409C-BE32-E72D297353CC}">
                <c16:uniqueId val="{0000000F-2605-41A3-A6D3-61876C7852A1}"/>
              </c:ext>
            </c:extLst>
          </c:dPt>
          <c:dLbls>
            <c:dLbl>
              <c:idx val="0"/>
              <c:layout>
                <c:manualLayout>
                  <c:x val="2.4700340708734746E-2"/>
                  <c:y val="3.2353022039585295E-2"/>
                </c:manualLayout>
              </c:layout>
              <c:tx>
                <c:rich>
                  <a:bodyPr/>
                  <a:lstStyle/>
                  <a:p>
                    <a:fld id="{254C6589-EF7F-42BA-8619-78633739398F}" type="CATEGORYNAME">
                      <a:rPr lang="ja-JP" altLang="en-US" sz="1200">
                        <a:solidFill>
                          <a:schemeClr val="tx1">
                            <a:lumMod val="75000"/>
                            <a:lumOff val="25000"/>
                          </a:schemeClr>
                        </a:solidFill>
                        <a:latin typeface="游ゴシック" panose="020B0400000000000000" pitchFamily="50" charset="-128"/>
                        <a:ea typeface="游ゴシック" panose="020B0400000000000000" pitchFamily="50" charset="-128"/>
                      </a:rPr>
                      <a:pPr/>
                      <a:t>[分類名]</a:t>
                    </a:fld>
                    <a:r>
                      <a:rPr lang="ja-JP" altLang="en-US" sz="900" baseline="0" dirty="0">
                        <a:solidFill>
                          <a:schemeClr val="tx1">
                            <a:lumMod val="75000"/>
                            <a:lumOff val="25000"/>
                          </a:schemeClr>
                        </a:solidFill>
                        <a:latin typeface="游ゴシック" panose="020B0400000000000000" pitchFamily="50" charset="-128"/>
                        <a:ea typeface="游ゴシック" panose="020B0400000000000000" pitchFamily="50" charset="-128"/>
                      </a:rPr>
                      <a:t>
</a:t>
                    </a:r>
                    <a:fld id="{C1A8EF1E-F28E-4E96-A54A-78C9F9FB1CC6}" type="VALUE">
                      <a:rPr lang="en-US" altLang="ja-JP" sz="1600" baseline="0">
                        <a:solidFill>
                          <a:schemeClr val="tx1">
                            <a:lumMod val="75000"/>
                            <a:lumOff val="25000"/>
                          </a:schemeClr>
                        </a:solidFill>
                        <a:latin typeface="游ゴシック" panose="020B0400000000000000" pitchFamily="50" charset="-128"/>
                        <a:ea typeface="游ゴシック" panose="020B0400000000000000" pitchFamily="50" charset="-128"/>
                      </a:rPr>
                      <a:pPr/>
                      <a:t>[値]</a:t>
                    </a:fld>
                    <a:endParaRPr lang="ja-JP" altLang="en-US" sz="900" baseline="0" dirty="0">
                      <a:solidFill>
                        <a:schemeClr val="tx1">
                          <a:lumMod val="75000"/>
                          <a:lumOff val="25000"/>
                        </a:schemeClr>
                      </a:solidFill>
                      <a:latin typeface="游ゴシック" panose="020B0400000000000000" pitchFamily="50" charset="-128"/>
                      <a:ea typeface="游ゴシック" panose="020B0400000000000000" pitchFamily="50" charset="-128"/>
                    </a:endParaRPr>
                  </a:p>
                </c:rich>
              </c:tx>
              <c:dLblPos val="bestFit"/>
              <c:showLegendKey val="0"/>
              <c:showVal val="1"/>
              <c:showCatName val="1"/>
              <c:showSerName val="0"/>
              <c:showPercent val="0"/>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1-2605-41A3-A6D3-61876C7852A1}"/>
                </c:ext>
              </c:extLst>
            </c:dLbl>
            <c:dLbl>
              <c:idx val="1"/>
              <c:layout>
                <c:manualLayout>
                  <c:x val="2.8070115368635087E-2"/>
                  <c:y val="-0.20232926091179609"/>
                </c:manualLayout>
              </c:layout>
              <c:tx>
                <c:rich>
                  <a:bodyPr/>
                  <a:lstStyle/>
                  <a:p>
                    <a:fld id="{B6BD6113-FAB5-4A0E-AFE2-E5658195C640}" type="CATEGORYNAME">
                      <a:rPr lang="ja-JP" altLang="en-US" sz="1200">
                        <a:solidFill>
                          <a:schemeClr val="tx1">
                            <a:lumMod val="75000"/>
                            <a:lumOff val="25000"/>
                          </a:schemeClr>
                        </a:solidFill>
                        <a:latin typeface="游ゴシック" panose="020B0400000000000000" pitchFamily="50" charset="-128"/>
                        <a:ea typeface="游ゴシック" panose="020B0400000000000000" pitchFamily="50" charset="-128"/>
                      </a:rPr>
                      <a:pPr/>
                      <a:t>[分類名]</a:t>
                    </a:fld>
                    <a:r>
                      <a:rPr lang="ja-JP" altLang="en-US" sz="900" baseline="0" dirty="0">
                        <a:solidFill>
                          <a:schemeClr val="tx1">
                            <a:lumMod val="75000"/>
                            <a:lumOff val="25000"/>
                          </a:schemeClr>
                        </a:solidFill>
                        <a:latin typeface="游ゴシック" panose="020B0400000000000000" pitchFamily="50" charset="-128"/>
                        <a:ea typeface="游ゴシック" panose="020B0400000000000000" pitchFamily="50" charset="-128"/>
                      </a:rPr>
                      <a:t>
</a:t>
                    </a:r>
                    <a:fld id="{583D326F-FE2E-4B80-BDF8-852C4E4F9D4D}" type="VALUE">
                      <a:rPr lang="en-US" altLang="ja-JP" sz="1600" baseline="0">
                        <a:solidFill>
                          <a:schemeClr val="tx1">
                            <a:lumMod val="75000"/>
                            <a:lumOff val="25000"/>
                          </a:schemeClr>
                        </a:solidFill>
                        <a:latin typeface="游ゴシック" panose="020B0400000000000000" pitchFamily="50" charset="-128"/>
                        <a:ea typeface="游ゴシック" panose="020B0400000000000000" pitchFamily="50" charset="-128"/>
                      </a:rPr>
                      <a:pPr/>
                      <a:t>[値]</a:t>
                    </a:fld>
                    <a:endParaRPr lang="ja-JP" altLang="en-US" sz="900" baseline="0" dirty="0">
                      <a:solidFill>
                        <a:schemeClr val="tx1">
                          <a:lumMod val="75000"/>
                          <a:lumOff val="25000"/>
                        </a:schemeClr>
                      </a:solidFill>
                      <a:latin typeface="游ゴシック" panose="020B0400000000000000" pitchFamily="50" charset="-128"/>
                      <a:ea typeface="游ゴシック" panose="020B0400000000000000" pitchFamily="50" charset="-128"/>
                    </a:endParaRPr>
                  </a:p>
                </c:rich>
              </c:tx>
              <c:dLblPos val="bestFit"/>
              <c:showLegendKey val="0"/>
              <c:showVal val="1"/>
              <c:showCatName val="1"/>
              <c:showSerName val="0"/>
              <c:showPercent val="0"/>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3-2605-41A3-A6D3-61876C7852A1}"/>
                </c:ext>
              </c:extLst>
            </c:dLbl>
            <c:dLbl>
              <c:idx val="2"/>
              <c:layout>
                <c:manualLayout>
                  <c:x val="0.33056868267117567"/>
                  <c:y val="-2.5399436647726308E-3"/>
                </c:manualLayout>
              </c:layout>
              <c:tx>
                <c:rich>
                  <a:bodyPr/>
                  <a:lstStyle/>
                  <a:p>
                    <a:fld id="{B82402C9-FE31-4773-BA66-C50FB5DE8A7F}" type="CATEGORYNAME">
                      <a:rPr lang="ja-JP" altLang="en-US">
                        <a:latin typeface="游ゴシック" panose="020B0400000000000000" pitchFamily="50" charset="-128"/>
                        <a:ea typeface="游ゴシック" panose="020B0400000000000000" pitchFamily="50" charset="-128"/>
                      </a:rPr>
                      <a:pPr/>
                      <a:t>[分類名]</a:t>
                    </a:fld>
                    <a:r>
                      <a:rPr lang="ja-JP" altLang="en-US" baseline="0" dirty="0">
                        <a:latin typeface="游ゴシック" panose="020B0400000000000000" pitchFamily="50" charset="-128"/>
                        <a:ea typeface="游ゴシック" panose="020B0400000000000000" pitchFamily="50" charset="-128"/>
                      </a:rPr>
                      <a:t>
</a:t>
                    </a:r>
                    <a:fld id="{7B588E22-ADBF-48C5-8020-0BAF684C409D}" type="VALUE">
                      <a:rPr lang="en-US" altLang="ja-JP" baseline="0">
                        <a:latin typeface="游ゴシック" panose="020B0400000000000000" pitchFamily="50" charset="-128"/>
                        <a:ea typeface="游ゴシック" panose="020B0400000000000000" pitchFamily="50" charset="-128"/>
                      </a:rPr>
                      <a:pPr/>
                      <a:t>[値]</a:t>
                    </a:fld>
                    <a:endParaRPr lang="ja-JP" altLang="en-US" baseline="0" dirty="0">
                      <a:latin typeface="游ゴシック" panose="020B0400000000000000" pitchFamily="50" charset="-128"/>
                      <a:ea typeface="游ゴシック" panose="020B0400000000000000" pitchFamily="50" charset="-128"/>
                    </a:endParaRPr>
                  </a:p>
                </c:rich>
              </c:tx>
              <c:dLblPos val="bestFit"/>
              <c:showLegendKey val="0"/>
              <c:showVal val="1"/>
              <c:showCatName val="1"/>
              <c:showSerName val="0"/>
              <c:showPercent val="0"/>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5-2605-41A3-A6D3-61876C7852A1}"/>
                </c:ext>
              </c:extLst>
            </c:dLbl>
            <c:dLbl>
              <c:idx val="3"/>
              <c:layout>
                <c:manualLayout>
                  <c:x val="-3.9844792388914106E-2"/>
                  <c:y val="4.6151348855462369E-2"/>
                </c:manualLayout>
              </c:layout>
              <c:tx>
                <c:rich>
                  <a:bodyPr/>
                  <a:lstStyle/>
                  <a:p>
                    <a:fld id="{491838C2-DC70-43C5-AF9D-AF9126EEF24D}" type="CATEGORYNAME">
                      <a:rPr lang="ja-JP" altLang="en-US">
                        <a:latin typeface="游ゴシック" panose="020B0400000000000000" pitchFamily="50" charset="-128"/>
                        <a:ea typeface="游ゴシック" panose="020B0400000000000000" pitchFamily="50" charset="-128"/>
                      </a:rPr>
                      <a:pPr/>
                      <a:t>[分類名]</a:t>
                    </a:fld>
                    <a:r>
                      <a:rPr lang="ja-JP" altLang="en-US" baseline="0" dirty="0">
                        <a:latin typeface="游ゴシック" panose="020B0400000000000000" pitchFamily="50" charset="-128"/>
                        <a:ea typeface="游ゴシック" panose="020B0400000000000000" pitchFamily="50" charset="-128"/>
                      </a:rPr>
                      <a:t>
</a:t>
                    </a:r>
                    <a:fld id="{AF6E1C7C-0FB8-48E0-8F64-62271534CB19}" type="VALUE">
                      <a:rPr lang="en-US" altLang="ja-JP" baseline="0">
                        <a:latin typeface="游ゴシック" panose="020B0400000000000000" pitchFamily="50" charset="-128"/>
                        <a:ea typeface="游ゴシック" panose="020B0400000000000000" pitchFamily="50" charset="-128"/>
                      </a:rPr>
                      <a:pPr/>
                      <a:t>[値]</a:t>
                    </a:fld>
                    <a:endParaRPr lang="ja-JP" altLang="en-US" baseline="0" dirty="0">
                      <a:latin typeface="游ゴシック" panose="020B0400000000000000" pitchFamily="50" charset="-128"/>
                      <a:ea typeface="游ゴシック" panose="020B0400000000000000" pitchFamily="50" charset="-128"/>
                    </a:endParaRPr>
                  </a:p>
                </c:rich>
              </c:tx>
              <c:dLblPos val="bestFit"/>
              <c:showLegendKey val="0"/>
              <c:showVal val="1"/>
              <c:showCatName val="1"/>
              <c:showSerName val="0"/>
              <c:showPercent val="0"/>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7-2605-41A3-A6D3-61876C7852A1}"/>
                </c:ext>
              </c:extLst>
            </c:dLbl>
            <c:dLbl>
              <c:idx val="4"/>
              <c:layout>
                <c:manualLayout>
                  <c:x val="-3.1245534823602074E-2"/>
                  <c:y val="2.1690456041160343E-2"/>
                </c:manualLayout>
              </c:layout>
              <c:tx>
                <c:rich>
                  <a:bodyPr/>
                  <a:lstStyle/>
                  <a:p>
                    <a:fld id="{88088128-058E-4DDD-842A-37074C82FC11}" type="CATEGORYNAME">
                      <a:rPr lang="ja-JP" altLang="en-US">
                        <a:latin typeface="游ゴシック" panose="020B0400000000000000" pitchFamily="50" charset="-128"/>
                        <a:ea typeface="游ゴシック" panose="020B0400000000000000" pitchFamily="50" charset="-128"/>
                      </a:rPr>
                      <a:pPr/>
                      <a:t>[分類名]</a:t>
                    </a:fld>
                    <a:r>
                      <a:rPr lang="ja-JP" altLang="en-US" baseline="0" dirty="0">
                        <a:latin typeface="游ゴシック" panose="020B0400000000000000" pitchFamily="50" charset="-128"/>
                        <a:ea typeface="游ゴシック" panose="020B0400000000000000" pitchFamily="50" charset="-128"/>
                      </a:rPr>
                      <a:t>
</a:t>
                    </a:r>
                    <a:fld id="{9D76F193-2B6A-47D5-B3D8-3B49D4B0CBE5}" type="VALUE">
                      <a:rPr lang="en-US" altLang="ja-JP" baseline="0">
                        <a:latin typeface="游ゴシック" panose="020B0400000000000000" pitchFamily="50" charset="-128"/>
                        <a:ea typeface="游ゴシック" panose="020B0400000000000000" pitchFamily="50" charset="-128"/>
                      </a:rPr>
                      <a:pPr/>
                      <a:t>[値]</a:t>
                    </a:fld>
                    <a:endParaRPr lang="ja-JP" altLang="en-US" baseline="0" dirty="0">
                      <a:latin typeface="游ゴシック" panose="020B0400000000000000" pitchFamily="50" charset="-128"/>
                      <a:ea typeface="游ゴシック" panose="020B0400000000000000" pitchFamily="50" charset="-128"/>
                    </a:endParaRPr>
                  </a:p>
                </c:rich>
              </c:tx>
              <c:dLblPos val="bestFit"/>
              <c:showLegendKey val="0"/>
              <c:showVal val="1"/>
              <c:showCatName val="1"/>
              <c:showSerName val="0"/>
              <c:showPercent val="0"/>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9-2605-41A3-A6D3-61876C7852A1}"/>
                </c:ext>
              </c:extLst>
            </c:dLbl>
            <c:dLbl>
              <c:idx val="5"/>
              <c:layout>
                <c:manualLayout>
                  <c:x val="2.6158827819725287E-2"/>
                  <c:y val="5.9788857767297619E-3"/>
                </c:manualLayout>
              </c:layout>
              <c:tx>
                <c:rich>
                  <a:bodyPr/>
                  <a:lstStyle/>
                  <a:p>
                    <a:fld id="{0B2B6F6B-5E25-4C4A-8108-4147A50AEBC8}" type="CATEGORYNAME">
                      <a:rPr lang="ja-JP" altLang="en-US">
                        <a:solidFill>
                          <a:schemeClr val="tx1">
                            <a:lumMod val="75000"/>
                            <a:lumOff val="25000"/>
                          </a:schemeClr>
                        </a:solidFill>
                        <a:latin typeface="游ゴシック" panose="020B0400000000000000" pitchFamily="50" charset="-128"/>
                        <a:ea typeface="游ゴシック" panose="020B0400000000000000" pitchFamily="50" charset="-128"/>
                      </a:rPr>
                      <a:pPr/>
                      <a:t>[分類名]</a:t>
                    </a:fld>
                    <a:r>
                      <a:rPr lang="ja-JP" altLang="en-US" baseline="0" dirty="0">
                        <a:solidFill>
                          <a:schemeClr val="tx1">
                            <a:lumMod val="75000"/>
                            <a:lumOff val="25000"/>
                          </a:schemeClr>
                        </a:solidFill>
                        <a:latin typeface="游ゴシック" panose="020B0400000000000000" pitchFamily="50" charset="-128"/>
                        <a:ea typeface="游ゴシック" panose="020B0400000000000000" pitchFamily="50" charset="-128"/>
                      </a:rPr>
                      <a:t>
</a:t>
                    </a:r>
                    <a:fld id="{DD031420-ECEF-4B53-9FD8-BAF419E90C2E}" type="VALUE">
                      <a:rPr lang="en-US" altLang="ja-JP" baseline="0">
                        <a:solidFill>
                          <a:schemeClr val="tx1">
                            <a:lumMod val="75000"/>
                            <a:lumOff val="25000"/>
                          </a:schemeClr>
                        </a:solidFill>
                        <a:latin typeface="游ゴシック" panose="020B0400000000000000" pitchFamily="50" charset="-128"/>
                        <a:ea typeface="游ゴシック" panose="020B0400000000000000" pitchFamily="50" charset="-128"/>
                      </a:rPr>
                      <a:pPr/>
                      <a:t>[値]</a:t>
                    </a:fld>
                    <a:endParaRPr lang="ja-JP" altLang="en-US" baseline="0" dirty="0">
                      <a:solidFill>
                        <a:schemeClr val="tx1">
                          <a:lumMod val="75000"/>
                          <a:lumOff val="25000"/>
                        </a:schemeClr>
                      </a:solidFill>
                      <a:latin typeface="游ゴシック" panose="020B0400000000000000" pitchFamily="50" charset="-128"/>
                      <a:ea typeface="游ゴシック" panose="020B0400000000000000" pitchFamily="50" charset="-128"/>
                    </a:endParaRPr>
                  </a:p>
                </c:rich>
              </c:tx>
              <c:dLblPos val="bestFit"/>
              <c:showLegendKey val="0"/>
              <c:showVal val="1"/>
              <c:showCatName val="1"/>
              <c:showSerName val="0"/>
              <c:showPercent val="0"/>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B-2605-41A3-A6D3-61876C7852A1}"/>
                </c:ext>
              </c:extLst>
            </c:dLbl>
            <c:numFmt formatCode="0.0&quot;%&quot;" sourceLinked="0"/>
            <c:spPr>
              <a:noFill/>
              <a:ln>
                <a:noFill/>
              </a:ln>
              <a:effectLst/>
            </c:spPr>
            <c:txPr>
              <a:bodyPr rot="0" spcFirstLastPara="1" vertOverflow="ellipsis" vert="horz" wrap="square" anchor="ctr" anchorCtr="1"/>
              <a:lstStyle/>
              <a:p>
                <a:pPr>
                  <a:defRPr sz="900" b="1" i="0" u="none" strike="noStrike" kern="1200" baseline="0">
                    <a:solidFill>
                      <a:schemeClr val="tx1">
                        <a:lumMod val="75000"/>
                        <a:lumOff val="25000"/>
                      </a:schemeClr>
                    </a:solidFill>
                    <a:latin typeface="+mn-ea"/>
                    <a:ea typeface="+mn-ea"/>
                    <a:cs typeface="+mn-cs"/>
                  </a:defRPr>
                </a:pPr>
                <a:endParaRPr lang="ja-JP"/>
              </a:p>
            </c:txPr>
            <c:dLblPos val="bestFit"/>
            <c:showLegendKey val="0"/>
            <c:showVal val="1"/>
            <c:showCatName val="1"/>
            <c:showSerName val="0"/>
            <c:showPercent val="0"/>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'5'!$C$33:$H$33</c:f>
              <c:strCache>
                <c:ptCount val="6"/>
                <c:pt idx="0">
                  <c:v>満足                                                        </c:v>
                </c:pt>
                <c:pt idx="1">
                  <c:v>やや満足                                                    </c:v>
                </c:pt>
                <c:pt idx="2">
                  <c:v>どちらでもない                                              </c:v>
                </c:pt>
                <c:pt idx="3">
                  <c:v>やや不満                                                    </c:v>
                </c:pt>
                <c:pt idx="4">
                  <c:v>不満                                                        </c:v>
                </c:pt>
                <c:pt idx="5">
                  <c:v>無回答                                                      </c:v>
                </c:pt>
              </c:strCache>
            </c:strRef>
          </c:cat>
          <c:val>
            <c:numRef>
              <c:f>'5'!$C$35:$H$35</c:f>
              <c:numCache>
                <c:formatCode>0.0</c:formatCode>
                <c:ptCount val="6"/>
                <c:pt idx="0">
                  <c:v>11.1</c:v>
                </c:pt>
                <c:pt idx="1">
                  <c:v>24.8</c:v>
                </c:pt>
                <c:pt idx="2">
                  <c:v>32.5</c:v>
                </c:pt>
                <c:pt idx="3">
                  <c:v>19.899999999999999</c:v>
                </c:pt>
                <c:pt idx="4">
                  <c:v>10.6</c:v>
                </c:pt>
                <c:pt idx="5">
                  <c:v>1</c:v>
                </c:pt>
              </c:numCache>
            </c:numRef>
          </c:val>
          <c:extLst>
            <c:ext xmlns:c16="http://schemas.microsoft.com/office/drawing/2014/chart" uri="{C3380CC4-5D6E-409C-BE32-E72D297353CC}">
              <c16:uniqueId val="{00000010-2605-41A3-A6D3-61876C7852A1}"/>
            </c:ext>
          </c:extLst>
        </c:ser>
        <c:dLbls>
          <c:dLblPos val="bestFit"/>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extLst/>
  </c:chart>
  <c:spPr>
    <a:noFill/>
    <a:ln w="9525" cap="flat" cmpd="sng" algn="ctr">
      <a:noFill/>
      <a:round/>
    </a:ln>
    <a:effectLst/>
  </c:spPr>
  <c:txPr>
    <a:bodyPr/>
    <a:lstStyle/>
    <a:p>
      <a:pPr>
        <a:defRPr b="1">
          <a:latin typeface="+mn-ea"/>
          <a:ea typeface="+mn-ea"/>
        </a:defRPr>
      </a:pPr>
      <a:endParaRPr lang="ja-JP"/>
    </a:p>
  </c:txPr>
  <c:externalData r:id="rId4">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6718886445455619"/>
          <c:y val="0.12248485879515356"/>
          <c:w val="0.37123811956213504"/>
          <c:h val="0.849221239983039"/>
        </c:manualLayout>
      </c:layout>
      <c:barChart>
        <c:barDir val="bar"/>
        <c:grouping val="clustered"/>
        <c:varyColors val="0"/>
        <c:ser>
          <c:idx val="0"/>
          <c:order val="0"/>
          <c:spPr>
            <a:solidFill>
              <a:schemeClr val="bg1">
                <a:lumMod val="50000"/>
              </a:schemeClr>
            </a:solidFill>
            <a:ln>
              <a:noFill/>
            </a:ln>
            <a:effectLst/>
          </c:spPr>
          <c:invertIfNegative val="0"/>
          <c:cat>
            <c:strRef>
              <c:f>Sheet6!$B$25:$B$42</c:f>
              <c:strCache>
                <c:ptCount val="18"/>
                <c:pt idx="0">
                  <c:v>①清潔なトイレ</c:v>
                </c:pt>
                <c:pt idx="1">
                  <c:v>②休憩施設（ベンチやデッキ、机など）</c:v>
                </c:pt>
                <c:pt idx="2">
                  <c:v>③日陰（緑陰、東屋・パーゴラなど）</c:v>
                </c:pt>
                <c:pt idx="3">
                  <c:v>④花や植物、樹木などの自然環境</c:v>
                </c:pt>
                <c:pt idx="4">
                  <c:v>⑤ウォーキング、ランニング等の施設</c:v>
                </c:pt>
                <c:pt idx="5">
                  <c:v>⑥誰もが遊べる遊具（障がいを含む）</c:v>
                </c:pt>
                <c:pt idx="6">
                  <c:v>⑦駐車場、駐輪場</c:v>
                </c:pt>
                <c:pt idx="7">
                  <c:v>⑧健康になる施設（健康遊具など）</c:v>
                </c:pt>
                <c:pt idx="8">
                  <c:v>⑨屋根のある施設（荒天時、猛暑日でも遊べる）</c:v>
                </c:pt>
                <c:pt idx="9">
                  <c:v>⑩年代別遊具（子どもの年代に応じた遊具）</c:v>
                </c:pt>
                <c:pt idx="10">
                  <c:v>⑪スポーツ施設・ボール遊びできる施設</c:v>
                </c:pt>
                <c:pt idx="11">
                  <c:v>⑫オープンスペース、広場</c:v>
                </c:pt>
                <c:pt idx="12">
                  <c:v>⑬水遊び施設（じゃぶじゃぶ池、噴水など）</c:v>
                </c:pt>
                <c:pt idx="13">
                  <c:v>⑭飲食や物販施設</c:v>
                </c:pt>
                <c:pt idx="14">
                  <c:v>⑮特色ある遊具（人気のふわふわドームなど）</c:v>
                </c:pt>
                <c:pt idx="15">
                  <c:v>⑯大型複合遊具（規模の大きな複合遊具）</c:v>
                </c:pt>
                <c:pt idx="16">
                  <c:v>⑰スケートボードなどのアーバンスポーツ施設</c:v>
                </c:pt>
                <c:pt idx="17">
                  <c:v>⑱その他</c:v>
                </c:pt>
              </c:strCache>
            </c:strRef>
          </c:cat>
          <c:val>
            <c:numRef>
              <c:f>Sheet6!$L$25:$L$42</c:f>
              <c:numCache>
                <c:formatCode>0.0</c:formatCode>
                <c:ptCount val="18"/>
                <c:pt idx="0">
                  <c:v>70.7</c:v>
                </c:pt>
                <c:pt idx="1">
                  <c:v>54.5</c:v>
                </c:pt>
                <c:pt idx="2">
                  <c:v>46.1</c:v>
                </c:pt>
                <c:pt idx="3">
                  <c:v>45</c:v>
                </c:pt>
                <c:pt idx="4">
                  <c:v>35</c:v>
                </c:pt>
                <c:pt idx="5">
                  <c:v>32.5</c:v>
                </c:pt>
                <c:pt idx="6">
                  <c:v>32.4</c:v>
                </c:pt>
                <c:pt idx="7">
                  <c:v>30.6</c:v>
                </c:pt>
                <c:pt idx="8">
                  <c:v>28.9</c:v>
                </c:pt>
                <c:pt idx="9">
                  <c:v>20.6</c:v>
                </c:pt>
                <c:pt idx="10">
                  <c:v>18.600000000000001</c:v>
                </c:pt>
                <c:pt idx="11">
                  <c:v>17</c:v>
                </c:pt>
                <c:pt idx="12">
                  <c:v>16.600000000000001</c:v>
                </c:pt>
                <c:pt idx="13">
                  <c:v>13.3</c:v>
                </c:pt>
                <c:pt idx="14">
                  <c:v>10.9</c:v>
                </c:pt>
                <c:pt idx="15">
                  <c:v>10.5</c:v>
                </c:pt>
                <c:pt idx="16">
                  <c:v>4.2</c:v>
                </c:pt>
                <c:pt idx="17">
                  <c:v>2.6</c:v>
                </c:pt>
              </c:numCache>
            </c:numRef>
          </c:val>
          <c:extLst>
            <c:ext xmlns:c16="http://schemas.microsoft.com/office/drawing/2014/chart" uri="{C3380CC4-5D6E-409C-BE32-E72D297353CC}">
              <c16:uniqueId val="{00000000-746E-4F39-B441-AABF307D7EE0}"/>
            </c:ext>
          </c:extLst>
        </c:ser>
        <c:dLbls>
          <c:showLegendKey val="0"/>
          <c:showVal val="0"/>
          <c:showCatName val="0"/>
          <c:showSerName val="0"/>
          <c:showPercent val="0"/>
          <c:showBubbleSize val="0"/>
        </c:dLbls>
        <c:gapWidth val="100"/>
        <c:axId val="602099496"/>
        <c:axId val="602098840"/>
      </c:barChart>
      <c:catAx>
        <c:axId val="602099496"/>
        <c:scaling>
          <c:orientation val="maxMin"/>
        </c:scaling>
        <c:delete val="1"/>
        <c:axPos val="l"/>
        <c:numFmt formatCode="General" sourceLinked="1"/>
        <c:majorTickMark val="none"/>
        <c:minorTickMark val="none"/>
        <c:tickLblPos val="nextTo"/>
        <c:crossAx val="602098840"/>
        <c:crosses val="autoZero"/>
        <c:auto val="1"/>
        <c:lblAlgn val="ctr"/>
        <c:lblOffset val="100"/>
        <c:noMultiLvlLbl val="0"/>
      </c:catAx>
      <c:valAx>
        <c:axId val="602098840"/>
        <c:scaling>
          <c:orientation val="minMax"/>
        </c:scaling>
        <c:delete val="0"/>
        <c:axPos val="t"/>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BIZ UDゴシック" panose="020B0400000000000000" pitchFamily="49" charset="-128"/>
                <a:ea typeface="BIZ UDゴシック" panose="020B0400000000000000" pitchFamily="49" charset="-128"/>
                <a:cs typeface="+mn-cs"/>
              </a:defRPr>
            </a:pPr>
            <a:endParaRPr lang="ja-JP"/>
          </a:p>
        </c:txPr>
        <c:crossAx val="602099496"/>
        <c:crosses val="autoZero"/>
        <c:crossBetween val="between"/>
      </c:valAx>
      <c:spPr>
        <a:noFill/>
        <a:ln>
          <a:noFill/>
        </a:ln>
        <a:effectLst/>
      </c:spPr>
    </c:plotArea>
    <c:plotVisOnly val="1"/>
    <c:dispBlanksAs val="gap"/>
    <c:showDLblsOverMax val="0"/>
  </c:chart>
  <c:spPr>
    <a:noFill/>
    <a:ln>
      <a:noFill/>
    </a:ln>
    <a:effectLst/>
  </c:spPr>
  <c:txPr>
    <a:bodyPr/>
    <a:lstStyle/>
    <a:p>
      <a:pPr>
        <a:defRPr>
          <a:latin typeface="BIZ UDゴシック" panose="020B0400000000000000" pitchFamily="49" charset="-128"/>
          <a:ea typeface="BIZ UDゴシック" panose="020B0400000000000000" pitchFamily="49" charset="-128"/>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36958873609092996"/>
          <c:y val="0.14385376819388113"/>
          <c:w val="0.46388888888888891"/>
          <c:h val="0.77314814814814814"/>
        </c:manualLayout>
      </c:layout>
      <c:pieChart>
        <c:varyColors val="1"/>
        <c:ser>
          <c:idx val="0"/>
          <c:order val="0"/>
          <c:spPr>
            <a:solidFill>
              <a:srgbClr val="F8F8F8">
                <a:lumMod val="90000"/>
              </a:srgbClr>
            </a:solidFill>
            <a:ln w="19050">
              <a:solidFill>
                <a:sysClr val="window" lastClr="FFFFFF"/>
              </a:solidFill>
            </a:ln>
          </c:spPr>
          <c:dPt>
            <c:idx val="0"/>
            <c:bubble3D val="0"/>
            <c:spPr>
              <a:solidFill>
                <a:srgbClr val="008080"/>
              </a:solidFill>
              <a:ln w="19050">
                <a:solidFill>
                  <a:sysClr val="window" lastClr="FFFFFF"/>
                </a:solidFill>
              </a:ln>
              <a:effectLst/>
            </c:spPr>
            <c:extLst>
              <c:ext xmlns:c16="http://schemas.microsoft.com/office/drawing/2014/chart" uri="{C3380CC4-5D6E-409C-BE32-E72D297353CC}">
                <c16:uniqueId val="{00000001-4EF4-4E9B-BE48-D06AD4B084A8}"/>
              </c:ext>
            </c:extLst>
          </c:dPt>
          <c:dPt>
            <c:idx val="1"/>
            <c:bubble3D val="0"/>
            <c:spPr>
              <a:solidFill>
                <a:srgbClr val="A8D4D4"/>
              </a:solidFill>
              <a:ln w="19050">
                <a:solidFill>
                  <a:sysClr val="window" lastClr="FFFFFF"/>
                </a:solidFill>
              </a:ln>
              <a:effectLst/>
            </c:spPr>
            <c:extLst>
              <c:ext xmlns:c16="http://schemas.microsoft.com/office/drawing/2014/chart" uri="{C3380CC4-5D6E-409C-BE32-E72D297353CC}">
                <c16:uniqueId val="{00000003-4EF4-4E9B-BE48-D06AD4B084A8}"/>
              </c:ext>
            </c:extLst>
          </c:dPt>
          <c:dPt>
            <c:idx val="2"/>
            <c:bubble3D val="0"/>
            <c:spPr>
              <a:solidFill>
                <a:srgbClr val="F8F8F8">
                  <a:lumMod val="90000"/>
                </a:srgbClr>
              </a:solidFill>
              <a:ln w="19050">
                <a:solidFill>
                  <a:sysClr val="window" lastClr="FFFFFF"/>
                </a:solidFill>
              </a:ln>
              <a:effectLst/>
            </c:spPr>
            <c:extLst>
              <c:ext xmlns:c16="http://schemas.microsoft.com/office/drawing/2014/chart" uri="{C3380CC4-5D6E-409C-BE32-E72D297353CC}">
                <c16:uniqueId val="{00000005-4EF4-4E9B-BE48-D06AD4B084A8}"/>
              </c:ext>
            </c:extLst>
          </c:dPt>
          <c:dPt>
            <c:idx val="3"/>
            <c:bubble3D val="0"/>
            <c:spPr>
              <a:solidFill>
                <a:srgbClr val="F8F8F8">
                  <a:lumMod val="90000"/>
                </a:srgbClr>
              </a:solidFill>
              <a:ln w="19050">
                <a:solidFill>
                  <a:sysClr val="window" lastClr="FFFFFF"/>
                </a:solidFill>
              </a:ln>
              <a:effectLst/>
            </c:spPr>
            <c:extLst>
              <c:ext xmlns:c16="http://schemas.microsoft.com/office/drawing/2014/chart" uri="{C3380CC4-5D6E-409C-BE32-E72D297353CC}">
                <c16:uniqueId val="{00000007-4EF4-4E9B-BE48-D06AD4B084A8}"/>
              </c:ext>
            </c:extLst>
          </c:dPt>
          <c:dPt>
            <c:idx val="4"/>
            <c:bubble3D val="0"/>
            <c:spPr>
              <a:solidFill>
                <a:srgbClr val="F8F8F8">
                  <a:lumMod val="90000"/>
                </a:srgbClr>
              </a:solidFill>
              <a:ln w="19050">
                <a:solidFill>
                  <a:sysClr val="window" lastClr="FFFFFF"/>
                </a:solidFill>
              </a:ln>
              <a:effectLst/>
            </c:spPr>
            <c:extLst>
              <c:ext xmlns:c16="http://schemas.microsoft.com/office/drawing/2014/chart" uri="{C3380CC4-5D6E-409C-BE32-E72D297353CC}">
                <c16:uniqueId val="{00000009-4EF4-4E9B-BE48-D06AD4B084A8}"/>
              </c:ext>
            </c:extLst>
          </c:dPt>
          <c:dPt>
            <c:idx val="5"/>
            <c:bubble3D val="0"/>
            <c:spPr>
              <a:solidFill>
                <a:srgbClr val="F8F8F8">
                  <a:lumMod val="90000"/>
                </a:srgbClr>
              </a:solidFill>
              <a:ln w="19050">
                <a:solidFill>
                  <a:sysClr val="window" lastClr="FFFFFF"/>
                </a:solidFill>
              </a:ln>
              <a:effectLst/>
            </c:spPr>
            <c:extLst>
              <c:ext xmlns:c16="http://schemas.microsoft.com/office/drawing/2014/chart" uri="{C3380CC4-5D6E-409C-BE32-E72D297353CC}">
                <c16:uniqueId val="{0000000B-4EF4-4E9B-BE48-D06AD4B084A8}"/>
              </c:ext>
            </c:extLst>
          </c:dPt>
          <c:dPt>
            <c:idx val="6"/>
            <c:bubble3D val="0"/>
            <c:spPr>
              <a:solidFill>
                <a:srgbClr val="F8F8F8">
                  <a:lumMod val="90000"/>
                </a:srgbClr>
              </a:solidFill>
              <a:ln w="19050">
                <a:solidFill>
                  <a:sysClr val="window" lastClr="FFFFFF"/>
                </a:solidFill>
              </a:ln>
              <a:effectLst/>
            </c:spPr>
            <c:extLst>
              <c:ext xmlns:c16="http://schemas.microsoft.com/office/drawing/2014/chart" uri="{C3380CC4-5D6E-409C-BE32-E72D297353CC}">
                <c16:uniqueId val="{0000000D-4EF4-4E9B-BE48-D06AD4B084A8}"/>
              </c:ext>
            </c:extLst>
          </c:dPt>
          <c:dPt>
            <c:idx val="7"/>
            <c:bubble3D val="0"/>
            <c:spPr>
              <a:solidFill>
                <a:srgbClr val="F8F8F8">
                  <a:lumMod val="90000"/>
                </a:srgbClr>
              </a:solidFill>
              <a:ln w="19050">
                <a:solidFill>
                  <a:sysClr val="window" lastClr="FFFFFF"/>
                </a:solidFill>
              </a:ln>
              <a:effectLst/>
            </c:spPr>
            <c:extLst>
              <c:ext xmlns:c16="http://schemas.microsoft.com/office/drawing/2014/chart" uri="{C3380CC4-5D6E-409C-BE32-E72D297353CC}">
                <c16:uniqueId val="{0000000F-4EF4-4E9B-BE48-D06AD4B084A8}"/>
              </c:ext>
            </c:extLst>
          </c:dPt>
          <c:dLbls>
            <c:dLbl>
              <c:idx val="0"/>
              <c:layout>
                <c:manualLayout>
                  <c:x val="-1.7967080053979023E-3"/>
                  <c:y val="-0.24299149268539824"/>
                </c:manualLayout>
              </c:layout>
              <c:tx>
                <c:rich>
                  <a:bodyPr/>
                  <a:lstStyle/>
                  <a:p>
                    <a:fld id="{AE780828-B02E-43AD-A9EC-A6759841F8CC}" type="CATEGORYNAME">
                      <a:rPr lang="ja-JP" altLang="en-US"/>
                      <a:pPr/>
                      <a:t>[分類名]</a:t>
                    </a:fld>
                    <a:r>
                      <a:rPr lang="ja-JP" altLang="en-US" baseline="0" dirty="0"/>
                      <a:t>
</a:t>
                    </a:r>
                    <a:fld id="{5377E4B3-E7CD-4D68-B36C-182A3B00065F}" type="VALUE">
                      <a:rPr lang="en-US" altLang="ja-JP" sz="1600" baseline="0">
                        <a:latin typeface="游ゴシック" panose="020B0400000000000000" pitchFamily="50" charset="-128"/>
                        <a:ea typeface="游ゴシック" panose="020B0400000000000000" pitchFamily="50" charset="-128"/>
                      </a:rPr>
                      <a:pPr/>
                      <a:t>[値]</a:t>
                    </a:fld>
                    <a:endParaRPr lang="ja-JP" altLang="en-US" baseline="0" dirty="0"/>
                  </a:p>
                </c:rich>
              </c:tx>
              <c:dLblPos val="bestFit"/>
              <c:showLegendKey val="0"/>
              <c:showVal val="1"/>
              <c:showCatName val="1"/>
              <c:showSerName val="0"/>
              <c:showPercent val="0"/>
              <c:showBubbleSize val="0"/>
              <c:separator>
</c:separator>
              <c:extLst>
                <c:ext xmlns:c15="http://schemas.microsoft.com/office/drawing/2012/chart" uri="{CE6537A1-D6FC-4f65-9D91-7224C49458BB}">
                  <c15:layout>
                    <c:manualLayout>
                      <c:w val="0.24185948771494334"/>
                      <c:h val="0.2377347603667504"/>
                    </c:manualLayout>
                  </c15:layout>
                  <c15:dlblFieldTable/>
                  <c15:showDataLabelsRange val="0"/>
                </c:ext>
                <c:ext xmlns:c16="http://schemas.microsoft.com/office/drawing/2014/chart" uri="{C3380CC4-5D6E-409C-BE32-E72D297353CC}">
                  <c16:uniqueId val="{00000001-4EF4-4E9B-BE48-D06AD4B084A8}"/>
                </c:ext>
              </c:extLst>
            </c:dLbl>
            <c:dLbl>
              <c:idx val="1"/>
              <c:layout>
                <c:manualLayout>
                  <c:x val="-0.12231974091330468"/>
                  <c:y val="-2.2341376228775855E-2"/>
                </c:manualLayout>
              </c:layout>
              <c:tx>
                <c:rich>
                  <a:bodyPr/>
                  <a:lstStyle/>
                  <a:p>
                    <a:fld id="{EFE6E6F4-C123-4EBD-B240-2CEDE13703B0}" type="CATEGORYNAME">
                      <a:rPr lang="ja-JP" altLang="en-US">
                        <a:latin typeface="游ゴシック" panose="020B0400000000000000" pitchFamily="50" charset="-128"/>
                        <a:ea typeface="游ゴシック" panose="020B0400000000000000" pitchFamily="50" charset="-128"/>
                      </a:rPr>
                      <a:pPr/>
                      <a:t>[分類名]</a:t>
                    </a:fld>
                    <a:r>
                      <a:rPr lang="ja-JP" altLang="en-US" baseline="0" dirty="0">
                        <a:latin typeface="游ゴシック" panose="020B0400000000000000" pitchFamily="50" charset="-128"/>
                        <a:ea typeface="游ゴシック" panose="020B0400000000000000" pitchFamily="50" charset="-128"/>
                      </a:rPr>
                      <a:t>
</a:t>
                    </a:r>
                    <a:fld id="{597ABC78-4D54-447A-A311-59D8EB1259D9}" type="VALUE">
                      <a:rPr lang="en-US" altLang="ja-JP" sz="1600" baseline="0">
                        <a:latin typeface="游ゴシック" panose="020B0400000000000000" pitchFamily="50" charset="-128"/>
                        <a:ea typeface="游ゴシック" panose="020B0400000000000000" pitchFamily="50" charset="-128"/>
                      </a:rPr>
                      <a:pPr/>
                      <a:t>[値]</a:t>
                    </a:fld>
                    <a:endParaRPr lang="ja-JP" altLang="en-US" baseline="0" dirty="0">
                      <a:latin typeface="游ゴシック" panose="020B0400000000000000" pitchFamily="50" charset="-128"/>
                      <a:ea typeface="游ゴシック" panose="020B0400000000000000" pitchFamily="50" charset="-128"/>
                    </a:endParaRPr>
                  </a:p>
                </c:rich>
              </c:tx>
              <c:dLblPos val="bestFit"/>
              <c:showLegendKey val="0"/>
              <c:showVal val="1"/>
              <c:showCatName val="1"/>
              <c:showSerName val="0"/>
              <c:showPercent val="0"/>
              <c:showBubbleSize val="0"/>
              <c:separator>
</c:separator>
              <c:extLst>
                <c:ext xmlns:c15="http://schemas.microsoft.com/office/drawing/2012/chart" uri="{CE6537A1-D6FC-4f65-9D91-7224C49458BB}">
                  <c15:layout>
                    <c:manualLayout>
                      <c:w val="0.38098856152816496"/>
                      <c:h val="0.27237198567337262"/>
                    </c:manualLayout>
                  </c15:layout>
                  <c15:dlblFieldTable/>
                  <c15:showDataLabelsRange val="0"/>
                </c:ext>
                <c:ext xmlns:c16="http://schemas.microsoft.com/office/drawing/2014/chart" uri="{C3380CC4-5D6E-409C-BE32-E72D297353CC}">
                  <c16:uniqueId val="{00000003-4EF4-4E9B-BE48-D06AD4B084A8}"/>
                </c:ext>
              </c:extLst>
            </c:dLbl>
            <c:dLbl>
              <c:idx val="2"/>
              <c:layout>
                <c:manualLayout>
                  <c:x val="-5.8018999509179825E-2"/>
                  <c:y val="-2.268360380670555E-2"/>
                </c:manualLayout>
              </c:layout>
              <c:tx>
                <c:rich>
                  <a:bodyPr/>
                  <a:lstStyle/>
                  <a:p>
                    <a:fld id="{378159A6-2B82-407A-AFDA-642B214025EC}" type="CATEGORYNAME">
                      <a:rPr lang="ja-JP" altLang="en-US"/>
                      <a:pPr/>
                      <a:t>[分類名]</a:t>
                    </a:fld>
                    <a:r>
                      <a:rPr lang="ja-JP" altLang="en-US" baseline="0" dirty="0"/>
                      <a:t>
</a:t>
                    </a:r>
                    <a:fld id="{504A64AB-D384-4F1F-8186-3B4625C1C7DB}" type="VALUE">
                      <a:rPr lang="en-US" altLang="ja-JP" baseline="0">
                        <a:latin typeface="游ゴシック" panose="020B0400000000000000" pitchFamily="50" charset="-128"/>
                        <a:ea typeface="游ゴシック" panose="020B0400000000000000" pitchFamily="50" charset="-128"/>
                      </a:rPr>
                      <a:pPr/>
                      <a:t>[値]</a:t>
                    </a:fld>
                    <a:endParaRPr lang="ja-JP" altLang="en-US" baseline="0" dirty="0"/>
                  </a:p>
                </c:rich>
              </c:tx>
              <c:dLblPos val="bestFit"/>
              <c:showLegendKey val="0"/>
              <c:showVal val="1"/>
              <c:showCatName val="1"/>
              <c:showSerName val="0"/>
              <c:showPercent val="0"/>
              <c:showBubbleSize val="0"/>
              <c:separator>
</c:separator>
              <c:extLst>
                <c:ext xmlns:c15="http://schemas.microsoft.com/office/drawing/2012/chart" uri="{CE6537A1-D6FC-4f65-9D91-7224C49458BB}">
                  <c15:layout>
                    <c:manualLayout>
                      <c:w val="0.32998305970846026"/>
                      <c:h val="0.27676514892254955"/>
                    </c:manualLayout>
                  </c15:layout>
                  <c15:dlblFieldTable/>
                  <c15:showDataLabelsRange val="0"/>
                </c:ext>
                <c:ext xmlns:c16="http://schemas.microsoft.com/office/drawing/2014/chart" uri="{C3380CC4-5D6E-409C-BE32-E72D297353CC}">
                  <c16:uniqueId val="{00000005-4EF4-4E9B-BE48-D06AD4B084A8}"/>
                </c:ext>
              </c:extLst>
            </c:dLbl>
            <c:dLbl>
              <c:idx val="3"/>
              <c:layout>
                <c:manualLayout>
                  <c:x val="2.8552657238814639E-7"/>
                  <c:y val="-4.5369283092593152E-2"/>
                </c:manualLayout>
              </c:layout>
              <c:tx>
                <c:rich>
                  <a:bodyPr/>
                  <a:lstStyle/>
                  <a:p>
                    <a:fld id="{16C1A3D1-CC26-4215-B625-B26C2D3D84CA}" type="CATEGORYNAME">
                      <a:rPr lang="ja-JP" altLang="en-US">
                        <a:latin typeface="游ゴシック" panose="020B0400000000000000" pitchFamily="50" charset="-128"/>
                        <a:ea typeface="游ゴシック" panose="020B0400000000000000" pitchFamily="50" charset="-128"/>
                      </a:rPr>
                      <a:pPr/>
                      <a:t>[分類名]</a:t>
                    </a:fld>
                    <a:r>
                      <a:rPr lang="ja-JP" altLang="en-US" baseline="0" dirty="0">
                        <a:latin typeface="游ゴシック" panose="020B0400000000000000" pitchFamily="50" charset="-128"/>
                        <a:ea typeface="游ゴシック" panose="020B0400000000000000" pitchFamily="50" charset="-128"/>
                      </a:rPr>
                      <a:t>
</a:t>
                    </a:r>
                    <a:fld id="{30CAE294-9D7D-40D1-96BF-3CFF7E7170C1}" type="VALUE">
                      <a:rPr lang="en-US" altLang="ja-JP" baseline="0">
                        <a:latin typeface="游ゴシック" panose="020B0400000000000000" pitchFamily="50" charset="-128"/>
                        <a:ea typeface="游ゴシック" panose="020B0400000000000000" pitchFamily="50" charset="-128"/>
                      </a:rPr>
                      <a:pPr/>
                      <a:t>[値]</a:t>
                    </a:fld>
                    <a:endParaRPr lang="ja-JP" altLang="en-US" baseline="0" dirty="0">
                      <a:latin typeface="游ゴシック" panose="020B0400000000000000" pitchFamily="50" charset="-128"/>
                      <a:ea typeface="游ゴシック" panose="020B0400000000000000" pitchFamily="50" charset="-128"/>
                    </a:endParaRPr>
                  </a:p>
                </c:rich>
              </c:tx>
              <c:dLblPos val="bestFit"/>
              <c:showLegendKey val="0"/>
              <c:showVal val="1"/>
              <c:showCatName val="1"/>
              <c:showSerName val="0"/>
              <c:showPercent val="0"/>
              <c:showBubbleSize val="0"/>
              <c:separator>
</c:separator>
              <c:extLst>
                <c:ext xmlns:c15="http://schemas.microsoft.com/office/drawing/2012/chart" uri="{CE6537A1-D6FC-4f65-9D91-7224C49458BB}">
                  <c15:layout>
                    <c:manualLayout>
                      <c:w val="0.30822593489251782"/>
                      <c:h val="0.22844107530115201"/>
                    </c:manualLayout>
                  </c15:layout>
                  <c15:dlblFieldTable/>
                  <c15:showDataLabelsRange val="0"/>
                </c:ext>
                <c:ext xmlns:c16="http://schemas.microsoft.com/office/drawing/2014/chart" uri="{C3380CC4-5D6E-409C-BE32-E72D297353CC}">
                  <c16:uniqueId val="{00000007-4EF4-4E9B-BE48-D06AD4B084A8}"/>
                </c:ext>
              </c:extLst>
            </c:dLbl>
            <c:dLbl>
              <c:idx val="4"/>
              <c:layout>
                <c:manualLayout>
                  <c:x val="-7.9778607398067788E-2"/>
                  <c:y val="1.4643804578047048E-2"/>
                </c:manualLayout>
              </c:layout>
              <c:tx>
                <c:rich>
                  <a:bodyPr/>
                  <a:lstStyle/>
                  <a:p>
                    <a:fld id="{2465E595-EB0E-4C0E-ADE2-2F44FCF766A8}" type="CATEGORYNAME">
                      <a:rPr lang="ja-JP" altLang="en-US" sz="900" baseline="0" dirty="0">
                        <a:solidFill>
                          <a:schemeClr val="tx1">
                            <a:lumMod val="75000"/>
                            <a:lumOff val="25000"/>
                          </a:schemeClr>
                        </a:solidFill>
                        <a:latin typeface="游ゴシック" panose="020B0400000000000000" pitchFamily="50" charset="-128"/>
                        <a:ea typeface="游ゴシック" panose="020B0400000000000000" pitchFamily="50" charset="-128"/>
                      </a:rPr>
                      <a:pPr/>
                      <a:t>[分類名]</a:t>
                    </a:fld>
                    <a:r>
                      <a:rPr lang="ja-JP" altLang="en-US" sz="900" baseline="0" dirty="0">
                        <a:solidFill>
                          <a:schemeClr val="tx1">
                            <a:lumMod val="75000"/>
                            <a:lumOff val="25000"/>
                          </a:schemeClr>
                        </a:solidFill>
                        <a:latin typeface="游ゴシック" panose="020B0400000000000000" pitchFamily="50" charset="-128"/>
                        <a:ea typeface="游ゴシック" panose="020B0400000000000000" pitchFamily="50" charset="-128"/>
                      </a:rPr>
                      <a:t>
</a:t>
                    </a:r>
                    <a:fld id="{758D5CCD-9479-46C2-87F2-94ECD5A17A3A}" type="VALUE">
                      <a:rPr lang="en-US" altLang="ja-JP" sz="900" baseline="0" dirty="0">
                        <a:solidFill>
                          <a:schemeClr val="tx1">
                            <a:lumMod val="75000"/>
                            <a:lumOff val="25000"/>
                          </a:schemeClr>
                        </a:solidFill>
                        <a:latin typeface="游ゴシック" panose="020B0400000000000000" pitchFamily="50" charset="-128"/>
                        <a:ea typeface="游ゴシック" panose="020B0400000000000000" pitchFamily="50" charset="-128"/>
                      </a:rPr>
                      <a:pPr/>
                      <a:t>[値]</a:t>
                    </a:fld>
                    <a:endParaRPr lang="ja-JP" altLang="en-US" sz="900" baseline="0" dirty="0">
                      <a:solidFill>
                        <a:schemeClr val="tx1">
                          <a:lumMod val="75000"/>
                          <a:lumOff val="25000"/>
                        </a:schemeClr>
                      </a:solidFill>
                      <a:latin typeface="游ゴシック" panose="020B0400000000000000" pitchFamily="50" charset="-128"/>
                      <a:ea typeface="游ゴシック" panose="020B0400000000000000" pitchFamily="50" charset="-128"/>
                    </a:endParaRPr>
                  </a:p>
                </c:rich>
              </c:tx>
              <c:dLblPos val="bestFit"/>
              <c:showLegendKey val="0"/>
              <c:showVal val="1"/>
              <c:showCatName val="1"/>
              <c:showSerName val="0"/>
              <c:showPercent val="0"/>
              <c:showBubbleSize val="0"/>
              <c:separator>
</c:separator>
              <c:extLst>
                <c:ext xmlns:c15="http://schemas.microsoft.com/office/drawing/2012/chart" uri="{CE6537A1-D6FC-4f65-9D91-7224C49458BB}">
                  <c15:layout>
                    <c:manualLayout>
                      <c:w val="0.25020693538333799"/>
                      <c:h val="0.2108686848933711"/>
                    </c:manualLayout>
                  </c15:layout>
                  <c15:dlblFieldTable/>
                  <c15:showDataLabelsRange val="0"/>
                </c:ext>
                <c:ext xmlns:c16="http://schemas.microsoft.com/office/drawing/2014/chart" uri="{C3380CC4-5D6E-409C-BE32-E72D297353CC}">
                  <c16:uniqueId val="{00000009-4EF4-4E9B-BE48-D06AD4B084A8}"/>
                </c:ext>
              </c:extLst>
            </c:dLbl>
            <c:dLbl>
              <c:idx val="5"/>
              <c:tx>
                <c:rich>
                  <a:bodyPr/>
                  <a:lstStyle/>
                  <a:p>
                    <a:fld id="{A9C6FC0C-9903-4AF5-80D6-3B4E31D3A6D0}" type="CATEGORYNAME">
                      <a:rPr lang="ja-JP" altLang="en-US"/>
                      <a:pPr/>
                      <a:t>[分類名]</a:t>
                    </a:fld>
                    <a:r>
                      <a:rPr lang="ja-JP" altLang="en-US" baseline="0" dirty="0"/>
                      <a:t>
</a:t>
                    </a:r>
                    <a:fld id="{9C52C1A3-7471-4D64-A01F-4404564DBBA3}" type="VALUE">
                      <a:rPr lang="en-US" altLang="ja-JP" baseline="0">
                        <a:latin typeface="游ゴシック" panose="020B0400000000000000" pitchFamily="50" charset="-128"/>
                        <a:ea typeface="游ゴシック" panose="020B0400000000000000" pitchFamily="50" charset="-128"/>
                      </a:rPr>
                      <a:pPr/>
                      <a:t>[値]</a:t>
                    </a:fld>
                    <a:endParaRPr lang="ja-JP" altLang="en-US" baseline="0" dirty="0"/>
                  </a:p>
                </c:rich>
              </c:tx>
              <c:dLblPos val="bestFit"/>
              <c:showLegendKey val="0"/>
              <c:showVal val="1"/>
              <c:showCatName val="1"/>
              <c:showSerName val="0"/>
              <c:showPercent val="0"/>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B-4EF4-4E9B-BE48-D06AD4B084A8}"/>
                </c:ext>
              </c:extLst>
            </c:dLbl>
            <c:numFmt formatCode="0.0&quot;%&quot;" sourceLinked="0"/>
            <c:spPr>
              <a:noFill/>
              <a:ln>
                <a:noFill/>
              </a:ln>
              <a:effectLst/>
            </c:spPr>
            <c:txPr>
              <a:bodyPr rot="0" spcFirstLastPara="1" vertOverflow="ellipsis" vert="horz" wrap="square" anchor="ctr" anchorCtr="1"/>
              <a:lstStyle/>
              <a:p>
                <a:pPr>
                  <a:defRPr sz="900" b="1" i="0" u="none" strike="noStrike" kern="1200" baseline="0">
                    <a:solidFill>
                      <a:schemeClr val="tx1">
                        <a:lumMod val="75000"/>
                        <a:lumOff val="25000"/>
                      </a:schemeClr>
                    </a:solidFill>
                    <a:latin typeface="+mn-ea"/>
                    <a:ea typeface="游ゴシック" panose="020B0400000000000000" pitchFamily="50" charset="-128"/>
                    <a:cs typeface="+mn-cs"/>
                  </a:defRPr>
                </a:pPr>
                <a:endParaRPr lang="ja-JP"/>
              </a:p>
            </c:txPr>
            <c:dLblPos val="bestFit"/>
            <c:showLegendKey val="0"/>
            <c:showVal val="1"/>
            <c:showCatName val="1"/>
            <c:showSerName val="0"/>
            <c:showPercent val="0"/>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'1'!$C$16:$H$16</c:f>
              <c:strCache>
                <c:ptCount val="6"/>
                <c:pt idx="0">
                  <c:v>以前から関心がある                                          </c:v>
                </c:pt>
                <c:pt idx="1">
                  <c:v>最近、関心をもつようになった                                </c:v>
                </c:pt>
                <c:pt idx="2">
                  <c:v>以前は関心があったが、最近はない                            </c:v>
                </c:pt>
                <c:pt idx="3">
                  <c:v>以前から関心はない                                          </c:v>
                </c:pt>
                <c:pt idx="4">
                  <c:v>どちらでもない                                              </c:v>
                </c:pt>
                <c:pt idx="5">
                  <c:v>無回答                                                      </c:v>
                </c:pt>
              </c:strCache>
            </c:strRef>
          </c:cat>
          <c:val>
            <c:numRef>
              <c:f>'1'!$C$18:$H$18</c:f>
              <c:numCache>
                <c:formatCode>0.0</c:formatCode>
                <c:ptCount val="6"/>
                <c:pt idx="0">
                  <c:v>47.2</c:v>
                </c:pt>
                <c:pt idx="1">
                  <c:v>23</c:v>
                </c:pt>
                <c:pt idx="2">
                  <c:v>5.5</c:v>
                </c:pt>
                <c:pt idx="3">
                  <c:v>8.1999999999999993</c:v>
                </c:pt>
                <c:pt idx="4">
                  <c:v>15.6</c:v>
                </c:pt>
                <c:pt idx="5">
                  <c:v>0.4</c:v>
                </c:pt>
              </c:numCache>
            </c:numRef>
          </c:val>
          <c:extLst>
            <c:ext xmlns:c16="http://schemas.microsoft.com/office/drawing/2014/chart" uri="{C3380CC4-5D6E-409C-BE32-E72D297353CC}">
              <c16:uniqueId val="{00000010-4EF4-4E9B-BE48-D06AD4B084A8}"/>
            </c:ext>
          </c:extLst>
        </c:ser>
        <c:dLbls>
          <c:dLblPos val="bestFit"/>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extLst/>
  </c:chart>
  <c:spPr>
    <a:noFill/>
    <a:ln w="9525" cap="flat" cmpd="sng" algn="ctr">
      <a:noFill/>
      <a:round/>
    </a:ln>
    <a:effectLst/>
  </c:spPr>
  <c:txPr>
    <a:bodyPr/>
    <a:lstStyle/>
    <a:p>
      <a:pPr>
        <a:defRPr sz="1000">
          <a:solidFill>
            <a:schemeClr val="tx1">
              <a:lumMod val="75000"/>
              <a:lumOff val="25000"/>
            </a:schemeClr>
          </a:solidFill>
          <a:latin typeface="+mn-ea"/>
          <a:ea typeface="+mn-ea"/>
        </a:defRPr>
      </a:pPr>
      <a:endParaRPr lang="ja-JP"/>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7372287283804325"/>
          <c:y val="0.23755527336465221"/>
          <c:w val="0.46388888888888891"/>
          <c:h val="0.77314814814814814"/>
        </c:manualLayout>
      </c:layout>
      <c:pieChart>
        <c:varyColors val="1"/>
        <c:ser>
          <c:idx val="0"/>
          <c:order val="0"/>
          <c:spPr>
            <a:solidFill>
              <a:srgbClr val="F8F8F8">
                <a:lumMod val="75000"/>
              </a:srgbClr>
            </a:solidFill>
            <a:ln w="19050">
              <a:solidFill>
                <a:sysClr val="window" lastClr="FFFFFF"/>
              </a:solidFill>
            </a:ln>
          </c:spPr>
          <c:dPt>
            <c:idx val="0"/>
            <c:bubble3D val="0"/>
            <c:spPr>
              <a:solidFill>
                <a:srgbClr val="008080"/>
              </a:solidFill>
              <a:ln w="19050">
                <a:solidFill>
                  <a:sysClr val="window" lastClr="FFFFFF"/>
                </a:solidFill>
              </a:ln>
              <a:effectLst/>
            </c:spPr>
            <c:extLst>
              <c:ext xmlns:c16="http://schemas.microsoft.com/office/drawing/2014/chart" uri="{C3380CC4-5D6E-409C-BE32-E72D297353CC}">
                <c16:uniqueId val="{00000001-209E-4919-A476-DE04750D77EB}"/>
              </c:ext>
            </c:extLst>
          </c:dPt>
          <c:dPt>
            <c:idx val="1"/>
            <c:bubble3D val="0"/>
            <c:spPr>
              <a:solidFill>
                <a:srgbClr val="008080"/>
              </a:solidFill>
              <a:ln w="19050">
                <a:solidFill>
                  <a:sysClr val="window" lastClr="FFFFFF"/>
                </a:solidFill>
              </a:ln>
              <a:effectLst/>
            </c:spPr>
            <c:extLst>
              <c:ext xmlns:c16="http://schemas.microsoft.com/office/drawing/2014/chart" uri="{C3380CC4-5D6E-409C-BE32-E72D297353CC}">
                <c16:uniqueId val="{00000003-209E-4919-A476-DE04750D77EB}"/>
              </c:ext>
            </c:extLst>
          </c:dPt>
          <c:dPt>
            <c:idx val="2"/>
            <c:bubble3D val="0"/>
            <c:spPr>
              <a:solidFill>
                <a:srgbClr val="F8F8F8">
                  <a:lumMod val="75000"/>
                </a:srgbClr>
              </a:solidFill>
              <a:ln w="19050">
                <a:solidFill>
                  <a:sysClr val="window" lastClr="FFFFFF"/>
                </a:solidFill>
              </a:ln>
              <a:effectLst/>
            </c:spPr>
            <c:extLst>
              <c:ext xmlns:c16="http://schemas.microsoft.com/office/drawing/2014/chart" uri="{C3380CC4-5D6E-409C-BE32-E72D297353CC}">
                <c16:uniqueId val="{00000005-209E-4919-A476-DE04750D77EB}"/>
              </c:ext>
            </c:extLst>
          </c:dPt>
          <c:dPt>
            <c:idx val="3"/>
            <c:bubble3D val="0"/>
            <c:spPr>
              <a:solidFill>
                <a:srgbClr val="A8D4D4"/>
              </a:solidFill>
              <a:ln w="19050">
                <a:solidFill>
                  <a:sysClr val="window" lastClr="FFFFFF"/>
                </a:solidFill>
              </a:ln>
              <a:effectLst/>
            </c:spPr>
            <c:extLst>
              <c:ext xmlns:c16="http://schemas.microsoft.com/office/drawing/2014/chart" uri="{C3380CC4-5D6E-409C-BE32-E72D297353CC}">
                <c16:uniqueId val="{00000007-209E-4919-A476-DE04750D77EB}"/>
              </c:ext>
            </c:extLst>
          </c:dPt>
          <c:dPt>
            <c:idx val="4"/>
            <c:bubble3D val="0"/>
            <c:spPr>
              <a:solidFill>
                <a:srgbClr val="A8D4D4"/>
              </a:solidFill>
              <a:ln w="19050">
                <a:solidFill>
                  <a:sysClr val="window" lastClr="FFFFFF"/>
                </a:solidFill>
              </a:ln>
              <a:effectLst/>
            </c:spPr>
            <c:extLst>
              <c:ext xmlns:c16="http://schemas.microsoft.com/office/drawing/2014/chart" uri="{C3380CC4-5D6E-409C-BE32-E72D297353CC}">
                <c16:uniqueId val="{00000009-209E-4919-A476-DE04750D77EB}"/>
              </c:ext>
            </c:extLst>
          </c:dPt>
          <c:dPt>
            <c:idx val="5"/>
            <c:bubble3D val="0"/>
            <c:spPr>
              <a:solidFill>
                <a:srgbClr val="F8F8F8">
                  <a:lumMod val="75000"/>
                </a:srgbClr>
              </a:solidFill>
              <a:ln w="19050">
                <a:solidFill>
                  <a:sysClr val="window" lastClr="FFFFFF"/>
                </a:solidFill>
              </a:ln>
              <a:effectLst/>
            </c:spPr>
            <c:extLst>
              <c:ext xmlns:c16="http://schemas.microsoft.com/office/drawing/2014/chart" uri="{C3380CC4-5D6E-409C-BE32-E72D297353CC}">
                <c16:uniqueId val="{0000000B-209E-4919-A476-DE04750D77EB}"/>
              </c:ext>
            </c:extLst>
          </c:dPt>
          <c:dPt>
            <c:idx val="6"/>
            <c:bubble3D val="0"/>
            <c:spPr>
              <a:solidFill>
                <a:srgbClr val="F8F8F8">
                  <a:lumMod val="75000"/>
                </a:srgbClr>
              </a:solidFill>
              <a:ln w="19050">
                <a:solidFill>
                  <a:sysClr val="window" lastClr="FFFFFF"/>
                </a:solidFill>
              </a:ln>
              <a:effectLst/>
            </c:spPr>
            <c:extLst>
              <c:ext xmlns:c16="http://schemas.microsoft.com/office/drawing/2014/chart" uri="{C3380CC4-5D6E-409C-BE32-E72D297353CC}">
                <c16:uniqueId val="{0000000D-209E-4919-A476-DE04750D77EB}"/>
              </c:ext>
            </c:extLst>
          </c:dPt>
          <c:dPt>
            <c:idx val="7"/>
            <c:bubble3D val="0"/>
            <c:spPr>
              <a:solidFill>
                <a:srgbClr val="F8F8F8">
                  <a:lumMod val="75000"/>
                </a:srgbClr>
              </a:solidFill>
              <a:ln w="19050">
                <a:solidFill>
                  <a:sysClr val="window" lastClr="FFFFFF"/>
                </a:solidFill>
              </a:ln>
              <a:effectLst/>
            </c:spPr>
            <c:extLst>
              <c:ext xmlns:c16="http://schemas.microsoft.com/office/drawing/2014/chart" uri="{C3380CC4-5D6E-409C-BE32-E72D297353CC}">
                <c16:uniqueId val="{0000000F-209E-4919-A476-DE04750D77EB}"/>
              </c:ext>
            </c:extLst>
          </c:dPt>
          <c:dLbls>
            <c:dLbl>
              <c:idx val="0"/>
              <c:layout>
                <c:manualLayout>
                  <c:x val="7.241226683195312E-2"/>
                  <c:y val="2.8444471840824511E-3"/>
                </c:manualLayout>
              </c:layout>
              <c:tx>
                <c:rich>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fld id="{B41BCA09-EA85-4BF3-AE88-D7620DDACB24}" type="CATEGORYNAME">
                      <a:rPr lang="ja-JP" altLang="en-US" sz="1200">
                        <a:latin typeface="游ゴシック" panose="020B0400000000000000" pitchFamily="50" charset="-128"/>
                        <a:ea typeface="游ゴシック" panose="020B0400000000000000" pitchFamily="50" charset="-128"/>
                      </a:rPr>
                      <a:pPr>
                        <a:defRPr sz="1200" b="1"/>
                      </a:pPr>
                      <a:t>[分類名]</a:t>
                    </a:fld>
                    <a:r>
                      <a:rPr lang="ja-JP" altLang="en-US" sz="1200" baseline="0" dirty="0">
                        <a:latin typeface="游ゴシック" panose="020B0400000000000000" pitchFamily="50" charset="-128"/>
                        <a:ea typeface="游ゴシック" panose="020B0400000000000000" pitchFamily="50" charset="-128"/>
                      </a:rPr>
                      <a:t>
</a:t>
                    </a:r>
                    <a:fld id="{02E375D9-1420-4562-B997-9B8962155F12}" type="VALUE">
                      <a:rPr lang="en-US" altLang="ja-JP" sz="1600" baseline="0">
                        <a:latin typeface="游ゴシック" panose="020B0400000000000000" pitchFamily="50" charset="-128"/>
                        <a:ea typeface="游ゴシック" panose="020B0400000000000000" pitchFamily="50" charset="-128"/>
                      </a:rPr>
                      <a:pPr>
                        <a:defRPr sz="1200" b="1"/>
                      </a:pPr>
                      <a:t>[値]</a:t>
                    </a:fld>
                    <a:endParaRPr lang="ja-JP" altLang="en-US" sz="1200" baseline="0" dirty="0">
                      <a:latin typeface="游ゴシック" panose="020B0400000000000000" pitchFamily="50" charset="-128"/>
                      <a:ea typeface="游ゴシック" panose="020B0400000000000000" pitchFamily="50" charset="-128"/>
                    </a:endParaRPr>
                  </a:p>
                </c:rich>
              </c:tx>
              <c:numFmt formatCode="0.0&quot;%&quot;"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0"/>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1-209E-4919-A476-DE04750D77EB}"/>
                </c:ext>
              </c:extLst>
            </c:dLbl>
            <c:dLbl>
              <c:idx val="1"/>
              <c:layout>
                <c:manualLayout>
                  <c:x val="9.3018393823243728E-3"/>
                  <c:y val="-0.10567684987410057"/>
                </c:manualLayout>
              </c:layout>
              <c:tx>
                <c:rich>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fld id="{9946DA3D-B1EE-4185-B54E-5B02E4EF892F}" type="CATEGORYNAME">
                      <a:rPr lang="ja-JP" altLang="en-US" sz="1200">
                        <a:latin typeface="游ゴシック" panose="020B0400000000000000" pitchFamily="50" charset="-128"/>
                        <a:ea typeface="游ゴシック" panose="020B0400000000000000" pitchFamily="50" charset="-128"/>
                      </a:rPr>
                      <a:pPr>
                        <a:defRPr sz="1200" b="1"/>
                      </a:pPr>
                      <a:t>[分類名]</a:t>
                    </a:fld>
                    <a:r>
                      <a:rPr lang="ja-JP" altLang="en-US" sz="1200" baseline="0" dirty="0">
                        <a:latin typeface="游ゴシック" panose="020B0400000000000000" pitchFamily="50" charset="-128"/>
                        <a:ea typeface="游ゴシック" panose="020B0400000000000000" pitchFamily="50" charset="-128"/>
                      </a:rPr>
                      <a:t>
</a:t>
                    </a:r>
                    <a:fld id="{41E4E167-E6D4-4220-BA48-601928A1C193}" type="VALUE">
                      <a:rPr lang="en-US" altLang="ja-JP" sz="1600" baseline="0">
                        <a:latin typeface="游ゴシック" panose="020B0400000000000000" pitchFamily="50" charset="-128"/>
                        <a:ea typeface="游ゴシック" panose="020B0400000000000000" pitchFamily="50" charset="-128"/>
                      </a:rPr>
                      <a:pPr>
                        <a:defRPr sz="1200" b="1"/>
                      </a:pPr>
                      <a:t>[値]</a:t>
                    </a:fld>
                    <a:endParaRPr lang="ja-JP" altLang="en-US" sz="1200" baseline="0" dirty="0">
                      <a:latin typeface="游ゴシック" panose="020B0400000000000000" pitchFamily="50" charset="-128"/>
                      <a:ea typeface="游ゴシック" panose="020B0400000000000000" pitchFamily="50" charset="-128"/>
                    </a:endParaRPr>
                  </a:p>
                </c:rich>
              </c:tx>
              <c:numFmt formatCode="0.0&quot;%&quot;"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0"/>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3-209E-4919-A476-DE04750D77EB}"/>
                </c:ext>
              </c:extLst>
            </c:dLbl>
            <c:dLbl>
              <c:idx val="2"/>
              <c:layout>
                <c:manualLayout>
                  <c:x val="-0.2770728097392029"/>
                  <c:y val="-0.13243726810990908"/>
                </c:manualLayout>
              </c:layout>
              <c:tx>
                <c:rich>
                  <a:bodyPr/>
                  <a:lstStyle/>
                  <a:p>
                    <a:fld id="{248CE291-0DFC-4499-9A3A-648C8F17BB5A}" type="CATEGORYNAME">
                      <a:rPr lang="ja-JP" altLang="en-US">
                        <a:latin typeface="游ゴシック" panose="020B0400000000000000" pitchFamily="50" charset="-128"/>
                        <a:ea typeface="游ゴシック" panose="020B0400000000000000" pitchFamily="50" charset="-128"/>
                      </a:rPr>
                      <a:pPr/>
                      <a:t>[分類名]</a:t>
                    </a:fld>
                    <a:r>
                      <a:rPr lang="ja-JP" altLang="en-US" baseline="0" dirty="0">
                        <a:latin typeface="游ゴシック" panose="020B0400000000000000" pitchFamily="50" charset="-128"/>
                        <a:ea typeface="游ゴシック" panose="020B0400000000000000" pitchFamily="50" charset="-128"/>
                      </a:rPr>
                      <a:t>
</a:t>
                    </a:r>
                    <a:fld id="{E1FF9F99-86D2-4B1E-BA93-1D5972B929C0}" type="VALUE">
                      <a:rPr lang="en-US" altLang="ja-JP" baseline="0">
                        <a:latin typeface="游ゴシック" panose="020B0400000000000000" pitchFamily="50" charset="-128"/>
                        <a:ea typeface="游ゴシック" panose="020B0400000000000000" pitchFamily="50" charset="-128"/>
                      </a:rPr>
                      <a:pPr/>
                      <a:t>[値]</a:t>
                    </a:fld>
                    <a:endParaRPr lang="ja-JP" altLang="en-US" baseline="0" dirty="0">
                      <a:latin typeface="游ゴシック" panose="020B0400000000000000" pitchFamily="50" charset="-128"/>
                      <a:ea typeface="游ゴシック" panose="020B0400000000000000" pitchFamily="50" charset="-128"/>
                    </a:endParaRPr>
                  </a:p>
                </c:rich>
              </c:tx>
              <c:dLblPos val="bestFit"/>
              <c:showLegendKey val="0"/>
              <c:showVal val="1"/>
              <c:showCatName val="1"/>
              <c:showSerName val="0"/>
              <c:showPercent val="0"/>
              <c:showBubbleSize val="0"/>
              <c:separator>
</c:separator>
              <c:extLst>
                <c:ext xmlns:c15="http://schemas.microsoft.com/office/drawing/2012/chart" uri="{CE6537A1-D6FC-4f65-9D91-7224C49458BB}">
                  <c15:layout>
                    <c:manualLayout>
                      <c:w val="0.26417571410779417"/>
                      <c:h val="0.18541221165704255"/>
                    </c:manualLayout>
                  </c15:layout>
                  <c15:dlblFieldTable/>
                  <c15:showDataLabelsRange val="0"/>
                </c:ext>
                <c:ext xmlns:c16="http://schemas.microsoft.com/office/drawing/2014/chart" uri="{C3380CC4-5D6E-409C-BE32-E72D297353CC}">
                  <c16:uniqueId val="{00000005-209E-4919-A476-DE04750D77EB}"/>
                </c:ext>
              </c:extLst>
            </c:dLbl>
            <c:dLbl>
              <c:idx val="3"/>
              <c:layout>
                <c:manualLayout>
                  <c:x val="-0.13814300914793931"/>
                  <c:y val="0.10589057939924958"/>
                </c:manualLayout>
              </c:layout>
              <c:tx>
                <c:rich>
                  <a:bodyPr/>
                  <a:lstStyle/>
                  <a:p>
                    <a:fld id="{F2493271-3810-4236-984D-79E9B7415C67}" type="CATEGORYNAME">
                      <a:rPr lang="ja-JP" altLang="en-US">
                        <a:latin typeface="游ゴシック" panose="020B0400000000000000" pitchFamily="50" charset="-128"/>
                        <a:ea typeface="游ゴシック" panose="020B0400000000000000" pitchFamily="50" charset="-128"/>
                      </a:rPr>
                      <a:pPr/>
                      <a:t>[分類名]</a:t>
                    </a:fld>
                    <a:r>
                      <a:rPr lang="ja-JP" altLang="en-US" baseline="0" dirty="0">
                        <a:latin typeface="游ゴシック" panose="020B0400000000000000" pitchFamily="50" charset="-128"/>
                        <a:ea typeface="游ゴシック" panose="020B0400000000000000" pitchFamily="50" charset="-128"/>
                      </a:rPr>
                      <a:t>
</a:t>
                    </a:r>
                    <a:fld id="{53FEF2CD-A35B-49BE-95E5-C228C197837E}" type="VALUE">
                      <a:rPr lang="en-US" altLang="ja-JP" baseline="0">
                        <a:latin typeface="游ゴシック" panose="020B0400000000000000" pitchFamily="50" charset="-128"/>
                        <a:ea typeface="游ゴシック" panose="020B0400000000000000" pitchFamily="50" charset="-128"/>
                      </a:rPr>
                      <a:pPr/>
                      <a:t>[値]</a:t>
                    </a:fld>
                    <a:endParaRPr lang="ja-JP" altLang="en-US" baseline="0" dirty="0">
                      <a:latin typeface="游ゴシック" panose="020B0400000000000000" pitchFamily="50" charset="-128"/>
                      <a:ea typeface="游ゴシック" panose="020B0400000000000000" pitchFamily="50" charset="-128"/>
                    </a:endParaRPr>
                  </a:p>
                </c:rich>
              </c:tx>
              <c:dLblPos val="bestFit"/>
              <c:showLegendKey val="0"/>
              <c:showVal val="1"/>
              <c:showCatName val="1"/>
              <c:showSerName val="0"/>
              <c:showPercent val="0"/>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7-209E-4919-A476-DE04750D77EB}"/>
                </c:ext>
              </c:extLst>
            </c:dLbl>
            <c:dLbl>
              <c:idx val="4"/>
              <c:layout>
                <c:manualLayout>
                  <c:x val="-0.20621172322223619"/>
                  <c:y val="3.308496701025445E-2"/>
                </c:manualLayout>
              </c:layout>
              <c:tx>
                <c:rich>
                  <a:bodyPr/>
                  <a:lstStyle/>
                  <a:p>
                    <a:fld id="{69F33C47-44F8-46F7-8903-620543B61025}" type="CATEGORYNAME">
                      <a:rPr lang="ja-JP" altLang="en-US">
                        <a:latin typeface="游ゴシック" panose="020B0400000000000000" pitchFamily="50" charset="-128"/>
                        <a:ea typeface="游ゴシック" panose="020B0400000000000000" pitchFamily="50" charset="-128"/>
                      </a:rPr>
                      <a:pPr/>
                      <a:t>[分類名]</a:t>
                    </a:fld>
                    <a:r>
                      <a:rPr lang="ja-JP" altLang="en-US" baseline="0" dirty="0">
                        <a:latin typeface="游ゴシック" panose="020B0400000000000000" pitchFamily="50" charset="-128"/>
                        <a:ea typeface="游ゴシック" panose="020B0400000000000000" pitchFamily="50" charset="-128"/>
                      </a:rPr>
                      <a:t>
</a:t>
                    </a:r>
                    <a:fld id="{E42F22F8-34A3-480D-AFC7-E5C3DDA125F0}" type="VALUE">
                      <a:rPr lang="en-US" altLang="ja-JP" baseline="0">
                        <a:latin typeface="游ゴシック" panose="020B0400000000000000" pitchFamily="50" charset="-128"/>
                        <a:ea typeface="游ゴシック" panose="020B0400000000000000" pitchFamily="50" charset="-128"/>
                      </a:rPr>
                      <a:pPr/>
                      <a:t>[値]</a:t>
                    </a:fld>
                    <a:endParaRPr lang="ja-JP" altLang="en-US" baseline="0" dirty="0">
                      <a:latin typeface="游ゴシック" panose="020B0400000000000000" pitchFamily="50" charset="-128"/>
                      <a:ea typeface="游ゴシック" panose="020B0400000000000000" pitchFamily="50" charset="-128"/>
                    </a:endParaRPr>
                  </a:p>
                </c:rich>
              </c:tx>
              <c:dLblPos val="bestFit"/>
              <c:showLegendKey val="0"/>
              <c:showVal val="1"/>
              <c:showCatName val="1"/>
              <c:showSerName val="0"/>
              <c:showPercent val="0"/>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9-209E-4919-A476-DE04750D77EB}"/>
                </c:ext>
              </c:extLst>
            </c:dLbl>
            <c:dLbl>
              <c:idx val="5"/>
              <c:layout>
                <c:manualLayout>
                  <c:x val="-3.2055382505059689E-2"/>
                  <c:y val="1.1408609313880845E-3"/>
                </c:manualLayout>
              </c:layout>
              <c:tx>
                <c:rich>
                  <a:bodyPr/>
                  <a:lstStyle/>
                  <a:p>
                    <a:fld id="{D83EF534-D397-475A-AFC6-652F2291E318}" type="CATEGORYNAME">
                      <a:rPr lang="ja-JP" altLang="en-US">
                        <a:latin typeface="游ゴシック" panose="020B0400000000000000" pitchFamily="50" charset="-128"/>
                        <a:ea typeface="游ゴシック" panose="020B0400000000000000" pitchFamily="50" charset="-128"/>
                      </a:rPr>
                      <a:pPr/>
                      <a:t>[分類名]</a:t>
                    </a:fld>
                    <a:r>
                      <a:rPr lang="ja-JP" altLang="en-US" baseline="0" dirty="0">
                        <a:latin typeface="游ゴシック" panose="020B0400000000000000" pitchFamily="50" charset="-128"/>
                        <a:ea typeface="游ゴシック" panose="020B0400000000000000" pitchFamily="50" charset="-128"/>
                      </a:rPr>
                      <a:t>
</a:t>
                    </a:r>
                    <a:fld id="{6B33D30C-6C4C-41AD-8997-5BFE6B91EF8F}" type="VALUE">
                      <a:rPr lang="en-US" altLang="ja-JP" baseline="0">
                        <a:latin typeface="游ゴシック" panose="020B0400000000000000" pitchFamily="50" charset="-128"/>
                        <a:ea typeface="游ゴシック" panose="020B0400000000000000" pitchFamily="50" charset="-128"/>
                      </a:rPr>
                      <a:pPr/>
                      <a:t>[値]</a:t>
                    </a:fld>
                    <a:endParaRPr lang="ja-JP" altLang="en-US" baseline="0" dirty="0">
                      <a:latin typeface="游ゴシック" panose="020B0400000000000000" pitchFamily="50" charset="-128"/>
                      <a:ea typeface="游ゴシック" panose="020B0400000000000000" pitchFamily="50" charset="-128"/>
                    </a:endParaRPr>
                  </a:p>
                </c:rich>
              </c:tx>
              <c:dLblPos val="bestFit"/>
              <c:showLegendKey val="0"/>
              <c:showVal val="1"/>
              <c:showCatName val="1"/>
              <c:showSerName val="0"/>
              <c:showPercent val="0"/>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B-209E-4919-A476-DE04750D77EB}"/>
                </c:ext>
              </c:extLst>
            </c:dLbl>
            <c:numFmt formatCode="0.0&quot;%&quot;" sourceLinked="0"/>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0"/>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'2'!$C$3:$H$3</c:f>
              <c:strCache>
                <c:ptCount val="6"/>
                <c:pt idx="0">
                  <c:v>満足                                                        </c:v>
                </c:pt>
                <c:pt idx="1">
                  <c:v>やや満足                                                    </c:v>
                </c:pt>
                <c:pt idx="2">
                  <c:v>どちらでもない                                              </c:v>
                </c:pt>
                <c:pt idx="3">
                  <c:v>やや不満                                                    </c:v>
                </c:pt>
                <c:pt idx="4">
                  <c:v>不満                                                        </c:v>
                </c:pt>
                <c:pt idx="5">
                  <c:v>無回答                                                      </c:v>
                </c:pt>
              </c:strCache>
            </c:strRef>
          </c:cat>
          <c:val>
            <c:numRef>
              <c:f>'2'!$C$5:$H$5</c:f>
              <c:numCache>
                <c:formatCode>0.0</c:formatCode>
                <c:ptCount val="6"/>
                <c:pt idx="0">
                  <c:v>6.7</c:v>
                </c:pt>
                <c:pt idx="1">
                  <c:v>29.9</c:v>
                </c:pt>
                <c:pt idx="2">
                  <c:v>37.9</c:v>
                </c:pt>
                <c:pt idx="3">
                  <c:v>21.5</c:v>
                </c:pt>
                <c:pt idx="4">
                  <c:v>3.5</c:v>
                </c:pt>
                <c:pt idx="5">
                  <c:v>0.5</c:v>
                </c:pt>
              </c:numCache>
            </c:numRef>
          </c:val>
          <c:extLst>
            <c:ext xmlns:c16="http://schemas.microsoft.com/office/drawing/2014/chart" uri="{C3380CC4-5D6E-409C-BE32-E72D297353CC}">
              <c16:uniqueId val="{00000010-209E-4919-A476-DE04750D77EB}"/>
            </c:ext>
          </c:extLst>
        </c:ser>
        <c:dLbls>
          <c:dLblPos val="bestFit"/>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extLst/>
  </c:chart>
  <c:spPr>
    <a:noFill/>
    <a:ln w="9525" cap="flat" cmpd="sng" algn="ctr">
      <a:solidFill>
        <a:sysClr val="window" lastClr="FFFFFF"/>
      </a:solidFill>
      <a:round/>
    </a:ln>
    <a:effectLst/>
  </c:spPr>
  <c:txPr>
    <a:bodyPr/>
    <a:lstStyle/>
    <a:p>
      <a:pPr>
        <a:defRPr/>
      </a:pPr>
      <a:endParaRPr lang="ja-JP"/>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682275335052145"/>
          <c:y val="0.2581611112283887"/>
          <c:w val="0.46388888888888891"/>
          <c:h val="0.77314814814814814"/>
        </c:manualLayout>
      </c:layout>
      <c:pieChart>
        <c:varyColors val="1"/>
        <c:ser>
          <c:idx val="0"/>
          <c:order val="0"/>
          <c:spPr>
            <a:solidFill>
              <a:srgbClr val="F8F8F8">
                <a:lumMod val="75000"/>
              </a:srgbClr>
            </a:solidFill>
            <a:ln w="19050">
              <a:solidFill>
                <a:sysClr val="window" lastClr="FFFFFF"/>
              </a:solidFill>
            </a:ln>
          </c:spPr>
          <c:dPt>
            <c:idx val="0"/>
            <c:bubble3D val="0"/>
            <c:spPr>
              <a:solidFill>
                <a:srgbClr val="008080"/>
              </a:solidFill>
              <a:ln w="19050">
                <a:solidFill>
                  <a:sysClr val="window" lastClr="FFFFFF"/>
                </a:solidFill>
              </a:ln>
              <a:effectLst/>
            </c:spPr>
            <c:extLst>
              <c:ext xmlns:c16="http://schemas.microsoft.com/office/drawing/2014/chart" uri="{C3380CC4-5D6E-409C-BE32-E72D297353CC}">
                <c16:uniqueId val="{00000001-D005-4037-ABEF-4FCA1E8DFCED}"/>
              </c:ext>
            </c:extLst>
          </c:dPt>
          <c:dPt>
            <c:idx val="1"/>
            <c:bubble3D val="0"/>
            <c:spPr>
              <a:solidFill>
                <a:srgbClr val="008080"/>
              </a:solidFill>
              <a:ln w="19050">
                <a:solidFill>
                  <a:sysClr val="window" lastClr="FFFFFF"/>
                </a:solidFill>
              </a:ln>
              <a:effectLst/>
            </c:spPr>
            <c:extLst>
              <c:ext xmlns:c16="http://schemas.microsoft.com/office/drawing/2014/chart" uri="{C3380CC4-5D6E-409C-BE32-E72D297353CC}">
                <c16:uniqueId val="{00000003-D005-4037-ABEF-4FCA1E8DFCED}"/>
              </c:ext>
            </c:extLst>
          </c:dPt>
          <c:dPt>
            <c:idx val="2"/>
            <c:bubble3D val="0"/>
            <c:spPr>
              <a:solidFill>
                <a:srgbClr val="F8F8F8">
                  <a:lumMod val="75000"/>
                </a:srgbClr>
              </a:solidFill>
              <a:ln w="19050">
                <a:solidFill>
                  <a:sysClr val="window" lastClr="FFFFFF"/>
                </a:solidFill>
              </a:ln>
              <a:effectLst/>
            </c:spPr>
            <c:extLst>
              <c:ext xmlns:c16="http://schemas.microsoft.com/office/drawing/2014/chart" uri="{C3380CC4-5D6E-409C-BE32-E72D297353CC}">
                <c16:uniqueId val="{00000005-D005-4037-ABEF-4FCA1E8DFCED}"/>
              </c:ext>
            </c:extLst>
          </c:dPt>
          <c:dPt>
            <c:idx val="3"/>
            <c:bubble3D val="0"/>
            <c:spPr>
              <a:solidFill>
                <a:srgbClr val="A8D4D4"/>
              </a:solidFill>
              <a:ln w="19050">
                <a:solidFill>
                  <a:sysClr val="window" lastClr="FFFFFF"/>
                </a:solidFill>
              </a:ln>
              <a:effectLst/>
            </c:spPr>
            <c:extLst>
              <c:ext xmlns:c16="http://schemas.microsoft.com/office/drawing/2014/chart" uri="{C3380CC4-5D6E-409C-BE32-E72D297353CC}">
                <c16:uniqueId val="{00000007-D005-4037-ABEF-4FCA1E8DFCED}"/>
              </c:ext>
            </c:extLst>
          </c:dPt>
          <c:dPt>
            <c:idx val="4"/>
            <c:bubble3D val="0"/>
            <c:spPr>
              <a:solidFill>
                <a:srgbClr val="A8D4D4"/>
              </a:solidFill>
              <a:ln w="19050">
                <a:solidFill>
                  <a:sysClr val="window" lastClr="FFFFFF"/>
                </a:solidFill>
              </a:ln>
              <a:effectLst/>
            </c:spPr>
            <c:extLst>
              <c:ext xmlns:c16="http://schemas.microsoft.com/office/drawing/2014/chart" uri="{C3380CC4-5D6E-409C-BE32-E72D297353CC}">
                <c16:uniqueId val="{00000009-D005-4037-ABEF-4FCA1E8DFCED}"/>
              </c:ext>
            </c:extLst>
          </c:dPt>
          <c:dPt>
            <c:idx val="5"/>
            <c:bubble3D val="0"/>
            <c:spPr>
              <a:solidFill>
                <a:srgbClr val="F8F8F8">
                  <a:lumMod val="75000"/>
                </a:srgbClr>
              </a:solidFill>
              <a:ln w="19050">
                <a:solidFill>
                  <a:sysClr val="window" lastClr="FFFFFF"/>
                </a:solidFill>
              </a:ln>
              <a:effectLst/>
            </c:spPr>
            <c:extLst>
              <c:ext xmlns:c16="http://schemas.microsoft.com/office/drawing/2014/chart" uri="{C3380CC4-5D6E-409C-BE32-E72D297353CC}">
                <c16:uniqueId val="{0000000B-D005-4037-ABEF-4FCA1E8DFCED}"/>
              </c:ext>
            </c:extLst>
          </c:dPt>
          <c:dPt>
            <c:idx val="6"/>
            <c:bubble3D val="0"/>
            <c:spPr>
              <a:solidFill>
                <a:srgbClr val="F8F8F8">
                  <a:lumMod val="75000"/>
                </a:srgbClr>
              </a:solidFill>
              <a:ln w="19050">
                <a:solidFill>
                  <a:sysClr val="window" lastClr="FFFFFF"/>
                </a:solidFill>
              </a:ln>
              <a:effectLst/>
            </c:spPr>
            <c:extLst>
              <c:ext xmlns:c16="http://schemas.microsoft.com/office/drawing/2014/chart" uri="{C3380CC4-5D6E-409C-BE32-E72D297353CC}">
                <c16:uniqueId val="{0000000D-D005-4037-ABEF-4FCA1E8DFCED}"/>
              </c:ext>
            </c:extLst>
          </c:dPt>
          <c:dLbls>
            <c:dLbl>
              <c:idx val="0"/>
              <c:layout>
                <c:manualLayout>
                  <c:x val="0.20116089471116994"/>
                  <c:y val="-2.9371697170561456E-2"/>
                </c:manualLayout>
              </c:layout>
              <c:tx>
                <c:rich>
                  <a:bodyPr rot="0" spcFirstLastPara="1" vertOverflow="ellipsis" vert="horz" wrap="square" anchor="ctr" anchorCtr="1"/>
                  <a:lstStyle/>
                  <a:p>
                    <a:pPr>
                      <a:defRPr sz="1200" b="1" i="0" u="none" strike="noStrike" kern="1200" baseline="0">
                        <a:solidFill>
                          <a:schemeClr val="tx1">
                            <a:lumMod val="75000"/>
                            <a:lumOff val="25000"/>
                          </a:schemeClr>
                        </a:solidFill>
                        <a:latin typeface="游ゴシック" panose="020B0400000000000000" pitchFamily="50" charset="-128"/>
                        <a:ea typeface="游ゴシック" panose="020B0400000000000000" pitchFamily="50" charset="-128"/>
                        <a:cs typeface="+mn-cs"/>
                      </a:defRPr>
                    </a:pPr>
                    <a:r>
                      <a:rPr lang="ja-JP" altLang="en-US" sz="1200" baseline="0" dirty="0"/>
                      <a:t>満足
</a:t>
                    </a:r>
                    <a:fld id="{A348945D-103F-45C4-8270-A0FF5E7EE63C}" type="VALUE">
                      <a:rPr lang="en-US" altLang="ja-JP" sz="1600" baseline="0"/>
                      <a:pPr>
                        <a:defRPr sz="1200" b="1" i="0" u="none" strike="noStrike" kern="1200" baseline="0">
                          <a:solidFill>
                            <a:schemeClr val="tx1">
                              <a:lumMod val="75000"/>
                              <a:lumOff val="25000"/>
                            </a:schemeClr>
                          </a:solidFill>
                          <a:latin typeface="游ゴシック" panose="020B0400000000000000" pitchFamily="50" charset="-128"/>
                          <a:ea typeface="游ゴシック" panose="020B0400000000000000" pitchFamily="50" charset="-128"/>
                          <a:cs typeface="+mn-cs"/>
                        </a:defRPr>
                      </a:pPr>
                      <a:t>[値]</a:t>
                    </a:fld>
                    <a:endParaRPr lang="ja-JP" altLang="en-US" sz="1200" baseline="0" dirty="0"/>
                  </a:p>
                </c:rich>
              </c:tx>
              <c:numFmt formatCode="0.0&quot;%&quot;" sourceLinked="0"/>
              <c:spPr>
                <a:noFill/>
                <a:ln w="25400">
                  <a:noFill/>
                </a:ln>
              </c:spPr>
              <c:dLblPos val="bestFit"/>
              <c:showLegendKey val="0"/>
              <c:showVal val="1"/>
              <c:showCatName val="1"/>
              <c:showSerName val="0"/>
              <c:showPercent val="0"/>
              <c:showBubbleSize val="0"/>
              <c:separator>
</c:separator>
              <c:extLst>
                <c:ext xmlns:c15="http://schemas.microsoft.com/office/drawing/2012/chart" uri="{CE6537A1-D6FC-4f65-9D91-7224C49458BB}">
                  <c15:layout>
                    <c:manualLayout>
                      <c:w val="0.27138643067846607"/>
                      <c:h val="0.28250687832921689"/>
                    </c:manualLayout>
                  </c15:layout>
                  <c15:dlblFieldTable/>
                  <c15:showDataLabelsRange val="0"/>
                </c:ext>
                <c:ext xmlns:c16="http://schemas.microsoft.com/office/drawing/2014/chart" uri="{C3380CC4-5D6E-409C-BE32-E72D297353CC}">
                  <c16:uniqueId val="{00000001-D005-4037-ABEF-4FCA1E8DFCED}"/>
                </c:ext>
              </c:extLst>
            </c:dLbl>
            <c:dLbl>
              <c:idx val="1"/>
              <c:layout>
                <c:manualLayout>
                  <c:x val="7.6696165191740412E-2"/>
                  <c:y val="0.17612604054519987"/>
                </c:manualLayout>
              </c:layout>
              <c:tx>
                <c:rich>
                  <a:bodyPr/>
                  <a:lstStyle/>
                  <a:p>
                    <a:r>
                      <a:rPr lang="ja-JP" altLang="en-US" sz="1200" baseline="0" dirty="0"/>
                      <a:t>やや満足</a:t>
                    </a:r>
                    <a:r>
                      <a:rPr lang="ja-JP" altLang="en-US" baseline="0" dirty="0"/>
                      <a:t>
</a:t>
                    </a:r>
                    <a:fld id="{D8DB49FC-3E1C-484D-8D62-8564FF910C38}" type="VALUE">
                      <a:rPr lang="en-US" altLang="ja-JP" sz="1600" baseline="0"/>
                      <a:pPr/>
                      <a:t>[値]</a:t>
                    </a:fld>
                    <a:endParaRPr lang="ja-JP" altLang="en-US" baseline="0" dirty="0"/>
                  </a:p>
                </c:rich>
              </c:tx>
              <c:dLblPos val="bestFit"/>
              <c:showLegendKey val="0"/>
              <c:showVal val="1"/>
              <c:showCatName val="1"/>
              <c:showSerName val="0"/>
              <c:showPercent val="0"/>
              <c:showBubbleSize val="0"/>
              <c:separator>
</c:separator>
              <c:extLst>
                <c:ext xmlns:c15="http://schemas.microsoft.com/office/drawing/2012/chart" uri="{CE6537A1-D6FC-4f65-9D91-7224C49458BB}">
                  <c15:layout>
                    <c:manualLayout>
                      <c:w val="0.25073746312684364"/>
                      <c:h val="0.23681858802502234"/>
                    </c:manualLayout>
                  </c15:layout>
                  <c15:dlblFieldTable/>
                  <c15:showDataLabelsRange val="0"/>
                </c:ext>
                <c:ext xmlns:c16="http://schemas.microsoft.com/office/drawing/2014/chart" uri="{C3380CC4-5D6E-409C-BE32-E72D297353CC}">
                  <c16:uniqueId val="{00000003-D005-4037-ABEF-4FCA1E8DFCED}"/>
                </c:ext>
              </c:extLst>
            </c:dLbl>
            <c:dLbl>
              <c:idx val="2"/>
              <c:layout>
                <c:manualLayout>
                  <c:x val="0.11308410563723782"/>
                  <c:y val="-3.9857015192135838E-2"/>
                </c:manualLayout>
              </c:layout>
              <c:tx>
                <c:rich>
                  <a:bodyPr/>
                  <a:lstStyle/>
                  <a:p>
                    <a:r>
                      <a:rPr lang="ja-JP" altLang="en-US" baseline="0" dirty="0"/>
                      <a:t>普通
</a:t>
                    </a:r>
                    <a:fld id="{F4062FD4-E8B9-48CA-B65F-AFE9E1C82206}" type="VALUE">
                      <a:rPr lang="en-US" altLang="ja-JP" baseline="0"/>
                      <a:pPr/>
                      <a:t>[値]</a:t>
                    </a:fld>
                    <a:endParaRPr lang="ja-JP" altLang="en-US" baseline="0" dirty="0"/>
                  </a:p>
                </c:rich>
              </c:tx>
              <c:dLblPos val="bestFit"/>
              <c:showLegendKey val="0"/>
              <c:showVal val="1"/>
              <c:showCatName val="1"/>
              <c:showSerName val="0"/>
              <c:showPercent val="0"/>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5-D005-4037-ABEF-4FCA1E8DFCED}"/>
                </c:ext>
              </c:extLst>
            </c:dLbl>
            <c:dLbl>
              <c:idx val="3"/>
              <c:layout>
                <c:manualLayout>
                  <c:x val="3.1831695816783981E-2"/>
                  <c:y val="-2.8540668341390303E-2"/>
                </c:manualLayout>
              </c:layout>
              <c:tx>
                <c:rich>
                  <a:bodyPr/>
                  <a:lstStyle/>
                  <a:p>
                    <a:r>
                      <a:rPr lang="ja-JP" altLang="en-US" baseline="0" dirty="0"/>
                      <a:t>やや不満
</a:t>
                    </a:r>
                    <a:fld id="{041641D7-AF38-4B22-9389-8CE0120D8A30}" type="VALUE">
                      <a:rPr lang="en-US" altLang="ja-JP" baseline="0"/>
                      <a:pPr/>
                      <a:t>[値]</a:t>
                    </a:fld>
                    <a:endParaRPr lang="ja-JP" altLang="en-US" baseline="0" dirty="0"/>
                  </a:p>
                </c:rich>
              </c:tx>
              <c:dLblPos val="bestFit"/>
              <c:showLegendKey val="0"/>
              <c:showVal val="1"/>
              <c:showCatName val="1"/>
              <c:showSerName val="0"/>
              <c:showPercent val="0"/>
              <c:showBubbleSize val="0"/>
              <c:separator>
</c:separator>
              <c:extLst>
                <c:ext xmlns:c15="http://schemas.microsoft.com/office/drawing/2012/chart" uri="{CE6537A1-D6FC-4f65-9D91-7224C49458BB}">
                  <c15:layout>
                    <c:manualLayout>
                      <c:w val="0.25368731563421831"/>
                      <c:h val="0.28266309204647005"/>
                    </c:manualLayout>
                  </c15:layout>
                  <c15:dlblFieldTable/>
                  <c15:showDataLabelsRange val="0"/>
                </c:ext>
                <c:ext xmlns:c16="http://schemas.microsoft.com/office/drawing/2014/chart" uri="{C3380CC4-5D6E-409C-BE32-E72D297353CC}">
                  <c16:uniqueId val="{00000007-D005-4037-ABEF-4FCA1E8DFCED}"/>
                </c:ext>
              </c:extLst>
            </c:dLbl>
            <c:dLbl>
              <c:idx val="4"/>
              <c:layout>
                <c:manualLayout>
                  <c:x val="-9.7364991986621144E-2"/>
                  <c:y val="7.0954099906412507E-2"/>
                </c:manualLayout>
              </c:layout>
              <c:tx>
                <c:rich>
                  <a:bodyPr/>
                  <a:lstStyle/>
                  <a:p>
                    <a:r>
                      <a:rPr lang="ja-JP" altLang="en-US" baseline="0"/>
                      <a:t>不満</a:t>
                    </a:r>
                    <a:r>
                      <a:rPr lang="ja-JP" altLang="en-US" baseline="0" dirty="0"/>
                      <a:t>
</a:t>
                    </a:r>
                    <a:fld id="{8B7C2FC2-6165-4074-BF8C-B0B18016A6A4}" type="VALUE">
                      <a:rPr lang="en-US" altLang="ja-JP" baseline="0"/>
                      <a:pPr/>
                      <a:t>[値]</a:t>
                    </a:fld>
                    <a:endParaRPr lang="ja-JP" altLang="en-US" baseline="0" dirty="0"/>
                  </a:p>
                </c:rich>
              </c:tx>
              <c:dLblPos val="bestFit"/>
              <c:showLegendKey val="0"/>
              <c:showVal val="1"/>
              <c:showCatName val="1"/>
              <c:showSerName val="0"/>
              <c:showPercent val="0"/>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9-D005-4037-ABEF-4FCA1E8DFCED}"/>
                </c:ext>
              </c:extLst>
            </c:dLbl>
            <c:dLbl>
              <c:idx val="5"/>
              <c:layout>
                <c:manualLayout>
                  <c:x val="-9.2859498757345629E-2"/>
                  <c:y val="-4.9235467550470403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B-D005-4037-ABEF-4FCA1E8DFCED}"/>
                </c:ext>
              </c:extLst>
            </c:dLbl>
            <c:numFmt formatCode="0.0&quot;%&quot;" sourceLinked="0"/>
            <c:spPr>
              <a:noFill/>
              <a:ln w="25400">
                <a:noFill/>
              </a:ln>
            </c:spPr>
            <c:txPr>
              <a:bodyPr rot="0" spcFirstLastPara="1" vertOverflow="ellipsis" vert="horz" wrap="square" anchor="ctr" anchorCtr="1"/>
              <a:lstStyle/>
              <a:p>
                <a:pPr>
                  <a:defRPr sz="900" b="1" i="0" u="none" strike="noStrike" kern="1200" baseline="0">
                    <a:solidFill>
                      <a:schemeClr val="tx1">
                        <a:lumMod val="75000"/>
                        <a:lumOff val="25000"/>
                      </a:schemeClr>
                    </a:solidFill>
                    <a:latin typeface="游ゴシック" panose="020B0400000000000000" pitchFamily="50" charset="-128"/>
                    <a:ea typeface="游ゴシック" panose="020B0400000000000000" pitchFamily="50" charset="-128"/>
                    <a:cs typeface="+mn-cs"/>
                  </a:defRPr>
                </a:pPr>
                <a:endParaRPr lang="ja-JP"/>
              </a:p>
            </c:txPr>
            <c:dLblPos val="bestFit"/>
            <c:showLegendKey val="0"/>
            <c:showVal val="1"/>
            <c:showCatName val="1"/>
            <c:showSerName val="0"/>
            <c:showPercent val="0"/>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'(２)緑の満足度'!$E$11:$K$11</c:f>
              <c:strCache>
                <c:ptCount val="7"/>
                <c:pt idx="0">
                  <c:v>満足している</c:v>
                </c:pt>
                <c:pt idx="1">
                  <c:v>どちらかというと満足している</c:v>
                </c:pt>
                <c:pt idx="2">
                  <c:v>普通である</c:v>
                </c:pt>
                <c:pt idx="3">
                  <c:v>どちらかというと不満である</c:v>
                </c:pt>
                <c:pt idx="4">
                  <c:v>不満である</c:v>
                </c:pt>
                <c:pt idx="5">
                  <c:v>わからない</c:v>
                </c:pt>
                <c:pt idx="6">
                  <c:v>無回答</c:v>
                </c:pt>
              </c:strCache>
            </c:strRef>
          </c:cat>
          <c:val>
            <c:numRef>
              <c:f>'(２)緑の満足度'!$E$13:$K$13</c:f>
              <c:numCache>
                <c:formatCode>0.0</c:formatCode>
                <c:ptCount val="7"/>
                <c:pt idx="0">
                  <c:v>2.8260869565217392</c:v>
                </c:pt>
                <c:pt idx="1">
                  <c:v>18.369565217391305</c:v>
                </c:pt>
                <c:pt idx="2">
                  <c:v>36.630434782608695</c:v>
                </c:pt>
                <c:pt idx="3">
                  <c:v>26.304347826086953</c:v>
                </c:pt>
                <c:pt idx="4">
                  <c:v>10.217391304347826</c:v>
                </c:pt>
                <c:pt idx="5">
                  <c:v>4.6739130434782608</c:v>
                </c:pt>
                <c:pt idx="6">
                  <c:v>0.97826086956521752</c:v>
                </c:pt>
              </c:numCache>
            </c:numRef>
          </c:val>
          <c:extLst>
            <c:ext xmlns:c16="http://schemas.microsoft.com/office/drawing/2014/chart" uri="{C3380CC4-5D6E-409C-BE32-E72D297353CC}">
              <c16:uniqueId val="{0000000E-D005-4037-ABEF-4FCA1E8DFCED}"/>
            </c:ext>
          </c:extLst>
        </c:ser>
        <c:dLbls>
          <c:showLegendKey val="0"/>
          <c:showVal val="0"/>
          <c:showCatName val="0"/>
          <c:showSerName val="0"/>
          <c:showPercent val="0"/>
          <c:showBubbleSize val="0"/>
          <c:showLeaderLines val="1"/>
        </c:dLbls>
        <c:firstSliceAng val="0"/>
      </c:pieChart>
      <c:spPr>
        <a:noFill/>
        <a:ln w="25400">
          <a:noFill/>
        </a:ln>
      </c:spPr>
    </c:plotArea>
    <c:plotVisOnly val="1"/>
    <c:dispBlanksAs val="gap"/>
    <c:showDLblsOverMax val="0"/>
  </c:chart>
  <c:spPr>
    <a:noFill/>
    <a:ln w="9525" cap="flat" cmpd="sng" algn="ctr">
      <a:noFill/>
      <a:round/>
    </a:ln>
    <a:effectLst/>
  </c:spPr>
  <c:txPr>
    <a:bodyPr/>
    <a:lstStyle/>
    <a:p>
      <a:pPr>
        <a:defRPr b="1">
          <a:latin typeface="游ゴシック" panose="020B0400000000000000" pitchFamily="50" charset="-128"/>
          <a:ea typeface="游ゴシック" panose="020B0400000000000000" pitchFamily="50" charset="-128"/>
        </a:defRPr>
      </a:pPr>
      <a:endParaRPr lang="ja-JP"/>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'（15）活動実態'!$AA$49</c:f>
              <c:strCache>
                <c:ptCount val="1"/>
                <c:pt idx="0">
                  <c:v>現在</c:v>
                </c:pt>
              </c:strCache>
            </c:strRef>
          </c:tx>
          <c:spPr>
            <a:solidFill>
              <a:schemeClr val="bg2">
                <a:lumMod val="75000"/>
              </a:schemeClr>
            </a:solidFill>
            <a:ln w="25400">
              <a:noFill/>
            </a:ln>
          </c:spPr>
          <c:invertIfNegative val="0"/>
          <c:dPt>
            <c:idx val="2"/>
            <c:invertIfNegative val="0"/>
            <c:bubble3D val="0"/>
            <c:spPr>
              <a:solidFill>
                <a:schemeClr val="bg1">
                  <a:lumMod val="75000"/>
                </a:schemeClr>
              </a:solidFill>
              <a:ln w="25400">
                <a:noFill/>
              </a:ln>
            </c:spPr>
            <c:extLst>
              <c:ext xmlns:c16="http://schemas.microsoft.com/office/drawing/2014/chart" uri="{C3380CC4-5D6E-409C-BE32-E72D297353CC}">
                <c16:uniqueId val="{00000001-18BF-4C7D-937D-0E63888B20FB}"/>
              </c:ext>
            </c:extLst>
          </c:dPt>
          <c:dPt>
            <c:idx val="7"/>
            <c:invertIfNegative val="0"/>
            <c:bubble3D val="0"/>
            <c:spPr>
              <a:solidFill>
                <a:srgbClr val="006666"/>
              </a:solidFill>
              <a:ln w="25400">
                <a:noFill/>
              </a:ln>
            </c:spPr>
            <c:extLst>
              <c:ext xmlns:c16="http://schemas.microsoft.com/office/drawing/2014/chart" uri="{C3380CC4-5D6E-409C-BE32-E72D297353CC}">
                <c16:uniqueId val="{00000006-18BF-4C7D-937D-0E63888B20FB}"/>
              </c:ext>
            </c:extLst>
          </c:dPt>
          <c:dLbls>
            <c:dLbl>
              <c:idx val="1"/>
              <c:layout>
                <c:manualLayout>
                  <c:x val="0"/>
                  <c:y val="1.3888888888888911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8BF-4C7D-937D-0E63888B20FB}"/>
                </c:ext>
              </c:extLst>
            </c:dLbl>
            <c:dLbl>
              <c:idx val="2"/>
              <c:layout>
                <c:manualLayout>
                  <c:x val="0"/>
                  <c:y val="1.3888888888888888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8BF-4C7D-937D-0E63888B20FB}"/>
                </c:ext>
              </c:extLst>
            </c:dLbl>
            <c:dLbl>
              <c:idx val="3"/>
              <c:layout>
                <c:manualLayout>
                  <c:x val="-4.4131845800551624E-3"/>
                  <c:y val="1.8518518518518517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18BF-4C7D-937D-0E63888B20FB}"/>
                </c:ext>
              </c:extLst>
            </c:dLbl>
            <c:dLbl>
              <c:idx val="4"/>
              <c:layout>
                <c:manualLayout>
                  <c:x val="0"/>
                  <c:y val="1.8518518518518563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18BF-4C7D-937D-0E63888B20FB}"/>
                </c:ext>
              </c:extLst>
            </c:dLbl>
            <c:dLbl>
              <c:idx val="5"/>
              <c:layout>
                <c:manualLayout>
                  <c:x val="-8.0907449317917873E-17"/>
                  <c:y val="1.3888888888888888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18BF-4C7D-937D-0E63888B20FB}"/>
                </c:ext>
              </c:extLst>
            </c:dLbl>
            <c:dLbl>
              <c:idx val="6"/>
              <c:layout>
                <c:manualLayout>
                  <c:x val="-6.619767611690257E-3"/>
                  <c:y val="1.3820626752000305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18BF-4C7D-937D-0E63888B20FB}"/>
                </c:ext>
              </c:extLst>
            </c:dLbl>
            <c:dLbl>
              <c:idx val="7"/>
              <c:layout>
                <c:manualLayout>
                  <c:x val="-4.4131845800550818E-3"/>
                  <c:y val="9.2592592592592587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18BF-4C7D-937D-0E63888B20FB}"/>
                </c:ext>
              </c:extLst>
            </c:dLbl>
            <c:dLbl>
              <c:idx val="8"/>
              <c:layout>
                <c:manualLayout>
                  <c:x val="-8.8263691601101636E-3"/>
                  <c:y val="1.3888888888888888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18BF-4C7D-937D-0E63888B20FB}"/>
                </c:ext>
              </c:extLst>
            </c:dLbl>
            <c:dLbl>
              <c:idx val="9"/>
              <c:layout>
                <c:manualLayout>
                  <c:x val="-6.6197768700826222E-3"/>
                  <c:y val="1.851888305628463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18BF-4C7D-937D-0E63888B20FB}"/>
                </c:ext>
              </c:extLst>
            </c:dLbl>
            <c:dLbl>
              <c:idx val="10"/>
              <c:layout>
                <c:manualLayout>
                  <c:x val="-8.8117861455825827E-3"/>
                  <c:y val="1.3992131354162964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18BF-4C7D-937D-0E63888B20FB}"/>
                </c:ext>
              </c:extLst>
            </c:dLbl>
            <c:spPr>
              <a:noFill/>
              <a:ln w="25400">
                <a:noFill/>
              </a:ln>
            </c:spPr>
            <c:txPr>
              <a:bodyPr rot="0" spcFirstLastPara="1" vertOverflow="ellipsis" vert="horz" wrap="square" anchor="ctr" anchorCtr="1"/>
              <a:lstStyle/>
              <a:p>
                <a:pPr>
                  <a:defRPr sz="900" b="1" i="0" u="none" strike="noStrike" kern="1200" baseline="0">
                    <a:solidFill>
                      <a:schemeClr val="tx1">
                        <a:lumMod val="75000"/>
                        <a:lumOff val="25000"/>
                      </a:schemeClr>
                    </a:solidFill>
                    <a:latin typeface="游ゴシック" panose="020B0400000000000000" pitchFamily="50" charset="-128"/>
                    <a:ea typeface="游ゴシック" panose="020B0400000000000000"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'（15）活動実態'!$AB$48:$AJ$48</c:f>
              <c:strCache>
                <c:ptCount val="9"/>
                <c:pt idx="0">
                  <c:v>自宅での園芸やガーデニング</c:v>
                </c:pt>
                <c:pt idx="1">
                  <c:v>緑の保全にかかわる活動</c:v>
                </c:pt>
                <c:pt idx="2">
                  <c:v>まちの緑化にかかわる活動※
</c:v>
                </c:pt>
                <c:pt idx="3">
                  <c:v>野菜づくりなど農業に関する活動</c:v>
                </c:pt>
                <c:pt idx="4">
                  <c:v>緑や農に関する講習会への参加</c:v>
                </c:pt>
                <c:pt idx="5">
                  <c:v>身近な生きものの観察や調査</c:v>
                </c:pt>
                <c:pt idx="6">
                  <c:v>その他</c:v>
                </c:pt>
                <c:pt idx="7">
                  <c:v>行っている活動がない</c:v>
                </c:pt>
                <c:pt idx="8">
                  <c:v>無回答</c:v>
                </c:pt>
              </c:strCache>
            </c:strRef>
          </c:cat>
          <c:val>
            <c:numRef>
              <c:f>'（15）活動実態'!$AB$49:$AJ$49</c:f>
              <c:numCache>
                <c:formatCode>0.0</c:formatCode>
                <c:ptCount val="9"/>
                <c:pt idx="0">
                  <c:v>50.108695652173921</c:v>
                </c:pt>
                <c:pt idx="1">
                  <c:v>1.6304347826086956</c:v>
                </c:pt>
                <c:pt idx="2" formatCode="0.0_ ">
                  <c:v>9.3478260869565215</c:v>
                </c:pt>
                <c:pt idx="3" formatCode="0.0_ ">
                  <c:v>9.7826086956521738</c:v>
                </c:pt>
                <c:pt idx="4">
                  <c:v>0.65217391304347827</c:v>
                </c:pt>
                <c:pt idx="5">
                  <c:v>6.4130434782608701</c:v>
                </c:pt>
                <c:pt idx="6">
                  <c:v>5.8695652173913047</c:v>
                </c:pt>
                <c:pt idx="7">
                  <c:v>3.6956521739130435</c:v>
                </c:pt>
                <c:pt idx="8" formatCode="General">
                  <c:v>0</c:v>
                </c:pt>
              </c:numCache>
            </c:numRef>
          </c:val>
          <c:extLst>
            <c:ext xmlns:c16="http://schemas.microsoft.com/office/drawing/2014/chart" uri="{C3380CC4-5D6E-409C-BE32-E72D297353CC}">
              <c16:uniqueId val="{0000000A-18BF-4C7D-937D-0E63888B20FB}"/>
            </c:ext>
          </c:extLst>
        </c:ser>
        <c:dLbls>
          <c:showLegendKey val="0"/>
          <c:showVal val="0"/>
          <c:showCatName val="0"/>
          <c:showSerName val="0"/>
          <c:showPercent val="0"/>
          <c:showBubbleSize val="0"/>
        </c:dLbls>
        <c:gapWidth val="50"/>
        <c:axId val="635678680"/>
        <c:axId val="1"/>
      </c:barChart>
      <c:catAx>
        <c:axId val="635678680"/>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游ゴシック" panose="020B0400000000000000" pitchFamily="50" charset="-128"/>
                <a:ea typeface="游ゴシック" panose="020B0400000000000000" pitchFamily="50" charset="-128"/>
                <a:cs typeface="+mn-cs"/>
              </a:defRPr>
            </a:pPr>
            <a:endParaRPr lang="ja-JP"/>
          </a:p>
        </c:txPr>
        <c:crossAx val="1"/>
        <c:crosses val="autoZero"/>
        <c:auto val="1"/>
        <c:lblAlgn val="ctr"/>
        <c:lblOffset val="100"/>
        <c:noMultiLvlLbl val="0"/>
      </c:catAx>
      <c:valAx>
        <c:axId val="1"/>
        <c:scaling>
          <c:orientation val="minMax"/>
        </c:scaling>
        <c:delete val="0"/>
        <c:axPos val="t"/>
        <c:majorGridlines>
          <c:spPr>
            <a:ln w="9525" cap="flat" cmpd="sng" algn="ctr">
              <a:solidFill>
                <a:schemeClr val="tx1">
                  <a:lumMod val="15000"/>
                  <a:lumOff val="85000"/>
                </a:schemeClr>
              </a:solidFill>
              <a:round/>
            </a:ln>
            <a:effectLst/>
          </c:spPr>
        </c:majorGridlines>
        <c:numFmt formatCode="0.0&quot;%&quot;" sourceLinked="0"/>
        <c:majorTickMark val="none"/>
        <c:minorTickMark val="none"/>
        <c:tickLblPos val="nextTo"/>
        <c:spPr>
          <a:ln w="9525">
            <a:noFill/>
          </a:ln>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游ゴシック" panose="020B0400000000000000" pitchFamily="50" charset="-128"/>
                <a:ea typeface="游ゴシック" panose="020B0400000000000000" pitchFamily="50" charset="-128"/>
                <a:cs typeface="+mn-cs"/>
              </a:defRPr>
            </a:pPr>
            <a:endParaRPr lang="ja-JP"/>
          </a:p>
        </c:txPr>
        <c:crossAx val="635678680"/>
        <c:crosses val="autoZero"/>
        <c:crossBetween val="between"/>
      </c:valAx>
      <c:spPr>
        <a:noFill/>
        <a:ln>
          <a:solidFill>
            <a:sysClr val="windowText" lastClr="000000">
              <a:lumMod val="50000"/>
              <a:lumOff val="50000"/>
            </a:sysClr>
          </a:solidFill>
        </a:ln>
        <a:effectLst/>
      </c:spPr>
    </c:plotArea>
    <c:plotVisOnly val="1"/>
    <c:dispBlanksAs val="gap"/>
    <c:showDLblsOverMax val="0"/>
  </c:chart>
  <c:spPr>
    <a:noFill/>
    <a:ln w="9525" cap="flat" cmpd="sng" algn="ctr">
      <a:noFill/>
      <a:round/>
    </a:ln>
    <a:effectLst/>
  </c:spPr>
  <c:txPr>
    <a:bodyPr/>
    <a:lstStyle/>
    <a:p>
      <a:pPr>
        <a:defRPr b="1">
          <a:latin typeface="游ゴシック" panose="020B0400000000000000" pitchFamily="50" charset="-128"/>
          <a:ea typeface="游ゴシック" panose="020B0400000000000000" pitchFamily="50" charset="-128"/>
        </a:defRPr>
      </a:pPr>
      <a:endParaRPr lang="ja-JP"/>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1698712633499138"/>
          <c:y val="0.10739938757655293"/>
          <c:w val="0.60477267580806593"/>
          <c:h val="0.80845991376314774"/>
        </c:manualLayout>
      </c:layout>
      <c:barChart>
        <c:barDir val="bar"/>
        <c:grouping val="clustered"/>
        <c:varyColors val="0"/>
        <c:ser>
          <c:idx val="0"/>
          <c:order val="0"/>
          <c:tx>
            <c:v>現在</c:v>
          </c:tx>
          <c:spPr>
            <a:solidFill>
              <a:schemeClr val="bg2">
                <a:lumMod val="75000"/>
              </a:schemeClr>
            </a:solidFill>
            <a:ln>
              <a:noFill/>
            </a:ln>
            <a:effectLst/>
          </c:spPr>
          <c:invertIfNegative val="0"/>
          <c:dPt>
            <c:idx val="2"/>
            <c:invertIfNegative val="0"/>
            <c:bubble3D val="0"/>
            <c:spPr>
              <a:solidFill>
                <a:schemeClr val="bg1">
                  <a:lumMod val="75000"/>
                </a:schemeClr>
              </a:solidFill>
              <a:ln>
                <a:noFill/>
              </a:ln>
              <a:effectLst/>
            </c:spPr>
            <c:extLst>
              <c:ext xmlns:c16="http://schemas.microsoft.com/office/drawing/2014/chart" uri="{C3380CC4-5D6E-409C-BE32-E72D297353CC}">
                <c16:uniqueId val="{00000002-BC27-4320-BF12-A0C2A38DFC0E}"/>
              </c:ext>
            </c:extLst>
          </c:dPt>
          <c:dPt>
            <c:idx val="7"/>
            <c:invertIfNegative val="0"/>
            <c:bubble3D val="0"/>
            <c:spPr>
              <a:solidFill>
                <a:srgbClr val="006666"/>
              </a:solidFill>
              <a:ln>
                <a:noFill/>
              </a:ln>
              <a:effectLst/>
            </c:spPr>
            <c:extLst>
              <c:ext xmlns:c16="http://schemas.microsoft.com/office/drawing/2014/chart" uri="{C3380CC4-5D6E-409C-BE32-E72D297353CC}">
                <c16:uniqueId val="{00000000-F63E-4411-87BF-71987131391E}"/>
              </c:ext>
            </c:extLst>
          </c:dPt>
          <c:dLbls>
            <c:dLbl>
              <c:idx val="0"/>
              <c:layout>
                <c:manualLayout>
                  <c:x val="-2.1686999224561705E-3"/>
                  <c:y val="8.2331471691263654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C27-4320-BF12-A0C2A38DFC0E}"/>
                </c:ext>
              </c:extLst>
            </c:dLbl>
            <c:dLbl>
              <c:idx val="1"/>
              <c:layout>
                <c:manualLayout>
                  <c:x val="-2.1686999224562104E-3"/>
                  <c:y val="1.6466294338252693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C27-4320-BF12-A0C2A38DFC0E}"/>
                </c:ext>
              </c:extLst>
            </c:dLbl>
            <c:dLbl>
              <c:idx val="2"/>
              <c:layout>
                <c:manualLayout>
                  <c:x val="-3.9759039278548607E-17"/>
                  <c:y val="1.6466294338252693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BC27-4320-BF12-A0C2A38DFC0E}"/>
                </c:ext>
              </c:extLst>
            </c:dLbl>
            <c:dLbl>
              <c:idx val="3"/>
              <c:layout>
                <c:manualLayout>
                  <c:x val="-4.3373998449124209E-3"/>
                  <c:y val="1.6466294338252769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BC27-4320-BF12-A0C2A38DFC0E}"/>
                </c:ext>
              </c:extLst>
            </c:dLbl>
            <c:dLbl>
              <c:idx val="4"/>
              <c:layout>
                <c:manualLayout>
                  <c:x val="-4.3373998449123411E-3"/>
                  <c:y val="8.2331471691264226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BC27-4320-BF12-A0C2A38DFC0E}"/>
                </c:ext>
              </c:extLst>
            </c:dLbl>
            <c:dLbl>
              <c:idx val="5"/>
              <c:layout>
                <c:manualLayout>
                  <c:x val="-4.3373998449123411E-3"/>
                  <c:y val="1.234972075368952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BC27-4320-BF12-A0C2A38DFC0E}"/>
                </c:ext>
              </c:extLst>
            </c:dLbl>
            <c:dLbl>
              <c:idx val="6"/>
              <c:layout>
                <c:manualLayout>
                  <c:x val="-4.3373998449123411E-3"/>
                  <c:y val="1.2349720753689595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BC27-4320-BF12-A0C2A38DFC0E}"/>
                </c:ext>
              </c:extLst>
            </c:dLbl>
            <c:dLbl>
              <c:idx val="8"/>
              <c:layout>
                <c:manualLayout>
                  <c:x val="-2.1686999224562104E-3"/>
                  <c:y val="1.2349720753689671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BC27-4320-BF12-A0C2A38DFC0E}"/>
                </c:ext>
              </c:extLst>
            </c:dLbl>
            <c:spPr>
              <a:noFill/>
              <a:ln>
                <a:noFill/>
              </a:ln>
              <a:effectLst/>
            </c:spPr>
            <c:txPr>
              <a:bodyPr rot="0" spcFirstLastPara="1" vertOverflow="ellipsis" vert="horz" wrap="square" anchor="ctr" anchorCtr="1"/>
              <a:lstStyle/>
              <a:p>
                <a:pPr>
                  <a:defRPr sz="900" b="1" i="0" u="none" strike="noStrike" kern="1200" baseline="0">
                    <a:solidFill>
                      <a:schemeClr val="tx1">
                        <a:lumMod val="75000"/>
                        <a:lumOff val="25000"/>
                      </a:schemeClr>
                    </a:solidFill>
                    <a:latin typeface="+mn-ea"/>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'3'!$C$10:$K$10</c:f>
              <c:strCache>
                <c:ptCount val="9"/>
                <c:pt idx="0">
                  <c:v>自宅での園芸やガーデニング</c:v>
                </c:pt>
                <c:pt idx="1">
                  <c:v>緑の保全にかかわる活動</c:v>
                </c:pt>
                <c:pt idx="2">
                  <c:v>まちの緑化にかかわる活動※
</c:v>
                </c:pt>
                <c:pt idx="3">
                  <c:v>野菜づくりなど農業に関する活動</c:v>
                </c:pt>
                <c:pt idx="4">
                  <c:v>緑や農に関する講習会への参加</c:v>
                </c:pt>
                <c:pt idx="5">
                  <c:v>身近な生きものの観察や調査</c:v>
                </c:pt>
                <c:pt idx="6">
                  <c:v>その他</c:v>
                </c:pt>
                <c:pt idx="7">
                  <c:v>行っている活動がない</c:v>
                </c:pt>
                <c:pt idx="8">
                  <c:v>無回答</c:v>
                </c:pt>
              </c:strCache>
            </c:strRef>
          </c:cat>
          <c:val>
            <c:numRef>
              <c:f>'3'!$C$12:$K$12</c:f>
              <c:numCache>
                <c:formatCode>0.0</c:formatCode>
                <c:ptCount val="9"/>
                <c:pt idx="0">
                  <c:v>46.4</c:v>
                </c:pt>
                <c:pt idx="1">
                  <c:v>1</c:v>
                </c:pt>
                <c:pt idx="2">
                  <c:v>1.7</c:v>
                </c:pt>
                <c:pt idx="3">
                  <c:v>6.9</c:v>
                </c:pt>
                <c:pt idx="4">
                  <c:v>0.7</c:v>
                </c:pt>
                <c:pt idx="5">
                  <c:v>7.4</c:v>
                </c:pt>
                <c:pt idx="6">
                  <c:v>1.8</c:v>
                </c:pt>
                <c:pt idx="7">
                  <c:v>46</c:v>
                </c:pt>
                <c:pt idx="8">
                  <c:v>1.1000000000000001</c:v>
                </c:pt>
              </c:numCache>
            </c:numRef>
          </c:val>
          <c:extLst>
            <c:ext xmlns:c16="http://schemas.microsoft.com/office/drawing/2014/chart" uri="{C3380CC4-5D6E-409C-BE32-E72D297353CC}">
              <c16:uniqueId val="{00000008-BC27-4320-BF12-A0C2A38DFC0E}"/>
            </c:ext>
          </c:extLst>
        </c:ser>
        <c:dLbls>
          <c:showLegendKey val="0"/>
          <c:showVal val="0"/>
          <c:showCatName val="0"/>
          <c:showSerName val="0"/>
          <c:showPercent val="0"/>
          <c:showBubbleSize val="0"/>
        </c:dLbls>
        <c:gapWidth val="50"/>
        <c:axId val="1069270480"/>
        <c:axId val="1069270840"/>
      </c:barChart>
      <c:catAx>
        <c:axId val="1069270480"/>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ea"/>
                <a:ea typeface="+mn-ea"/>
                <a:cs typeface="+mn-cs"/>
              </a:defRPr>
            </a:pPr>
            <a:endParaRPr lang="ja-JP"/>
          </a:p>
        </c:txPr>
        <c:crossAx val="1069270840"/>
        <c:crosses val="autoZero"/>
        <c:auto val="1"/>
        <c:lblAlgn val="ctr"/>
        <c:lblOffset val="100"/>
        <c:noMultiLvlLbl val="0"/>
      </c:catAx>
      <c:valAx>
        <c:axId val="1069270840"/>
        <c:scaling>
          <c:orientation val="minMax"/>
          <c:max val="60"/>
        </c:scaling>
        <c:delete val="0"/>
        <c:axPos val="t"/>
        <c:majorGridlines>
          <c:spPr>
            <a:ln w="9525" cap="flat" cmpd="sng" algn="ctr">
              <a:solidFill>
                <a:schemeClr val="tx1">
                  <a:lumMod val="15000"/>
                  <a:lumOff val="85000"/>
                </a:schemeClr>
              </a:solidFill>
              <a:round/>
            </a:ln>
            <a:effectLst/>
          </c:spPr>
        </c:majorGridlines>
        <c:numFmt formatCode="0.0&quot;%&quot;" sourceLinked="0"/>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ea"/>
                <a:ea typeface="+mn-ea"/>
                <a:cs typeface="+mn-cs"/>
              </a:defRPr>
            </a:pPr>
            <a:endParaRPr lang="ja-JP"/>
          </a:p>
        </c:txPr>
        <c:crossAx val="1069270480"/>
        <c:crosses val="autoZero"/>
        <c:crossBetween val="between"/>
        <c:majorUnit val="10"/>
      </c:valAx>
      <c:spPr>
        <a:noFill/>
        <a:ln>
          <a:solidFill>
            <a:schemeClr val="accent3"/>
          </a:solid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b="1">
          <a:latin typeface="+mn-ea"/>
          <a:ea typeface="+mn-ea"/>
        </a:defRPr>
      </a:pPr>
      <a:endParaRPr lang="ja-JP"/>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1"/>
          <c:order val="0"/>
          <c:tx>
            <c:strRef>
              <c:f>'（15）活動実態'!$AA$50</c:f>
              <c:strCache>
                <c:ptCount val="1"/>
                <c:pt idx="0">
                  <c:v>今後</c:v>
                </c:pt>
              </c:strCache>
            </c:strRef>
          </c:tx>
          <c:spPr>
            <a:solidFill>
              <a:schemeClr val="bg2">
                <a:lumMod val="75000"/>
              </a:schemeClr>
            </a:solidFill>
            <a:ln w="25400">
              <a:noFill/>
            </a:ln>
          </c:spPr>
          <c:invertIfNegative val="0"/>
          <c:dPt>
            <c:idx val="0"/>
            <c:invertIfNegative val="0"/>
            <c:bubble3D val="0"/>
            <c:spPr>
              <a:solidFill>
                <a:srgbClr val="006666"/>
              </a:solidFill>
              <a:ln w="25400">
                <a:noFill/>
              </a:ln>
            </c:spPr>
            <c:extLst>
              <c:ext xmlns:c16="http://schemas.microsoft.com/office/drawing/2014/chart" uri="{C3380CC4-5D6E-409C-BE32-E72D297353CC}">
                <c16:uniqueId val="{0000000B-18BF-4C7D-937D-0E63888B20FB}"/>
              </c:ext>
            </c:extLst>
          </c:dPt>
          <c:dPt>
            <c:idx val="2"/>
            <c:invertIfNegative val="0"/>
            <c:bubble3D val="0"/>
            <c:spPr>
              <a:solidFill>
                <a:srgbClr val="006666"/>
              </a:solidFill>
              <a:ln w="25400">
                <a:noFill/>
              </a:ln>
            </c:spPr>
            <c:extLst>
              <c:ext xmlns:c16="http://schemas.microsoft.com/office/drawing/2014/chart" uri="{C3380CC4-5D6E-409C-BE32-E72D297353CC}">
                <c16:uniqueId val="{0000000F-18BF-4C7D-937D-0E63888B20FB}"/>
              </c:ext>
            </c:extLst>
          </c:dPt>
          <c:dPt>
            <c:idx val="7"/>
            <c:invertIfNegative val="0"/>
            <c:bubble3D val="0"/>
            <c:extLst>
              <c:ext xmlns:c16="http://schemas.microsoft.com/office/drawing/2014/chart" uri="{C3380CC4-5D6E-409C-BE32-E72D297353CC}">
                <c16:uniqueId val="{00000010-18BF-4C7D-937D-0E63888B20FB}"/>
              </c:ext>
            </c:extLst>
          </c:dPt>
          <c:dLbls>
            <c:dLbl>
              <c:idx val="0"/>
              <c:layout>
                <c:manualLayout>
                  <c:x val="-3.3080624720945636E-3"/>
                  <c:y val="-6.9611771605815349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18BF-4C7D-937D-0E63888B20FB}"/>
                </c:ext>
              </c:extLst>
            </c:dLbl>
            <c:dLbl>
              <c:idx val="10"/>
              <c:layout>
                <c:manualLayout>
                  <c:x val="-8.8227141480858827E-3"/>
                  <c:y val="-4.6629420420946479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18BF-4C7D-937D-0E63888B20FB}"/>
                </c:ext>
              </c:extLst>
            </c:dLbl>
            <c:dLbl>
              <c:idx val="11"/>
              <c:layout>
                <c:manualLayout>
                  <c:x val="-4.4058930727913321E-3"/>
                  <c:y val="-4.6640437847209597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18BF-4C7D-937D-0E63888B20FB}"/>
                </c:ext>
              </c:extLst>
            </c:dLbl>
            <c:spPr>
              <a:noFill/>
              <a:ln w="25400">
                <a:noFill/>
              </a:ln>
            </c:spPr>
            <c:txPr>
              <a:bodyPr rot="0" spcFirstLastPara="1" vertOverflow="ellipsis" vert="horz" wrap="square" anchor="ctr" anchorCtr="1"/>
              <a:lstStyle/>
              <a:p>
                <a:pPr>
                  <a:defRPr sz="900" b="1" i="0" u="none" strike="noStrike" kern="1200" baseline="0">
                    <a:solidFill>
                      <a:schemeClr val="tx1">
                        <a:lumMod val="75000"/>
                        <a:lumOff val="25000"/>
                      </a:schemeClr>
                    </a:solidFill>
                    <a:latin typeface="游ゴシック" panose="020B0400000000000000" pitchFamily="50" charset="-128"/>
                    <a:ea typeface="游ゴシック" panose="020B0400000000000000"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'（15）活動実態'!$AB$48:$AJ$48</c:f>
              <c:strCache>
                <c:ptCount val="9"/>
                <c:pt idx="0">
                  <c:v>自宅での園芸やガーデニング</c:v>
                </c:pt>
                <c:pt idx="1">
                  <c:v>緑の保全にかかわる活動</c:v>
                </c:pt>
                <c:pt idx="2">
                  <c:v>まちの緑化にかかわる活動※
</c:v>
                </c:pt>
                <c:pt idx="3">
                  <c:v>野菜づくりなど農業に関する活動</c:v>
                </c:pt>
                <c:pt idx="4">
                  <c:v>緑や農に関する講習会への参加</c:v>
                </c:pt>
                <c:pt idx="5">
                  <c:v>身近な生きものの観察や調査</c:v>
                </c:pt>
                <c:pt idx="6">
                  <c:v>その他</c:v>
                </c:pt>
                <c:pt idx="7">
                  <c:v>行っている活動がない</c:v>
                </c:pt>
                <c:pt idx="8">
                  <c:v>無回答</c:v>
                </c:pt>
              </c:strCache>
            </c:strRef>
          </c:cat>
          <c:val>
            <c:numRef>
              <c:f>'（15）活動実態'!$AB$50:$AJ$50</c:f>
              <c:numCache>
                <c:formatCode>0.0</c:formatCode>
                <c:ptCount val="9"/>
                <c:pt idx="0">
                  <c:v>9.5652173913043477</c:v>
                </c:pt>
                <c:pt idx="1">
                  <c:v>18.369565217391305</c:v>
                </c:pt>
                <c:pt idx="2" formatCode="0.0_ ">
                  <c:v>41.195652173913039</c:v>
                </c:pt>
                <c:pt idx="3" formatCode="0.0_ ">
                  <c:v>23.15217391304348</c:v>
                </c:pt>
                <c:pt idx="4">
                  <c:v>13.586956521739129</c:v>
                </c:pt>
                <c:pt idx="5">
                  <c:v>11.630434782608695</c:v>
                </c:pt>
                <c:pt idx="6">
                  <c:v>2.8260869565217392</c:v>
                </c:pt>
                <c:pt idx="7">
                  <c:v>3.5869565217391304</c:v>
                </c:pt>
                <c:pt idx="8" formatCode="General">
                  <c:v>0</c:v>
                </c:pt>
              </c:numCache>
            </c:numRef>
          </c:val>
          <c:extLst>
            <c:ext xmlns:c16="http://schemas.microsoft.com/office/drawing/2014/chart" uri="{C3380CC4-5D6E-409C-BE32-E72D297353CC}">
              <c16:uniqueId val="{0000000E-18BF-4C7D-937D-0E63888B20FB}"/>
            </c:ext>
          </c:extLst>
        </c:ser>
        <c:dLbls>
          <c:showLegendKey val="0"/>
          <c:showVal val="0"/>
          <c:showCatName val="0"/>
          <c:showSerName val="0"/>
          <c:showPercent val="0"/>
          <c:showBubbleSize val="0"/>
        </c:dLbls>
        <c:gapWidth val="50"/>
        <c:axId val="635678680"/>
        <c:axId val="1"/>
      </c:barChart>
      <c:catAx>
        <c:axId val="635678680"/>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游ゴシック" panose="020B0400000000000000" pitchFamily="50" charset="-128"/>
                <a:ea typeface="游ゴシック" panose="020B0400000000000000" pitchFamily="50" charset="-128"/>
                <a:cs typeface="+mn-cs"/>
              </a:defRPr>
            </a:pPr>
            <a:endParaRPr lang="ja-JP"/>
          </a:p>
        </c:txPr>
        <c:crossAx val="1"/>
        <c:crosses val="autoZero"/>
        <c:auto val="1"/>
        <c:lblAlgn val="ctr"/>
        <c:lblOffset val="100"/>
        <c:noMultiLvlLbl val="0"/>
      </c:catAx>
      <c:valAx>
        <c:axId val="1"/>
        <c:scaling>
          <c:orientation val="minMax"/>
          <c:max val="60"/>
        </c:scaling>
        <c:delete val="0"/>
        <c:axPos val="t"/>
        <c:majorGridlines>
          <c:spPr>
            <a:ln w="9525" cap="flat" cmpd="sng" algn="ctr">
              <a:solidFill>
                <a:schemeClr val="tx1">
                  <a:lumMod val="15000"/>
                  <a:lumOff val="85000"/>
                </a:schemeClr>
              </a:solidFill>
              <a:round/>
            </a:ln>
            <a:effectLst/>
          </c:spPr>
        </c:majorGridlines>
        <c:numFmt formatCode="0.0&quot;%&quot;" sourceLinked="0"/>
        <c:majorTickMark val="none"/>
        <c:minorTickMark val="none"/>
        <c:tickLblPos val="nextTo"/>
        <c:spPr>
          <a:ln w="9525">
            <a:noFill/>
          </a:ln>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游ゴシック" panose="020B0400000000000000" pitchFamily="50" charset="-128"/>
                <a:ea typeface="游ゴシック" panose="020B0400000000000000" pitchFamily="50" charset="-128"/>
                <a:cs typeface="+mn-cs"/>
              </a:defRPr>
            </a:pPr>
            <a:endParaRPr lang="ja-JP"/>
          </a:p>
        </c:txPr>
        <c:crossAx val="635678680"/>
        <c:crosses val="autoZero"/>
        <c:crossBetween val="between"/>
        <c:majorUnit val="10"/>
      </c:valAx>
      <c:spPr>
        <a:noFill/>
        <a:ln>
          <a:solidFill>
            <a:sysClr val="windowText" lastClr="000000">
              <a:lumMod val="50000"/>
              <a:lumOff val="50000"/>
            </a:sysClr>
          </a:solidFill>
        </a:ln>
        <a:effectLst/>
      </c:spPr>
    </c:plotArea>
    <c:plotVisOnly val="1"/>
    <c:dispBlanksAs val="gap"/>
    <c:showDLblsOverMax val="0"/>
  </c:chart>
  <c:spPr>
    <a:noFill/>
    <a:ln w="9525" cap="flat" cmpd="sng" algn="ctr">
      <a:noFill/>
      <a:round/>
    </a:ln>
    <a:effectLst/>
  </c:spPr>
  <c:txPr>
    <a:bodyPr/>
    <a:lstStyle/>
    <a:p>
      <a:pPr>
        <a:defRPr b="1">
          <a:latin typeface="游ゴシック" panose="020B0400000000000000" pitchFamily="50" charset="-128"/>
          <a:ea typeface="游ゴシック" panose="020B0400000000000000" pitchFamily="50" charset="-128"/>
        </a:defRPr>
      </a:pPr>
      <a:endParaRPr lang="ja-JP"/>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1698712633499138"/>
          <c:y val="0.10739938757655293"/>
          <c:w val="0.60477267580806593"/>
          <c:h val="0.80845991376314774"/>
        </c:manualLayout>
      </c:layout>
      <c:barChart>
        <c:barDir val="bar"/>
        <c:grouping val="clustered"/>
        <c:varyColors val="0"/>
        <c:ser>
          <c:idx val="1"/>
          <c:order val="0"/>
          <c:tx>
            <c:v>今後</c:v>
          </c:tx>
          <c:spPr>
            <a:solidFill>
              <a:schemeClr val="bg2">
                <a:lumMod val="75000"/>
              </a:schemeClr>
            </a:solidFill>
            <a:ln>
              <a:noFill/>
            </a:ln>
            <a:effectLst/>
          </c:spPr>
          <c:invertIfNegative val="0"/>
          <c:dPt>
            <c:idx val="0"/>
            <c:invertIfNegative val="0"/>
            <c:bubble3D val="0"/>
            <c:spPr>
              <a:solidFill>
                <a:srgbClr val="006666"/>
              </a:solidFill>
              <a:ln>
                <a:noFill/>
              </a:ln>
              <a:effectLst/>
            </c:spPr>
            <c:extLst>
              <c:ext xmlns:c16="http://schemas.microsoft.com/office/drawing/2014/chart" uri="{C3380CC4-5D6E-409C-BE32-E72D297353CC}">
                <c16:uniqueId val="{0000000B-2090-4449-9F38-2F2BFA8BD0BB}"/>
              </c:ext>
            </c:extLst>
          </c:dPt>
          <c:dPt>
            <c:idx val="2"/>
            <c:invertIfNegative val="0"/>
            <c:bubble3D val="0"/>
            <c:spPr>
              <a:solidFill>
                <a:srgbClr val="006666"/>
              </a:solidFill>
              <a:ln>
                <a:noFill/>
              </a:ln>
              <a:effectLst/>
            </c:spPr>
            <c:extLst>
              <c:ext xmlns:c16="http://schemas.microsoft.com/office/drawing/2014/chart" uri="{C3380CC4-5D6E-409C-BE32-E72D297353CC}">
                <c16:uniqueId val="{0000000C-2090-4449-9F38-2F2BFA8BD0BB}"/>
              </c:ext>
            </c:extLst>
          </c:dPt>
          <c:dPt>
            <c:idx val="7"/>
            <c:invertIfNegative val="0"/>
            <c:bubble3D val="0"/>
            <c:spPr>
              <a:solidFill>
                <a:schemeClr val="bg2">
                  <a:lumMod val="75000"/>
                </a:schemeClr>
              </a:solidFill>
              <a:ln>
                <a:noFill/>
              </a:ln>
              <a:effectLst/>
            </c:spPr>
            <c:extLst>
              <c:ext xmlns:c16="http://schemas.microsoft.com/office/drawing/2014/chart" uri="{C3380CC4-5D6E-409C-BE32-E72D297353CC}">
                <c16:uniqueId val="{00000009-2090-4449-9F38-2F2BFA8BD0BB}"/>
              </c:ext>
            </c:extLst>
          </c:dPt>
          <c:dLbls>
            <c:dLbl>
              <c:idx val="7"/>
              <c:layout>
                <c:manualLayout>
                  <c:x val="-4.3373998449123411E-3"/>
                  <c:y val="-1.234972075368952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2090-4449-9F38-2F2BFA8BD0BB}"/>
                </c:ext>
              </c:extLst>
            </c:dLbl>
            <c:spPr>
              <a:noFill/>
              <a:ln>
                <a:noFill/>
              </a:ln>
              <a:effectLst/>
            </c:spPr>
            <c:txPr>
              <a:bodyPr rot="0" spcFirstLastPara="1" vertOverflow="ellipsis" vert="horz" wrap="square" anchor="ctr" anchorCtr="1"/>
              <a:lstStyle/>
              <a:p>
                <a:pPr>
                  <a:defRPr sz="900" b="1" i="0" u="none" strike="noStrike" kern="1200" baseline="0">
                    <a:solidFill>
                      <a:schemeClr val="tx1">
                        <a:lumMod val="75000"/>
                        <a:lumOff val="25000"/>
                      </a:schemeClr>
                    </a:solidFill>
                    <a:latin typeface="+mn-ea"/>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'3'!$C$10:$K$10</c:f>
              <c:strCache>
                <c:ptCount val="9"/>
                <c:pt idx="0">
                  <c:v>自宅での園芸やガーデニング</c:v>
                </c:pt>
                <c:pt idx="1">
                  <c:v>緑の保全にかかわる活動</c:v>
                </c:pt>
                <c:pt idx="2">
                  <c:v>まちの緑化にかかわる活動※
</c:v>
                </c:pt>
                <c:pt idx="3">
                  <c:v>野菜づくりなど農業に関する活動</c:v>
                </c:pt>
                <c:pt idx="4">
                  <c:v>緑や農に関する講習会への参加</c:v>
                </c:pt>
                <c:pt idx="5">
                  <c:v>身近な生きものの観察や調査</c:v>
                </c:pt>
                <c:pt idx="6">
                  <c:v>その他</c:v>
                </c:pt>
                <c:pt idx="7">
                  <c:v>行っている活動がない</c:v>
                </c:pt>
                <c:pt idx="8">
                  <c:v>無回答</c:v>
                </c:pt>
              </c:strCache>
            </c:strRef>
          </c:cat>
          <c:val>
            <c:numRef>
              <c:f>'3'!$C$18:$K$18</c:f>
              <c:numCache>
                <c:formatCode>0.0</c:formatCode>
                <c:ptCount val="9"/>
                <c:pt idx="0">
                  <c:v>49.7</c:v>
                </c:pt>
                <c:pt idx="1">
                  <c:v>11.8</c:v>
                </c:pt>
                <c:pt idx="2">
                  <c:v>12.7</c:v>
                </c:pt>
                <c:pt idx="3">
                  <c:v>21.2</c:v>
                </c:pt>
                <c:pt idx="4">
                  <c:v>6.1</c:v>
                </c:pt>
                <c:pt idx="5">
                  <c:v>13.4</c:v>
                </c:pt>
                <c:pt idx="6">
                  <c:v>2.5</c:v>
                </c:pt>
                <c:pt idx="7">
                  <c:v>17.399999999999999</c:v>
                </c:pt>
                <c:pt idx="8">
                  <c:v>1.9</c:v>
                </c:pt>
              </c:numCache>
            </c:numRef>
          </c:val>
          <c:extLst>
            <c:ext xmlns:c16="http://schemas.microsoft.com/office/drawing/2014/chart" uri="{C3380CC4-5D6E-409C-BE32-E72D297353CC}">
              <c16:uniqueId val="{0000000A-2090-4449-9F38-2F2BFA8BD0BB}"/>
            </c:ext>
          </c:extLst>
        </c:ser>
        <c:dLbls>
          <c:showLegendKey val="0"/>
          <c:showVal val="0"/>
          <c:showCatName val="0"/>
          <c:showSerName val="0"/>
          <c:showPercent val="0"/>
          <c:showBubbleSize val="0"/>
        </c:dLbls>
        <c:gapWidth val="50"/>
        <c:axId val="1069270480"/>
        <c:axId val="1069270840"/>
      </c:barChart>
      <c:catAx>
        <c:axId val="1069270480"/>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ea"/>
                <a:ea typeface="+mn-ea"/>
                <a:cs typeface="+mn-cs"/>
              </a:defRPr>
            </a:pPr>
            <a:endParaRPr lang="ja-JP"/>
          </a:p>
        </c:txPr>
        <c:crossAx val="1069270840"/>
        <c:crosses val="autoZero"/>
        <c:auto val="1"/>
        <c:lblAlgn val="ctr"/>
        <c:lblOffset val="100"/>
        <c:noMultiLvlLbl val="0"/>
      </c:catAx>
      <c:valAx>
        <c:axId val="1069270840"/>
        <c:scaling>
          <c:orientation val="minMax"/>
          <c:max val="60"/>
        </c:scaling>
        <c:delete val="0"/>
        <c:axPos val="t"/>
        <c:majorGridlines>
          <c:spPr>
            <a:ln w="9525" cap="flat" cmpd="sng" algn="ctr">
              <a:solidFill>
                <a:schemeClr val="tx1">
                  <a:lumMod val="15000"/>
                  <a:lumOff val="85000"/>
                </a:schemeClr>
              </a:solidFill>
              <a:round/>
            </a:ln>
            <a:effectLst/>
          </c:spPr>
        </c:majorGridlines>
        <c:numFmt formatCode="0.0&quot;%&quot;" sourceLinked="0"/>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ea"/>
                <a:ea typeface="+mn-ea"/>
                <a:cs typeface="+mn-cs"/>
              </a:defRPr>
            </a:pPr>
            <a:endParaRPr lang="ja-JP"/>
          </a:p>
        </c:txPr>
        <c:crossAx val="1069270480"/>
        <c:crosses val="autoZero"/>
        <c:crossBetween val="between"/>
        <c:majorUnit val="10"/>
      </c:valAx>
      <c:spPr>
        <a:noFill/>
        <a:ln>
          <a:solidFill>
            <a:schemeClr val="accent3"/>
          </a:solid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b="1">
          <a:latin typeface="+mn-ea"/>
          <a:ea typeface="+mn-ea"/>
        </a:defRPr>
      </a:pPr>
      <a:endParaRPr lang="ja-JP"/>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6215594732074415"/>
          <c:y val="0.25269467437409643"/>
          <c:w val="0.46388888888888891"/>
          <c:h val="0.77314814814814814"/>
        </c:manualLayout>
      </c:layout>
      <c:pieChart>
        <c:varyColors val="1"/>
        <c:ser>
          <c:idx val="0"/>
          <c:order val="0"/>
          <c:spPr>
            <a:solidFill>
              <a:srgbClr val="F8F8F8">
                <a:lumMod val="75000"/>
              </a:srgbClr>
            </a:solidFill>
            <a:ln w="19050">
              <a:solidFill>
                <a:sysClr val="window" lastClr="FFFFFF"/>
              </a:solidFill>
            </a:ln>
          </c:spPr>
          <c:dPt>
            <c:idx val="0"/>
            <c:bubble3D val="0"/>
            <c:spPr>
              <a:solidFill>
                <a:srgbClr val="008080"/>
              </a:solidFill>
              <a:ln w="19050">
                <a:solidFill>
                  <a:sysClr val="window" lastClr="FFFFFF"/>
                </a:solidFill>
              </a:ln>
              <a:effectLst/>
            </c:spPr>
            <c:extLst>
              <c:ext xmlns:c16="http://schemas.microsoft.com/office/drawing/2014/chart" uri="{C3380CC4-5D6E-409C-BE32-E72D297353CC}">
                <c16:uniqueId val="{00000001-9303-450B-A51D-ABCF281C3EF0}"/>
              </c:ext>
            </c:extLst>
          </c:dPt>
          <c:dPt>
            <c:idx val="1"/>
            <c:bubble3D val="0"/>
            <c:spPr>
              <a:solidFill>
                <a:srgbClr val="008080"/>
              </a:solidFill>
              <a:ln w="19050">
                <a:solidFill>
                  <a:sysClr val="window" lastClr="FFFFFF"/>
                </a:solidFill>
              </a:ln>
              <a:effectLst/>
            </c:spPr>
            <c:extLst>
              <c:ext xmlns:c16="http://schemas.microsoft.com/office/drawing/2014/chart" uri="{C3380CC4-5D6E-409C-BE32-E72D297353CC}">
                <c16:uniqueId val="{00000003-9303-450B-A51D-ABCF281C3EF0}"/>
              </c:ext>
            </c:extLst>
          </c:dPt>
          <c:dPt>
            <c:idx val="2"/>
            <c:bubble3D val="0"/>
            <c:spPr>
              <a:solidFill>
                <a:srgbClr val="008080"/>
              </a:solidFill>
              <a:ln w="19050">
                <a:solidFill>
                  <a:sysClr val="window" lastClr="FFFFFF"/>
                </a:solidFill>
              </a:ln>
              <a:effectLst/>
            </c:spPr>
            <c:extLst>
              <c:ext xmlns:c16="http://schemas.microsoft.com/office/drawing/2014/chart" uri="{C3380CC4-5D6E-409C-BE32-E72D297353CC}">
                <c16:uniqueId val="{00000005-9303-450B-A51D-ABCF281C3EF0}"/>
              </c:ext>
            </c:extLst>
          </c:dPt>
          <c:dPt>
            <c:idx val="3"/>
            <c:bubble3D val="0"/>
            <c:spPr>
              <a:solidFill>
                <a:srgbClr val="F8F8F8">
                  <a:lumMod val="75000"/>
                </a:srgbClr>
              </a:solidFill>
              <a:ln w="19050">
                <a:solidFill>
                  <a:sysClr val="window" lastClr="FFFFFF"/>
                </a:solidFill>
              </a:ln>
              <a:effectLst/>
            </c:spPr>
            <c:extLst>
              <c:ext xmlns:c16="http://schemas.microsoft.com/office/drawing/2014/chart" uri="{C3380CC4-5D6E-409C-BE32-E72D297353CC}">
                <c16:uniqueId val="{00000007-9303-450B-A51D-ABCF281C3EF0}"/>
              </c:ext>
            </c:extLst>
          </c:dPt>
          <c:dPt>
            <c:idx val="4"/>
            <c:bubble3D val="0"/>
            <c:spPr>
              <a:solidFill>
                <a:srgbClr val="F8F8F8">
                  <a:lumMod val="75000"/>
                </a:srgbClr>
              </a:solidFill>
              <a:ln w="19050">
                <a:solidFill>
                  <a:sysClr val="window" lastClr="FFFFFF"/>
                </a:solidFill>
              </a:ln>
              <a:effectLst/>
            </c:spPr>
            <c:extLst>
              <c:ext xmlns:c16="http://schemas.microsoft.com/office/drawing/2014/chart" uri="{C3380CC4-5D6E-409C-BE32-E72D297353CC}">
                <c16:uniqueId val="{00000009-9303-450B-A51D-ABCF281C3EF0}"/>
              </c:ext>
            </c:extLst>
          </c:dPt>
          <c:dPt>
            <c:idx val="5"/>
            <c:bubble3D val="0"/>
            <c:spPr>
              <a:solidFill>
                <a:srgbClr val="F8F8F8">
                  <a:lumMod val="75000"/>
                </a:srgbClr>
              </a:solidFill>
              <a:ln w="19050">
                <a:solidFill>
                  <a:sysClr val="window" lastClr="FFFFFF"/>
                </a:solidFill>
              </a:ln>
              <a:effectLst/>
            </c:spPr>
            <c:extLst>
              <c:ext xmlns:c16="http://schemas.microsoft.com/office/drawing/2014/chart" uri="{C3380CC4-5D6E-409C-BE32-E72D297353CC}">
                <c16:uniqueId val="{0000000B-9303-450B-A51D-ABCF281C3EF0}"/>
              </c:ext>
            </c:extLst>
          </c:dPt>
          <c:dLbls>
            <c:dLbl>
              <c:idx val="0"/>
              <c:layout>
                <c:manualLayout>
                  <c:x val="0.15872222125442284"/>
                  <c:y val="-2.7595508894724267E-4"/>
                </c:manualLayout>
              </c:layout>
              <c:tx>
                <c:rich>
                  <a:bodyPr/>
                  <a:lstStyle/>
                  <a:p>
                    <a:fld id="{776676A7-FB78-411A-AA2C-8CD363DB31E0}" type="CATEGORYNAME">
                      <a:rPr lang="ja-JP" altLang="en-US" sz="900"/>
                      <a:pPr/>
                      <a:t>[分類名]</a:t>
                    </a:fld>
                    <a:r>
                      <a:rPr lang="ja-JP" altLang="en-US" baseline="0" dirty="0"/>
                      <a:t>
</a:t>
                    </a:r>
                    <a:fld id="{8CCB846B-1A53-4988-931A-7E83C66DB9BB}" type="VALUE">
                      <a:rPr lang="en-US" altLang="ja-JP" sz="1600" baseline="0"/>
                      <a:pPr/>
                      <a:t>[値]</a:t>
                    </a:fld>
                    <a:endParaRPr lang="ja-JP" altLang="en-US" baseline="0" dirty="0"/>
                  </a:p>
                </c:rich>
              </c:tx>
              <c:dLblPos val="bestFit"/>
              <c:showLegendKey val="0"/>
              <c:showVal val="1"/>
              <c:showCatName val="1"/>
              <c:showSerName val="0"/>
              <c:showPercent val="0"/>
              <c:showBubbleSize val="0"/>
              <c:separator>
</c:separator>
              <c:extLst>
                <c:ext xmlns:c15="http://schemas.microsoft.com/office/drawing/2012/chart" uri="{CE6537A1-D6FC-4f65-9D91-7224C49458BB}">
                  <c15:layout>
                    <c:manualLayout>
                      <c:w val="0.35545722713864308"/>
                      <c:h val="0.33609899148844857"/>
                    </c:manualLayout>
                  </c15:layout>
                  <c15:dlblFieldTable/>
                  <c15:showDataLabelsRange val="0"/>
                </c:ext>
                <c:ext xmlns:c16="http://schemas.microsoft.com/office/drawing/2014/chart" uri="{C3380CC4-5D6E-409C-BE32-E72D297353CC}">
                  <c16:uniqueId val="{00000001-9303-450B-A51D-ABCF281C3EF0}"/>
                </c:ext>
              </c:extLst>
            </c:dLbl>
            <c:dLbl>
              <c:idx val="1"/>
              <c:layout>
                <c:manualLayout>
                  <c:x val="3.3734002276264136E-2"/>
                  <c:y val="-0.19638520965321624"/>
                </c:manualLayout>
              </c:layout>
              <c:tx>
                <c:rich>
                  <a:bodyPr/>
                  <a:lstStyle/>
                  <a:p>
                    <a:r>
                      <a:rPr lang="ja-JP" altLang="en-US" baseline="0" dirty="0"/>
                      <a:t>機会や時間があれば参加したい
</a:t>
                    </a:r>
                    <a:fld id="{D32AA41B-E540-4164-8A90-DE16EDFC2533}" type="VALUE">
                      <a:rPr lang="en-US" altLang="ja-JP" sz="1600" baseline="0"/>
                      <a:pPr/>
                      <a:t>[値]</a:t>
                    </a:fld>
                    <a:endParaRPr lang="ja-JP" altLang="en-US" baseline="0" dirty="0"/>
                  </a:p>
                </c:rich>
              </c:tx>
              <c:dLblPos val="bestFit"/>
              <c:showLegendKey val="0"/>
              <c:showVal val="1"/>
              <c:showCatName val="1"/>
              <c:showSerName val="0"/>
              <c:showPercent val="0"/>
              <c:showBubbleSize val="0"/>
              <c:separator>
</c:separator>
              <c:extLst>
                <c:ext xmlns:c15="http://schemas.microsoft.com/office/drawing/2012/chart" uri="{CE6537A1-D6FC-4f65-9D91-7224C49458BB}">
                  <c15:layout>
                    <c:manualLayout>
                      <c:w val="0.28065454207604579"/>
                      <c:h val="0.41668310311468881"/>
                    </c:manualLayout>
                  </c15:layout>
                  <c15:dlblFieldTable/>
                  <c15:showDataLabelsRange val="0"/>
                </c:ext>
                <c:ext xmlns:c16="http://schemas.microsoft.com/office/drawing/2014/chart" uri="{C3380CC4-5D6E-409C-BE32-E72D297353CC}">
                  <c16:uniqueId val="{00000003-9303-450B-A51D-ABCF281C3EF0}"/>
                </c:ext>
              </c:extLst>
            </c:dLbl>
            <c:dLbl>
              <c:idx val="2"/>
              <c:layout>
                <c:manualLayout>
                  <c:x val="-4.8014136576579602E-3"/>
                  <c:y val="6.4693347411211993E-2"/>
                </c:manualLayout>
              </c:layout>
              <c:tx>
                <c:rich>
                  <a:bodyPr rot="0" spcFirstLastPara="1" vertOverflow="ellipsis" vert="horz" wrap="square" anchor="ctr" anchorCtr="1"/>
                  <a:lstStyle/>
                  <a:p>
                    <a:pPr>
                      <a:defRPr sz="900" b="1" i="0" u="none" strike="noStrike" kern="1200" baseline="0">
                        <a:solidFill>
                          <a:schemeClr val="tx1">
                            <a:lumMod val="75000"/>
                            <a:lumOff val="25000"/>
                          </a:schemeClr>
                        </a:solidFill>
                        <a:latin typeface="游ゴシック" panose="020B0400000000000000" pitchFamily="50" charset="-128"/>
                        <a:ea typeface="游ゴシック" panose="020B0400000000000000" pitchFamily="50" charset="-128"/>
                        <a:cs typeface="+mn-cs"/>
                      </a:defRPr>
                    </a:pPr>
                    <a:r>
                      <a:rPr lang="ja-JP" altLang="en-US" sz="900" dirty="0"/>
                      <a:t>参加したいが方法が分からない</a:t>
                    </a:r>
                    <a:r>
                      <a:rPr lang="ja-JP" altLang="en-US" sz="900" baseline="0" dirty="0"/>
                      <a:t>
</a:t>
                    </a:r>
                    <a:fld id="{BC5676A0-4661-4231-86FC-12B4DCAE3BFB}" type="VALUE">
                      <a:rPr lang="en-US" altLang="ja-JP" sz="1600" baseline="0"/>
                      <a:pPr>
                        <a:defRPr sz="900" b="1" i="0" u="none" strike="noStrike" kern="1200" baseline="0">
                          <a:solidFill>
                            <a:schemeClr val="tx1">
                              <a:lumMod val="75000"/>
                              <a:lumOff val="25000"/>
                            </a:schemeClr>
                          </a:solidFill>
                          <a:latin typeface="游ゴシック" panose="020B0400000000000000" pitchFamily="50" charset="-128"/>
                          <a:ea typeface="游ゴシック" panose="020B0400000000000000" pitchFamily="50" charset="-128"/>
                          <a:cs typeface="+mn-cs"/>
                        </a:defRPr>
                      </a:pPr>
                      <a:t>[値]</a:t>
                    </a:fld>
                    <a:endParaRPr lang="ja-JP" altLang="en-US" sz="900" baseline="0" dirty="0"/>
                  </a:p>
                </c:rich>
              </c:tx>
              <c:numFmt formatCode="0.0&quot;%&quot;" sourceLinked="0"/>
              <c:spPr>
                <a:noFill/>
                <a:ln w="25400">
                  <a:noFill/>
                </a:ln>
              </c:spPr>
              <c:dLblPos val="bestFit"/>
              <c:showLegendKey val="0"/>
              <c:showVal val="1"/>
              <c:showCatName val="1"/>
              <c:showSerName val="0"/>
              <c:showPercent val="0"/>
              <c:showBubbleSize val="0"/>
              <c:separator>
</c:separator>
              <c:extLst>
                <c:ext xmlns:c15="http://schemas.microsoft.com/office/drawing/2012/chart" uri="{CE6537A1-D6FC-4f65-9D91-7224C49458BB}">
                  <c15:layout>
                    <c:manualLayout>
                      <c:w val="0.2618327675716064"/>
                      <c:h val="0.41438922520390226"/>
                    </c:manualLayout>
                  </c15:layout>
                  <c15:dlblFieldTable/>
                  <c15:showDataLabelsRange val="0"/>
                </c:ext>
                <c:ext xmlns:c16="http://schemas.microsoft.com/office/drawing/2014/chart" uri="{C3380CC4-5D6E-409C-BE32-E72D297353CC}">
                  <c16:uniqueId val="{00000005-9303-450B-A51D-ABCF281C3EF0}"/>
                </c:ext>
              </c:extLst>
            </c:dLbl>
            <c:dLbl>
              <c:idx val="3"/>
              <c:layout>
                <c:manualLayout>
                  <c:x val="-9.7709335005690665E-2"/>
                  <c:y val="2.0946898351948063E-2"/>
                </c:manualLayout>
              </c:layout>
              <c:numFmt formatCode="0.0&quot;%&quot;" sourceLinked="0"/>
              <c:spPr>
                <a:noFill/>
                <a:ln w="25400">
                  <a:noFill/>
                </a:ln>
              </c:spPr>
              <c:txPr>
                <a:bodyPr rot="0" spcFirstLastPara="1" vertOverflow="ellipsis" vert="horz" wrap="square" anchor="ctr" anchorCtr="1"/>
                <a:lstStyle/>
                <a:p>
                  <a:pPr>
                    <a:defRPr sz="900" b="1" i="0" u="none" strike="noStrike" kern="1200" baseline="0">
                      <a:solidFill>
                        <a:schemeClr val="tx1">
                          <a:lumMod val="75000"/>
                          <a:lumOff val="25000"/>
                        </a:schemeClr>
                      </a:solidFill>
                      <a:latin typeface="游ゴシック" panose="020B0400000000000000" pitchFamily="50" charset="-128"/>
                      <a:ea typeface="游ゴシック" panose="020B0400000000000000" pitchFamily="50" charset="-128"/>
                      <a:cs typeface="+mn-cs"/>
                    </a:defRPr>
                  </a:pPr>
                  <a:endParaRPr lang="ja-JP"/>
                </a:p>
              </c:txPr>
              <c:dLblPos val="bestFit"/>
              <c:showLegendKey val="0"/>
              <c:showVal val="1"/>
              <c:showCatName val="1"/>
              <c:showSerName val="0"/>
              <c:showPercent val="0"/>
              <c:showBubbleSize val="0"/>
              <c:separator>
</c:separator>
              <c:extLst>
                <c:ext xmlns:c15="http://schemas.microsoft.com/office/drawing/2012/chart" uri="{CE6537A1-D6FC-4f65-9D91-7224C49458BB}">
                  <c15:layout>
                    <c:manualLayout>
                      <c:w val="0.21238938053097345"/>
                      <c:h val="0.22110707244102568"/>
                    </c:manualLayout>
                  </c15:layout>
                </c:ext>
                <c:ext xmlns:c16="http://schemas.microsoft.com/office/drawing/2014/chart" uri="{C3380CC4-5D6E-409C-BE32-E72D297353CC}">
                  <c16:uniqueId val="{00000007-9303-450B-A51D-ABCF281C3EF0}"/>
                </c:ext>
              </c:extLst>
            </c:dLbl>
            <c:dLbl>
              <c:idx val="4"/>
              <c:layout>
                <c:manualLayout>
                  <c:x val="-1.8622156605424323E-2"/>
                  <c:y val="-3.3860819480898224E-2"/>
                </c:manualLayout>
              </c:layout>
              <c:numFmt formatCode="0.0&quot;%&quot;" sourceLinked="0"/>
              <c:spPr>
                <a:noFill/>
                <a:ln w="25400">
                  <a:noFill/>
                </a:ln>
              </c:spPr>
              <c:txPr>
                <a:bodyPr rot="0" spcFirstLastPara="1" vertOverflow="ellipsis" vert="horz" wrap="square" anchor="ctr" anchorCtr="1"/>
                <a:lstStyle/>
                <a:p>
                  <a:pPr>
                    <a:defRPr lang="ja-JP" altLang="en-US" sz="900"/>
                  </a:pPr>
                  <a:endParaRPr lang="ja-JP"/>
                </a:p>
              </c:txPr>
              <c:dLblPos val="bestFi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9-9303-450B-A51D-ABCF281C3EF0}"/>
                </c:ext>
              </c:extLst>
            </c:dLbl>
            <c:dLbl>
              <c:idx val="5"/>
              <c:layout>
                <c:manualLayout>
                  <c:x val="1.3416229221347331E-2"/>
                  <c:y val="-3.0211796442111402E-2"/>
                </c:manualLayout>
              </c:layout>
              <c:numFmt formatCode="0.0&quot;%&quot;" sourceLinked="0"/>
              <c:spPr>
                <a:noFill/>
                <a:ln w="25400">
                  <a:noFill/>
                </a:ln>
              </c:spPr>
              <c:txPr>
                <a:bodyPr rot="0" spcFirstLastPara="1" vertOverflow="ellipsis" vert="horz" wrap="square" anchor="ctr" anchorCtr="1"/>
                <a:lstStyle/>
                <a:p>
                  <a:pPr>
                    <a:defRPr sz="900" b="1" i="0" u="none" strike="noStrike" kern="1200" baseline="0">
                      <a:solidFill>
                        <a:schemeClr val="tx1">
                          <a:lumMod val="75000"/>
                          <a:lumOff val="25000"/>
                        </a:schemeClr>
                      </a:solidFill>
                      <a:latin typeface="游ゴシック" panose="020B0400000000000000" pitchFamily="50" charset="-128"/>
                      <a:ea typeface="游ゴシック" panose="020B0400000000000000" pitchFamily="50" charset="-128"/>
                      <a:cs typeface="+mn-cs"/>
                    </a:defRPr>
                  </a:pPr>
                  <a:endParaRPr lang="ja-JP"/>
                </a:p>
              </c:txPr>
              <c:dLblPos val="bestFi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B-9303-450B-A51D-ABCF281C3EF0}"/>
                </c:ext>
              </c:extLst>
            </c:dLbl>
            <c:numFmt formatCode="0.0&quot;%&quot;" sourceLinked="0"/>
            <c:spPr>
              <a:noFill/>
              <a:ln w="25400">
                <a:noFill/>
              </a:ln>
            </c:spPr>
            <c:txPr>
              <a:bodyPr rot="0" spcFirstLastPara="1" vertOverflow="ellipsis" vert="horz" wrap="square" anchor="ctr" anchorCtr="1"/>
              <a:lstStyle/>
              <a:p>
                <a:pPr>
                  <a:defRPr sz="1050" b="1" i="0" u="none" strike="noStrike" kern="1200" baseline="0">
                    <a:solidFill>
                      <a:schemeClr val="tx1">
                        <a:lumMod val="75000"/>
                        <a:lumOff val="25000"/>
                      </a:schemeClr>
                    </a:solidFill>
                    <a:latin typeface="游ゴシック" panose="020B0400000000000000" pitchFamily="50" charset="-128"/>
                    <a:ea typeface="游ゴシック" panose="020B0400000000000000" pitchFamily="50" charset="-128"/>
                    <a:cs typeface="+mn-cs"/>
                  </a:defRPr>
                </a:pPr>
                <a:endParaRPr lang="ja-JP"/>
              </a:p>
            </c:txPr>
            <c:dLblPos val="bestFit"/>
            <c:showLegendKey val="0"/>
            <c:showVal val="1"/>
            <c:showCatName val="1"/>
            <c:showSerName val="0"/>
            <c:showPercent val="0"/>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'（14）活動意欲'!$E$12:$J$12</c:f>
              <c:strCache>
                <c:ptCount val="6"/>
                <c:pt idx="0">
                  <c:v>積極的に参加していきたい</c:v>
                </c:pt>
                <c:pt idx="1">
                  <c:v>機会があればできる範囲で参加していきたい</c:v>
                </c:pt>
                <c:pt idx="2">
                  <c:v>参加したいが、具体的な方法が分からない</c:v>
                </c:pt>
                <c:pt idx="3">
                  <c:v>参加する意思はない</c:v>
                </c:pt>
                <c:pt idx="4">
                  <c:v>その他</c:v>
                </c:pt>
                <c:pt idx="5">
                  <c:v>無回答</c:v>
                </c:pt>
              </c:strCache>
            </c:strRef>
          </c:cat>
          <c:val>
            <c:numRef>
              <c:f>'（14）活動意欲'!$E$14:$J$14</c:f>
              <c:numCache>
                <c:formatCode>0.0</c:formatCode>
                <c:ptCount val="6"/>
                <c:pt idx="0">
                  <c:v>3.6956521739130435</c:v>
                </c:pt>
                <c:pt idx="1">
                  <c:v>58.369565217391305</c:v>
                </c:pt>
                <c:pt idx="2">
                  <c:v>19.34782608695652</c:v>
                </c:pt>
                <c:pt idx="3">
                  <c:v>10.434782608695652</c:v>
                </c:pt>
                <c:pt idx="4">
                  <c:v>4.5652173913043477</c:v>
                </c:pt>
                <c:pt idx="5">
                  <c:v>3.5869565217391304</c:v>
                </c:pt>
              </c:numCache>
            </c:numRef>
          </c:val>
          <c:extLst>
            <c:ext xmlns:c16="http://schemas.microsoft.com/office/drawing/2014/chart" uri="{C3380CC4-5D6E-409C-BE32-E72D297353CC}">
              <c16:uniqueId val="{0000000C-9303-450B-A51D-ABCF281C3EF0}"/>
            </c:ext>
          </c:extLst>
        </c:ser>
        <c:dLbls>
          <c:showLegendKey val="0"/>
          <c:showVal val="0"/>
          <c:showCatName val="0"/>
          <c:showSerName val="0"/>
          <c:showPercent val="0"/>
          <c:showBubbleSize val="0"/>
          <c:showLeaderLines val="1"/>
        </c:dLbls>
        <c:firstSliceAng val="0"/>
      </c:pieChart>
      <c:spPr>
        <a:noFill/>
        <a:ln w="25400">
          <a:noFill/>
        </a:ln>
      </c:spPr>
    </c:plotArea>
    <c:plotVisOnly val="1"/>
    <c:dispBlanksAs val="gap"/>
    <c:showDLblsOverMax val="0"/>
  </c:chart>
  <c:spPr>
    <a:noFill/>
    <a:ln w="9525" cap="flat" cmpd="sng" algn="ctr">
      <a:noFill/>
      <a:round/>
    </a:ln>
    <a:effectLst/>
  </c:spPr>
  <c:txPr>
    <a:bodyPr/>
    <a:lstStyle/>
    <a:p>
      <a:pPr>
        <a:defRPr sz="1050" b="1">
          <a:latin typeface="游ゴシック" panose="020B0400000000000000" pitchFamily="50" charset="-128"/>
          <a:ea typeface="游ゴシック" panose="020B0400000000000000" pitchFamily="50" charset="-128"/>
        </a:defRPr>
      </a:pPr>
      <a:endParaRPr lang="ja-JP"/>
    </a:p>
  </c:txPr>
  <c:externalData r:id="rId2">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20">
  <a:schemeClr val="dk1"/>
  <cs:variation>
    <a:tint val="88500"/>
  </cs:variation>
  <cs:variation>
    <a:tint val="55000"/>
  </cs:variation>
  <cs:variation>
    <a:tint val="75000"/>
  </cs:variation>
  <cs:variation>
    <a:tint val="98500"/>
  </cs:variation>
  <cs:variation>
    <a:tint val="30000"/>
  </cs:variation>
  <cs:variation>
    <a:tint val="60000"/>
  </cs:variation>
  <cs:variation>
    <a:tint val="8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8.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787" cy="498693"/>
          </a:xfrm>
          <a:prstGeom prst="rect">
            <a:avLst/>
          </a:prstGeom>
        </p:spPr>
        <p:txBody>
          <a:bodyPr vert="horz" lIns="92226" tIns="46113" rIns="92226" bIns="4611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1"/>
            <a:ext cx="2949787" cy="498693"/>
          </a:xfrm>
          <a:prstGeom prst="rect">
            <a:avLst/>
          </a:prstGeom>
        </p:spPr>
        <p:txBody>
          <a:bodyPr vert="horz" lIns="92226" tIns="46113" rIns="92226" bIns="46113" rtlCol="0"/>
          <a:lstStyle>
            <a:lvl1pPr algn="r">
              <a:defRPr sz="1200"/>
            </a:lvl1pPr>
          </a:lstStyle>
          <a:p>
            <a:fld id="{85F54A57-F349-4EAB-A4EB-F84E08874D73}" type="datetimeFigureOut">
              <a:rPr kumimoji="1" lang="ja-JP" altLang="en-US" smtClean="0"/>
              <a:t>2026/2/9</a:t>
            </a:fld>
            <a:endParaRPr kumimoji="1" lang="ja-JP" altLang="en-US"/>
          </a:p>
        </p:txBody>
      </p:sp>
      <p:sp>
        <p:nvSpPr>
          <p:cNvPr id="4" name="スライド イメージ プレースホルダー 3"/>
          <p:cNvSpPr>
            <a:spLocks noGrp="1" noRot="1" noChangeAspect="1"/>
          </p:cNvSpPr>
          <p:nvPr>
            <p:ph type="sldImg" idx="2"/>
          </p:nvPr>
        </p:nvSpPr>
        <p:spPr>
          <a:xfrm>
            <a:off x="423863" y="1243013"/>
            <a:ext cx="5959475" cy="3352800"/>
          </a:xfrm>
          <a:prstGeom prst="rect">
            <a:avLst/>
          </a:prstGeom>
          <a:noFill/>
          <a:ln w="12700">
            <a:solidFill>
              <a:prstClr val="black"/>
            </a:solidFill>
          </a:ln>
        </p:spPr>
        <p:txBody>
          <a:bodyPr vert="horz" lIns="92226" tIns="46113" rIns="92226" bIns="46113" rtlCol="0" anchor="ctr"/>
          <a:lstStyle/>
          <a:p>
            <a:endParaRPr lang="ja-JP" altLang="en-US"/>
          </a:p>
        </p:txBody>
      </p:sp>
      <p:sp>
        <p:nvSpPr>
          <p:cNvPr id="5" name="ノート プレースホルダー 4"/>
          <p:cNvSpPr>
            <a:spLocks noGrp="1"/>
          </p:cNvSpPr>
          <p:nvPr>
            <p:ph type="body" sz="quarter" idx="3"/>
          </p:nvPr>
        </p:nvSpPr>
        <p:spPr>
          <a:xfrm>
            <a:off x="680721" y="4783307"/>
            <a:ext cx="5445760" cy="3913615"/>
          </a:xfrm>
          <a:prstGeom prst="rect">
            <a:avLst/>
          </a:prstGeom>
        </p:spPr>
        <p:txBody>
          <a:bodyPr vert="horz" lIns="92226" tIns="46113" rIns="92226" bIns="4611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47"/>
            <a:ext cx="2949787" cy="498692"/>
          </a:xfrm>
          <a:prstGeom prst="rect">
            <a:avLst/>
          </a:prstGeom>
        </p:spPr>
        <p:txBody>
          <a:bodyPr vert="horz" lIns="92226" tIns="46113" rIns="92226" bIns="4611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2226" tIns="46113" rIns="92226" bIns="46113" rtlCol="0" anchor="b"/>
          <a:lstStyle>
            <a:lvl1pPr algn="r">
              <a:defRPr sz="1200"/>
            </a:lvl1pPr>
          </a:lstStyle>
          <a:p>
            <a:fld id="{943EB226-8318-4F1F-9B84-C2317D805D40}" type="slidenum">
              <a:rPr kumimoji="1" lang="ja-JP" altLang="en-US" smtClean="0"/>
              <a:t>‹#›</a:t>
            </a:fld>
            <a:endParaRPr kumimoji="1" lang="ja-JP" altLang="en-US"/>
          </a:p>
        </p:txBody>
      </p:sp>
    </p:spTree>
    <p:extLst>
      <p:ext uri="{BB962C8B-B14F-4D97-AF65-F5344CB8AC3E}">
        <p14:creationId xmlns:p14="http://schemas.microsoft.com/office/powerpoint/2010/main" val="38408351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51D3C3-0870-AAE7-22D5-200F1C90669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4A29CCE-4487-1CB6-B567-9DCCA712A4BA}"/>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F4AAA36E-3659-A48B-2227-BC04D95175E9}"/>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5C01F6D8-BB6C-05EC-C67F-C19E63C2D6FD}"/>
              </a:ext>
            </a:extLst>
          </p:cNvPr>
          <p:cNvSpPr>
            <a:spLocks noGrp="1"/>
          </p:cNvSpPr>
          <p:nvPr>
            <p:ph type="sldNum" sz="quarter" idx="5"/>
          </p:nvPr>
        </p:nvSpPr>
        <p:spPr/>
        <p:txBody>
          <a:bodyPr/>
          <a:lstStyle/>
          <a:p>
            <a:fld id="{943EB226-8318-4F1F-9B84-C2317D805D40}" type="slidenum">
              <a:rPr kumimoji="1" lang="ja-JP" altLang="en-US" smtClean="0"/>
              <a:t>1</a:t>
            </a:fld>
            <a:endParaRPr kumimoji="1" lang="ja-JP" altLang="en-US"/>
          </a:p>
        </p:txBody>
      </p:sp>
    </p:spTree>
    <p:extLst>
      <p:ext uri="{BB962C8B-B14F-4D97-AF65-F5344CB8AC3E}">
        <p14:creationId xmlns:p14="http://schemas.microsoft.com/office/powerpoint/2010/main" val="1034533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7889F4-ACAD-ADE9-84E4-76F91CBEF94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5B1D1F3-FE4C-635D-401F-D80E0E7FFFED}"/>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2A78996B-27E9-6637-1DE5-3D2391609ED4}"/>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6590657A-780E-BC90-77CE-2969F3564DEC}"/>
              </a:ext>
            </a:extLst>
          </p:cNvPr>
          <p:cNvSpPr>
            <a:spLocks noGrp="1"/>
          </p:cNvSpPr>
          <p:nvPr>
            <p:ph type="sldNum" sz="quarter" idx="5"/>
          </p:nvPr>
        </p:nvSpPr>
        <p:spPr/>
        <p:txBody>
          <a:bodyPr/>
          <a:lstStyle/>
          <a:p>
            <a:fld id="{943EB226-8318-4F1F-9B84-C2317D805D40}" type="slidenum">
              <a:rPr kumimoji="1" lang="ja-JP" altLang="en-US" smtClean="0"/>
              <a:t>10</a:t>
            </a:fld>
            <a:endParaRPr kumimoji="1" lang="ja-JP" altLang="en-US"/>
          </a:p>
        </p:txBody>
      </p:sp>
    </p:spTree>
    <p:extLst>
      <p:ext uri="{BB962C8B-B14F-4D97-AF65-F5344CB8AC3E}">
        <p14:creationId xmlns:p14="http://schemas.microsoft.com/office/powerpoint/2010/main" val="16639697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E0C2CC-6069-E6CC-A7BA-C9F94231D3C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C323A82-30FB-F2BD-0D6D-2F59A7186CBA}"/>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A069D29F-84FD-A43A-FE49-656C8248FD6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12C97A9E-CE80-76FE-BB1A-1F1438E77C9B}"/>
              </a:ext>
            </a:extLst>
          </p:cNvPr>
          <p:cNvSpPr>
            <a:spLocks noGrp="1"/>
          </p:cNvSpPr>
          <p:nvPr>
            <p:ph type="sldNum" sz="quarter" idx="5"/>
          </p:nvPr>
        </p:nvSpPr>
        <p:spPr/>
        <p:txBody>
          <a:bodyPr/>
          <a:lstStyle/>
          <a:p>
            <a:fld id="{943EB226-8318-4F1F-9B84-C2317D805D40}" type="slidenum">
              <a:rPr kumimoji="1" lang="ja-JP" altLang="en-US" smtClean="0"/>
              <a:t>11</a:t>
            </a:fld>
            <a:endParaRPr kumimoji="1" lang="ja-JP" altLang="en-US"/>
          </a:p>
        </p:txBody>
      </p:sp>
    </p:spTree>
    <p:extLst>
      <p:ext uri="{BB962C8B-B14F-4D97-AF65-F5344CB8AC3E}">
        <p14:creationId xmlns:p14="http://schemas.microsoft.com/office/powerpoint/2010/main" val="28524406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F65E5E-04E8-6DE0-50D1-8670C5C60E0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ABCB037-E527-1D04-C748-1FF44DA87B7F}"/>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9D24AF7D-0A01-B7D9-6265-20FB1BA7BBB6}"/>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65D4BB45-FB57-2748-764C-B9525CE11F13}"/>
              </a:ext>
            </a:extLst>
          </p:cNvPr>
          <p:cNvSpPr>
            <a:spLocks noGrp="1"/>
          </p:cNvSpPr>
          <p:nvPr>
            <p:ph type="sldNum" sz="quarter" idx="5"/>
          </p:nvPr>
        </p:nvSpPr>
        <p:spPr/>
        <p:txBody>
          <a:bodyPr/>
          <a:lstStyle/>
          <a:p>
            <a:fld id="{943EB226-8318-4F1F-9B84-C2317D805D40}" type="slidenum">
              <a:rPr kumimoji="1" lang="ja-JP" altLang="en-US" smtClean="0"/>
              <a:t>12</a:t>
            </a:fld>
            <a:endParaRPr kumimoji="1" lang="ja-JP" altLang="en-US"/>
          </a:p>
        </p:txBody>
      </p:sp>
    </p:spTree>
    <p:extLst>
      <p:ext uri="{BB962C8B-B14F-4D97-AF65-F5344CB8AC3E}">
        <p14:creationId xmlns:p14="http://schemas.microsoft.com/office/powerpoint/2010/main" val="5092178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9B596F-2AAB-A183-11BB-13EDDDF8D47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6ECCCDA-B047-27E5-CF8D-70483AB236E8}"/>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9B053E33-3602-55B3-E1B1-1C1A742DE130}"/>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BC3CC653-67CC-0A5E-76B1-38C9E889B88A}"/>
              </a:ext>
            </a:extLst>
          </p:cNvPr>
          <p:cNvSpPr>
            <a:spLocks noGrp="1"/>
          </p:cNvSpPr>
          <p:nvPr>
            <p:ph type="sldNum" sz="quarter" idx="5"/>
          </p:nvPr>
        </p:nvSpPr>
        <p:spPr/>
        <p:txBody>
          <a:bodyPr/>
          <a:lstStyle/>
          <a:p>
            <a:fld id="{943EB226-8318-4F1F-9B84-C2317D805D40}" type="slidenum">
              <a:rPr kumimoji="1" lang="ja-JP" altLang="en-US" smtClean="0"/>
              <a:t>13</a:t>
            </a:fld>
            <a:endParaRPr kumimoji="1" lang="ja-JP" altLang="en-US"/>
          </a:p>
        </p:txBody>
      </p:sp>
    </p:spTree>
    <p:extLst>
      <p:ext uri="{BB962C8B-B14F-4D97-AF65-F5344CB8AC3E}">
        <p14:creationId xmlns:p14="http://schemas.microsoft.com/office/powerpoint/2010/main" val="14861700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F65E5E-04E8-6DE0-50D1-8670C5C60E0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ABCB037-E527-1D04-C748-1FF44DA87B7F}"/>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9D24AF7D-0A01-B7D9-6265-20FB1BA7BBB6}"/>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65D4BB45-FB57-2748-764C-B9525CE11F13}"/>
              </a:ext>
            </a:extLst>
          </p:cNvPr>
          <p:cNvSpPr>
            <a:spLocks noGrp="1"/>
          </p:cNvSpPr>
          <p:nvPr>
            <p:ph type="sldNum" sz="quarter" idx="5"/>
          </p:nvPr>
        </p:nvSpPr>
        <p:spPr/>
        <p:txBody>
          <a:bodyPr/>
          <a:lstStyle/>
          <a:p>
            <a:fld id="{943EB226-8318-4F1F-9B84-C2317D805D40}" type="slidenum">
              <a:rPr kumimoji="1" lang="ja-JP" altLang="en-US" smtClean="0"/>
              <a:t>14</a:t>
            </a:fld>
            <a:endParaRPr kumimoji="1" lang="ja-JP" altLang="en-US"/>
          </a:p>
        </p:txBody>
      </p:sp>
    </p:spTree>
    <p:extLst>
      <p:ext uri="{BB962C8B-B14F-4D97-AF65-F5344CB8AC3E}">
        <p14:creationId xmlns:p14="http://schemas.microsoft.com/office/powerpoint/2010/main" val="41015027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6D1AE2-2FAC-3F02-70C2-6708CB3B442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6CAA09A-8D64-F10F-F28C-CBC74157E621}"/>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9B819707-8EDA-1EB4-C6BA-63A93A5C711B}"/>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B90DB618-A227-DD6B-9F87-FF95986CA3D5}"/>
              </a:ext>
            </a:extLst>
          </p:cNvPr>
          <p:cNvSpPr>
            <a:spLocks noGrp="1"/>
          </p:cNvSpPr>
          <p:nvPr>
            <p:ph type="sldNum" sz="quarter" idx="5"/>
          </p:nvPr>
        </p:nvSpPr>
        <p:spPr/>
        <p:txBody>
          <a:bodyPr/>
          <a:lstStyle/>
          <a:p>
            <a:fld id="{943EB226-8318-4F1F-9B84-C2317D805D40}" type="slidenum">
              <a:rPr kumimoji="1" lang="ja-JP" altLang="en-US" smtClean="0"/>
              <a:t>15</a:t>
            </a:fld>
            <a:endParaRPr kumimoji="1" lang="ja-JP" altLang="en-US"/>
          </a:p>
        </p:txBody>
      </p:sp>
    </p:spTree>
    <p:extLst>
      <p:ext uri="{BB962C8B-B14F-4D97-AF65-F5344CB8AC3E}">
        <p14:creationId xmlns:p14="http://schemas.microsoft.com/office/powerpoint/2010/main" val="268676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E0C2CC-6069-E6CC-A7BA-C9F94231D3C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C323A82-30FB-F2BD-0D6D-2F59A7186CBA}"/>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A069D29F-84FD-A43A-FE49-656C8248FD6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12C97A9E-CE80-76FE-BB1A-1F1438E77C9B}"/>
              </a:ext>
            </a:extLst>
          </p:cNvPr>
          <p:cNvSpPr>
            <a:spLocks noGrp="1"/>
          </p:cNvSpPr>
          <p:nvPr>
            <p:ph type="sldNum" sz="quarter" idx="5"/>
          </p:nvPr>
        </p:nvSpPr>
        <p:spPr/>
        <p:txBody>
          <a:bodyPr/>
          <a:lstStyle/>
          <a:p>
            <a:fld id="{943EB226-8318-4F1F-9B84-C2317D805D40}" type="slidenum">
              <a:rPr kumimoji="1" lang="ja-JP" altLang="en-US" smtClean="0"/>
              <a:t>16</a:t>
            </a:fld>
            <a:endParaRPr kumimoji="1" lang="ja-JP" altLang="en-US"/>
          </a:p>
        </p:txBody>
      </p:sp>
    </p:spTree>
    <p:extLst>
      <p:ext uri="{BB962C8B-B14F-4D97-AF65-F5344CB8AC3E}">
        <p14:creationId xmlns:p14="http://schemas.microsoft.com/office/powerpoint/2010/main" val="267451862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F65E5E-04E8-6DE0-50D1-8670C5C60E0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ABCB037-E527-1D04-C748-1FF44DA87B7F}"/>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9D24AF7D-0A01-B7D9-6265-20FB1BA7BBB6}"/>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65D4BB45-FB57-2748-764C-B9525CE11F13}"/>
              </a:ext>
            </a:extLst>
          </p:cNvPr>
          <p:cNvSpPr>
            <a:spLocks noGrp="1"/>
          </p:cNvSpPr>
          <p:nvPr>
            <p:ph type="sldNum" sz="quarter" idx="5"/>
          </p:nvPr>
        </p:nvSpPr>
        <p:spPr/>
        <p:txBody>
          <a:bodyPr/>
          <a:lstStyle/>
          <a:p>
            <a:fld id="{943EB226-8318-4F1F-9B84-C2317D805D40}" type="slidenum">
              <a:rPr kumimoji="1" lang="ja-JP" altLang="en-US" smtClean="0"/>
              <a:t>17</a:t>
            </a:fld>
            <a:endParaRPr kumimoji="1" lang="ja-JP" altLang="en-US"/>
          </a:p>
        </p:txBody>
      </p:sp>
    </p:spTree>
    <p:extLst>
      <p:ext uri="{BB962C8B-B14F-4D97-AF65-F5344CB8AC3E}">
        <p14:creationId xmlns:p14="http://schemas.microsoft.com/office/powerpoint/2010/main" val="140857800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5F2464-8334-7BDD-6063-52BDF8F5BD6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F2823EC-36E1-C246-FA59-8E47AABDC98A}"/>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15D9AAAF-1B51-9883-3898-13894B4780A0}"/>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707CC46F-2B79-BEF3-08D0-2E56D86AC8AC}"/>
              </a:ext>
            </a:extLst>
          </p:cNvPr>
          <p:cNvSpPr>
            <a:spLocks noGrp="1"/>
          </p:cNvSpPr>
          <p:nvPr>
            <p:ph type="sldNum" sz="quarter" idx="5"/>
          </p:nvPr>
        </p:nvSpPr>
        <p:spPr/>
        <p:txBody>
          <a:bodyPr/>
          <a:lstStyle/>
          <a:p>
            <a:fld id="{943EB226-8318-4F1F-9B84-C2317D805D40}" type="slidenum">
              <a:rPr kumimoji="1" lang="ja-JP" altLang="en-US" smtClean="0"/>
              <a:t>18</a:t>
            </a:fld>
            <a:endParaRPr kumimoji="1" lang="ja-JP" altLang="en-US"/>
          </a:p>
        </p:txBody>
      </p:sp>
    </p:spTree>
    <p:extLst>
      <p:ext uri="{BB962C8B-B14F-4D97-AF65-F5344CB8AC3E}">
        <p14:creationId xmlns:p14="http://schemas.microsoft.com/office/powerpoint/2010/main" val="144811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E0C2CC-6069-E6CC-A7BA-C9F94231D3C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C323A82-30FB-F2BD-0D6D-2F59A7186CBA}"/>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A069D29F-84FD-A43A-FE49-656C8248FD6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12C97A9E-CE80-76FE-BB1A-1F1438E77C9B}"/>
              </a:ext>
            </a:extLst>
          </p:cNvPr>
          <p:cNvSpPr>
            <a:spLocks noGrp="1"/>
          </p:cNvSpPr>
          <p:nvPr>
            <p:ph type="sldNum" sz="quarter" idx="5"/>
          </p:nvPr>
        </p:nvSpPr>
        <p:spPr/>
        <p:txBody>
          <a:bodyPr/>
          <a:lstStyle/>
          <a:p>
            <a:fld id="{943EB226-8318-4F1F-9B84-C2317D805D40}" type="slidenum">
              <a:rPr kumimoji="1" lang="ja-JP" altLang="en-US" smtClean="0"/>
              <a:t>19</a:t>
            </a:fld>
            <a:endParaRPr kumimoji="1" lang="ja-JP" altLang="en-US"/>
          </a:p>
        </p:txBody>
      </p:sp>
    </p:spTree>
    <p:extLst>
      <p:ext uri="{BB962C8B-B14F-4D97-AF65-F5344CB8AC3E}">
        <p14:creationId xmlns:p14="http://schemas.microsoft.com/office/powerpoint/2010/main" val="20569835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BB1BD6-C197-7DBD-6F1F-7DCF90F324F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575ED23-3DF8-E2FA-139C-4F11136AE4E3}"/>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8EA8B0FF-D5A1-8629-E140-FFAB18014EF9}"/>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F24085FD-10F5-58B0-669C-4D02FAFDCBAE}"/>
              </a:ext>
            </a:extLst>
          </p:cNvPr>
          <p:cNvSpPr>
            <a:spLocks noGrp="1"/>
          </p:cNvSpPr>
          <p:nvPr>
            <p:ph type="sldNum" sz="quarter" idx="5"/>
          </p:nvPr>
        </p:nvSpPr>
        <p:spPr/>
        <p:txBody>
          <a:bodyPr/>
          <a:lstStyle/>
          <a:p>
            <a:fld id="{943EB226-8318-4F1F-9B84-C2317D805D40}" type="slidenum">
              <a:rPr kumimoji="1" lang="ja-JP" altLang="en-US" smtClean="0"/>
              <a:t>2</a:t>
            </a:fld>
            <a:endParaRPr kumimoji="1" lang="ja-JP" altLang="en-US"/>
          </a:p>
        </p:txBody>
      </p:sp>
    </p:spTree>
    <p:extLst>
      <p:ext uri="{BB962C8B-B14F-4D97-AF65-F5344CB8AC3E}">
        <p14:creationId xmlns:p14="http://schemas.microsoft.com/office/powerpoint/2010/main" val="171764112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F65E5E-04E8-6DE0-50D1-8670C5C60E0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ABCB037-E527-1D04-C748-1FF44DA87B7F}"/>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9D24AF7D-0A01-B7D9-6265-20FB1BA7BBB6}"/>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65D4BB45-FB57-2748-764C-B9525CE11F13}"/>
              </a:ext>
            </a:extLst>
          </p:cNvPr>
          <p:cNvSpPr>
            <a:spLocks noGrp="1"/>
          </p:cNvSpPr>
          <p:nvPr>
            <p:ph type="sldNum" sz="quarter" idx="5"/>
          </p:nvPr>
        </p:nvSpPr>
        <p:spPr/>
        <p:txBody>
          <a:bodyPr/>
          <a:lstStyle/>
          <a:p>
            <a:fld id="{943EB226-8318-4F1F-9B84-C2317D805D40}" type="slidenum">
              <a:rPr kumimoji="1" lang="ja-JP" altLang="en-US" smtClean="0"/>
              <a:t>20</a:t>
            </a:fld>
            <a:endParaRPr kumimoji="1" lang="ja-JP" altLang="en-US"/>
          </a:p>
        </p:txBody>
      </p:sp>
    </p:spTree>
    <p:extLst>
      <p:ext uri="{BB962C8B-B14F-4D97-AF65-F5344CB8AC3E}">
        <p14:creationId xmlns:p14="http://schemas.microsoft.com/office/powerpoint/2010/main" val="19658014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6DE155-76D1-88A8-D1EA-8C41FFC3999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3AC1CE8-AE8F-5C3D-4EEB-6B90E010998D}"/>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8CB26011-025A-5FF6-4427-51DAAE6E8E4B}"/>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46A40E98-83C3-A363-9930-02F1BCCDD440}"/>
              </a:ext>
            </a:extLst>
          </p:cNvPr>
          <p:cNvSpPr>
            <a:spLocks noGrp="1"/>
          </p:cNvSpPr>
          <p:nvPr>
            <p:ph type="sldNum" sz="quarter" idx="5"/>
          </p:nvPr>
        </p:nvSpPr>
        <p:spPr/>
        <p:txBody>
          <a:bodyPr/>
          <a:lstStyle/>
          <a:p>
            <a:fld id="{943EB226-8318-4F1F-9B84-C2317D805D40}" type="slidenum">
              <a:rPr kumimoji="1" lang="ja-JP" altLang="en-US" smtClean="0"/>
              <a:t>21</a:t>
            </a:fld>
            <a:endParaRPr kumimoji="1" lang="ja-JP" altLang="en-US"/>
          </a:p>
        </p:txBody>
      </p:sp>
    </p:spTree>
    <p:extLst>
      <p:ext uri="{BB962C8B-B14F-4D97-AF65-F5344CB8AC3E}">
        <p14:creationId xmlns:p14="http://schemas.microsoft.com/office/powerpoint/2010/main" val="234767916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E0C2CC-6069-E6CC-A7BA-C9F94231D3C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C323A82-30FB-F2BD-0D6D-2F59A7186CBA}"/>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A069D29F-84FD-A43A-FE49-656C8248FD6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12C97A9E-CE80-76FE-BB1A-1F1438E77C9B}"/>
              </a:ext>
            </a:extLst>
          </p:cNvPr>
          <p:cNvSpPr>
            <a:spLocks noGrp="1"/>
          </p:cNvSpPr>
          <p:nvPr>
            <p:ph type="sldNum" sz="quarter" idx="5"/>
          </p:nvPr>
        </p:nvSpPr>
        <p:spPr/>
        <p:txBody>
          <a:bodyPr/>
          <a:lstStyle/>
          <a:p>
            <a:fld id="{943EB226-8318-4F1F-9B84-C2317D805D40}" type="slidenum">
              <a:rPr kumimoji="1" lang="ja-JP" altLang="en-US" smtClean="0"/>
              <a:t>22</a:t>
            </a:fld>
            <a:endParaRPr kumimoji="1" lang="ja-JP" altLang="en-US"/>
          </a:p>
        </p:txBody>
      </p:sp>
    </p:spTree>
    <p:extLst>
      <p:ext uri="{BB962C8B-B14F-4D97-AF65-F5344CB8AC3E}">
        <p14:creationId xmlns:p14="http://schemas.microsoft.com/office/powerpoint/2010/main" val="36177847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C88623-46D0-DB77-B26B-A712B72F7B5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A4A4D6F-AC25-647F-E5E3-808C7DA84E15}"/>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9F7FD646-1B64-BA62-7CE9-23A419F2B016}"/>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7F289DDB-9F9F-E890-BE4A-8D2B1955A90E}"/>
              </a:ext>
            </a:extLst>
          </p:cNvPr>
          <p:cNvSpPr>
            <a:spLocks noGrp="1"/>
          </p:cNvSpPr>
          <p:nvPr>
            <p:ph type="sldNum" sz="quarter" idx="5"/>
          </p:nvPr>
        </p:nvSpPr>
        <p:spPr/>
        <p:txBody>
          <a:bodyPr/>
          <a:lstStyle/>
          <a:p>
            <a:fld id="{943EB226-8318-4F1F-9B84-C2317D805D40}" type="slidenum">
              <a:rPr kumimoji="1" lang="ja-JP" altLang="en-US" smtClean="0"/>
              <a:t>23</a:t>
            </a:fld>
            <a:endParaRPr kumimoji="1" lang="ja-JP" altLang="en-US"/>
          </a:p>
        </p:txBody>
      </p:sp>
    </p:spTree>
    <p:extLst>
      <p:ext uri="{BB962C8B-B14F-4D97-AF65-F5344CB8AC3E}">
        <p14:creationId xmlns:p14="http://schemas.microsoft.com/office/powerpoint/2010/main" val="198572177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0B3415-935E-00F8-D938-BD5D186895B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35F0E1F-1449-F53E-1AB7-905E2C4426F1}"/>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2493ECF6-FB14-DB4E-E314-19FEF65518C8}"/>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64D3F16A-60EF-F817-D058-DDE0BD1661CE}"/>
              </a:ext>
            </a:extLst>
          </p:cNvPr>
          <p:cNvSpPr>
            <a:spLocks noGrp="1"/>
          </p:cNvSpPr>
          <p:nvPr>
            <p:ph type="sldNum" sz="quarter" idx="5"/>
          </p:nvPr>
        </p:nvSpPr>
        <p:spPr/>
        <p:txBody>
          <a:bodyPr/>
          <a:lstStyle/>
          <a:p>
            <a:fld id="{943EB226-8318-4F1F-9B84-C2317D805D40}" type="slidenum">
              <a:rPr kumimoji="1" lang="ja-JP" altLang="en-US" smtClean="0"/>
              <a:t>24</a:t>
            </a:fld>
            <a:endParaRPr kumimoji="1" lang="ja-JP" altLang="en-US"/>
          </a:p>
        </p:txBody>
      </p:sp>
    </p:spTree>
    <p:extLst>
      <p:ext uri="{BB962C8B-B14F-4D97-AF65-F5344CB8AC3E}">
        <p14:creationId xmlns:p14="http://schemas.microsoft.com/office/powerpoint/2010/main" val="357293583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884D5-11D0-F950-681F-EE60BD1707E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5F2C341-760A-BFFD-5741-C93FD57DD623}"/>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19CBF525-F0AB-F596-97EA-032A9E7554B2}"/>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4498C26D-2BE1-E9E2-D746-6653DE8C835A}"/>
              </a:ext>
            </a:extLst>
          </p:cNvPr>
          <p:cNvSpPr>
            <a:spLocks noGrp="1"/>
          </p:cNvSpPr>
          <p:nvPr>
            <p:ph type="sldNum" sz="quarter" idx="5"/>
          </p:nvPr>
        </p:nvSpPr>
        <p:spPr/>
        <p:txBody>
          <a:bodyPr/>
          <a:lstStyle/>
          <a:p>
            <a:fld id="{943EB226-8318-4F1F-9B84-C2317D805D40}" type="slidenum">
              <a:rPr kumimoji="1" lang="ja-JP" altLang="en-US" smtClean="0"/>
              <a:t>25</a:t>
            </a:fld>
            <a:endParaRPr kumimoji="1" lang="ja-JP" altLang="en-US"/>
          </a:p>
        </p:txBody>
      </p:sp>
    </p:spTree>
    <p:extLst>
      <p:ext uri="{BB962C8B-B14F-4D97-AF65-F5344CB8AC3E}">
        <p14:creationId xmlns:p14="http://schemas.microsoft.com/office/powerpoint/2010/main" val="57583989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172AAB-70D9-0920-DFC0-6C27FDBC8B8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34F4C2D-8A26-D514-0F98-086088C5CC3A}"/>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AD94AF7E-70EE-EAA5-D846-B604F21E02A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A731C8E5-9FDC-73CA-AD5E-5BCB513F8856}"/>
              </a:ext>
            </a:extLst>
          </p:cNvPr>
          <p:cNvSpPr>
            <a:spLocks noGrp="1"/>
          </p:cNvSpPr>
          <p:nvPr>
            <p:ph type="sldNum" sz="quarter" idx="5"/>
          </p:nvPr>
        </p:nvSpPr>
        <p:spPr/>
        <p:txBody>
          <a:bodyPr/>
          <a:lstStyle/>
          <a:p>
            <a:fld id="{943EB226-8318-4F1F-9B84-C2317D805D40}" type="slidenum">
              <a:rPr kumimoji="1" lang="ja-JP" altLang="en-US" smtClean="0"/>
              <a:t>26</a:t>
            </a:fld>
            <a:endParaRPr kumimoji="1" lang="ja-JP" altLang="en-US"/>
          </a:p>
        </p:txBody>
      </p:sp>
    </p:spTree>
    <p:extLst>
      <p:ext uri="{BB962C8B-B14F-4D97-AF65-F5344CB8AC3E}">
        <p14:creationId xmlns:p14="http://schemas.microsoft.com/office/powerpoint/2010/main" val="237808228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C61BF3-C42D-E0B3-E531-9EE9399BC06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C9A570F-AE79-8DF3-2AF4-EB87AABD35B1}"/>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7CB632FF-2F66-1143-CC95-2D72F5DC4F87}"/>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1BB1DEEA-FC93-B7C4-A5DB-FE8404DC1D3B}"/>
              </a:ext>
            </a:extLst>
          </p:cNvPr>
          <p:cNvSpPr>
            <a:spLocks noGrp="1"/>
          </p:cNvSpPr>
          <p:nvPr>
            <p:ph type="sldNum" sz="quarter" idx="5"/>
          </p:nvPr>
        </p:nvSpPr>
        <p:spPr/>
        <p:txBody>
          <a:bodyPr/>
          <a:lstStyle/>
          <a:p>
            <a:fld id="{943EB226-8318-4F1F-9B84-C2317D805D40}" type="slidenum">
              <a:rPr kumimoji="1" lang="ja-JP" altLang="en-US" smtClean="0"/>
              <a:t>27</a:t>
            </a:fld>
            <a:endParaRPr kumimoji="1" lang="ja-JP" altLang="en-US"/>
          </a:p>
        </p:txBody>
      </p:sp>
    </p:spTree>
    <p:extLst>
      <p:ext uri="{BB962C8B-B14F-4D97-AF65-F5344CB8AC3E}">
        <p14:creationId xmlns:p14="http://schemas.microsoft.com/office/powerpoint/2010/main" val="329338580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C61BF3-C42D-E0B3-E531-9EE9399BC06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C9A570F-AE79-8DF3-2AF4-EB87AABD35B1}"/>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7CB632FF-2F66-1143-CC95-2D72F5DC4F87}"/>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1BB1DEEA-FC93-B7C4-A5DB-FE8404DC1D3B}"/>
              </a:ext>
            </a:extLst>
          </p:cNvPr>
          <p:cNvSpPr>
            <a:spLocks noGrp="1"/>
          </p:cNvSpPr>
          <p:nvPr>
            <p:ph type="sldNum" sz="quarter" idx="5"/>
          </p:nvPr>
        </p:nvSpPr>
        <p:spPr/>
        <p:txBody>
          <a:bodyPr/>
          <a:lstStyle/>
          <a:p>
            <a:fld id="{943EB226-8318-4F1F-9B84-C2317D805D40}" type="slidenum">
              <a:rPr kumimoji="1" lang="ja-JP" altLang="en-US" smtClean="0"/>
              <a:t>28</a:t>
            </a:fld>
            <a:endParaRPr kumimoji="1" lang="ja-JP" altLang="en-US"/>
          </a:p>
        </p:txBody>
      </p:sp>
    </p:spTree>
    <p:extLst>
      <p:ext uri="{BB962C8B-B14F-4D97-AF65-F5344CB8AC3E}">
        <p14:creationId xmlns:p14="http://schemas.microsoft.com/office/powerpoint/2010/main" val="367985194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172AAB-70D9-0920-DFC0-6C27FDBC8B8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34F4C2D-8A26-D514-0F98-086088C5CC3A}"/>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AD94AF7E-70EE-EAA5-D846-B604F21E02A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A731C8E5-9FDC-73CA-AD5E-5BCB513F8856}"/>
              </a:ext>
            </a:extLst>
          </p:cNvPr>
          <p:cNvSpPr>
            <a:spLocks noGrp="1"/>
          </p:cNvSpPr>
          <p:nvPr>
            <p:ph type="sldNum" sz="quarter" idx="5"/>
          </p:nvPr>
        </p:nvSpPr>
        <p:spPr/>
        <p:txBody>
          <a:bodyPr/>
          <a:lstStyle/>
          <a:p>
            <a:fld id="{943EB226-8318-4F1F-9B84-C2317D805D40}" type="slidenum">
              <a:rPr kumimoji="1" lang="ja-JP" altLang="en-US" smtClean="0"/>
              <a:t>29</a:t>
            </a:fld>
            <a:endParaRPr kumimoji="1" lang="ja-JP" altLang="en-US"/>
          </a:p>
        </p:txBody>
      </p:sp>
    </p:spTree>
    <p:extLst>
      <p:ext uri="{BB962C8B-B14F-4D97-AF65-F5344CB8AC3E}">
        <p14:creationId xmlns:p14="http://schemas.microsoft.com/office/powerpoint/2010/main" val="9352507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B748BE-2E2A-C8D6-3BC4-99F04DC1051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7EFC7416-452F-5B55-C7DC-A9553B8E070A}"/>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FC6A4286-A2BB-27DA-F23C-6B9CF2266608}"/>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1EC24344-B22D-834C-2C2C-0CD9A4ED871C}"/>
              </a:ext>
            </a:extLst>
          </p:cNvPr>
          <p:cNvSpPr>
            <a:spLocks noGrp="1"/>
          </p:cNvSpPr>
          <p:nvPr>
            <p:ph type="sldNum" sz="quarter" idx="5"/>
          </p:nvPr>
        </p:nvSpPr>
        <p:spPr/>
        <p:txBody>
          <a:bodyPr/>
          <a:lstStyle/>
          <a:p>
            <a:fld id="{943EB226-8318-4F1F-9B84-C2317D805D40}" type="slidenum">
              <a:rPr kumimoji="1" lang="ja-JP" altLang="en-US" smtClean="0"/>
              <a:t>3</a:t>
            </a:fld>
            <a:endParaRPr kumimoji="1" lang="ja-JP" altLang="en-US"/>
          </a:p>
        </p:txBody>
      </p:sp>
    </p:spTree>
    <p:extLst>
      <p:ext uri="{BB962C8B-B14F-4D97-AF65-F5344CB8AC3E}">
        <p14:creationId xmlns:p14="http://schemas.microsoft.com/office/powerpoint/2010/main" val="31371588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F372BB-2380-6DC3-EF90-2713634CAF9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2846192-378A-0F36-283B-B19E43A45856}"/>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C0AB45E5-C38A-D999-DE9C-BF83A9D8C443}"/>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0A6D7F72-CE7B-D2A6-1D3A-3EBA5545B5B5}"/>
              </a:ext>
            </a:extLst>
          </p:cNvPr>
          <p:cNvSpPr>
            <a:spLocks noGrp="1"/>
          </p:cNvSpPr>
          <p:nvPr>
            <p:ph type="sldNum" sz="quarter" idx="5"/>
          </p:nvPr>
        </p:nvSpPr>
        <p:spPr/>
        <p:txBody>
          <a:bodyPr/>
          <a:lstStyle/>
          <a:p>
            <a:fld id="{943EB226-8318-4F1F-9B84-C2317D805D40}" type="slidenum">
              <a:rPr kumimoji="1" lang="ja-JP" altLang="en-US" smtClean="0"/>
              <a:t>4</a:t>
            </a:fld>
            <a:endParaRPr kumimoji="1" lang="ja-JP" altLang="en-US"/>
          </a:p>
        </p:txBody>
      </p:sp>
    </p:spTree>
    <p:extLst>
      <p:ext uri="{BB962C8B-B14F-4D97-AF65-F5344CB8AC3E}">
        <p14:creationId xmlns:p14="http://schemas.microsoft.com/office/powerpoint/2010/main" val="39793480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BB1BD6-C197-7DBD-6F1F-7DCF90F324F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575ED23-3DF8-E2FA-139C-4F11136AE4E3}"/>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8EA8B0FF-D5A1-8629-E140-FFAB18014EF9}"/>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F24085FD-10F5-58B0-669C-4D02FAFDCBAE}"/>
              </a:ext>
            </a:extLst>
          </p:cNvPr>
          <p:cNvSpPr>
            <a:spLocks noGrp="1"/>
          </p:cNvSpPr>
          <p:nvPr>
            <p:ph type="sldNum" sz="quarter" idx="5"/>
          </p:nvPr>
        </p:nvSpPr>
        <p:spPr/>
        <p:txBody>
          <a:bodyPr/>
          <a:lstStyle/>
          <a:p>
            <a:fld id="{943EB226-8318-4F1F-9B84-C2317D805D40}" type="slidenum">
              <a:rPr kumimoji="1" lang="ja-JP" altLang="en-US" smtClean="0"/>
              <a:t>5</a:t>
            </a:fld>
            <a:endParaRPr kumimoji="1" lang="ja-JP" altLang="en-US"/>
          </a:p>
        </p:txBody>
      </p:sp>
    </p:spTree>
    <p:extLst>
      <p:ext uri="{BB962C8B-B14F-4D97-AF65-F5344CB8AC3E}">
        <p14:creationId xmlns:p14="http://schemas.microsoft.com/office/powerpoint/2010/main" val="5482472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F65E5E-04E8-6DE0-50D1-8670C5C60E0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ABCB037-E527-1D04-C748-1FF44DA87B7F}"/>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9D24AF7D-0A01-B7D9-6265-20FB1BA7BBB6}"/>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65D4BB45-FB57-2748-764C-B9525CE11F13}"/>
              </a:ext>
            </a:extLst>
          </p:cNvPr>
          <p:cNvSpPr>
            <a:spLocks noGrp="1"/>
          </p:cNvSpPr>
          <p:nvPr>
            <p:ph type="sldNum" sz="quarter" idx="5"/>
          </p:nvPr>
        </p:nvSpPr>
        <p:spPr/>
        <p:txBody>
          <a:bodyPr/>
          <a:lstStyle/>
          <a:p>
            <a:fld id="{943EB226-8318-4F1F-9B84-C2317D805D40}" type="slidenum">
              <a:rPr kumimoji="1" lang="ja-JP" altLang="en-US" smtClean="0"/>
              <a:t>6</a:t>
            </a:fld>
            <a:endParaRPr kumimoji="1" lang="ja-JP" altLang="en-US"/>
          </a:p>
        </p:txBody>
      </p:sp>
    </p:spTree>
    <p:extLst>
      <p:ext uri="{BB962C8B-B14F-4D97-AF65-F5344CB8AC3E}">
        <p14:creationId xmlns:p14="http://schemas.microsoft.com/office/powerpoint/2010/main" val="32398249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477B39-3598-81F4-2046-11135C2C2CE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88D46FA-3812-D05F-0B5F-BFD41A23BF5F}"/>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C43FE486-9A60-03E9-2F0D-6EAEFF63CD61}"/>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1D4BACE0-797A-0655-3C0D-B08A8C6A085D}"/>
              </a:ext>
            </a:extLst>
          </p:cNvPr>
          <p:cNvSpPr>
            <a:spLocks noGrp="1"/>
          </p:cNvSpPr>
          <p:nvPr>
            <p:ph type="sldNum" sz="quarter" idx="5"/>
          </p:nvPr>
        </p:nvSpPr>
        <p:spPr/>
        <p:txBody>
          <a:bodyPr/>
          <a:lstStyle/>
          <a:p>
            <a:fld id="{943EB226-8318-4F1F-9B84-C2317D805D40}" type="slidenum">
              <a:rPr kumimoji="1" lang="ja-JP" altLang="en-US" smtClean="0"/>
              <a:t>7</a:t>
            </a:fld>
            <a:endParaRPr kumimoji="1" lang="ja-JP" altLang="en-US"/>
          </a:p>
        </p:txBody>
      </p:sp>
    </p:spTree>
    <p:extLst>
      <p:ext uri="{BB962C8B-B14F-4D97-AF65-F5344CB8AC3E}">
        <p14:creationId xmlns:p14="http://schemas.microsoft.com/office/powerpoint/2010/main" val="18597463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E0C2CC-6069-E6CC-A7BA-C9F94231D3C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C323A82-30FB-F2BD-0D6D-2F59A7186CBA}"/>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A069D29F-84FD-A43A-FE49-656C8248FD6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12C97A9E-CE80-76FE-BB1A-1F1438E77C9B}"/>
              </a:ext>
            </a:extLst>
          </p:cNvPr>
          <p:cNvSpPr>
            <a:spLocks noGrp="1"/>
          </p:cNvSpPr>
          <p:nvPr>
            <p:ph type="sldNum" sz="quarter" idx="5"/>
          </p:nvPr>
        </p:nvSpPr>
        <p:spPr/>
        <p:txBody>
          <a:bodyPr/>
          <a:lstStyle/>
          <a:p>
            <a:fld id="{943EB226-8318-4F1F-9B84-C2317D805D40}" type="slidenum">
              <a:rPr kumimoji="1" lang="ja-JP" altLang="en-US" smtClean="0"/>
              <a:t>8</a:t>
            </a:fld>
            <a:endParaRPr kumimoji="1" lang="ja-JP" altLang="en-US"/>
          </a:p>
        </p:txBody>
      </p:sp>
    </p:spTree>
    <p:extLst>
      <p:ext uri="{BB962C8B-B14F-4D97-AF65-F5344CB8AC3E}">
        <p14:creationId xmlns:p14="http://schemas.microsoft.com/office/powerpoint/2010/main" val="22843313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F65E5E-04E8-6DE0-50D1-8670C5C60E0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ABCB037-E527-1D04-C748-1FF44DA87B7F}"/>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9D24AF7D-0A01-B7D9-6265-20FB1BA7BBB6}"/>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65D4BB45-FB57-2748-764C-B9525CE11F13}"/>
              </a:ext>
            </a:extLst>
          </p:cNvPr>
          <p:cNvSpPr>
            <a:spLocks noGrp="1"/>
          </p:cNvSpPr>
          <p:nvPr>
            <p:ph type="sldNum" sz="quarter" idx="5"/>
          </p:nvPr>
        </p:nvSpPr>
        <p:spPr/>
        <p:txBody>
          <a:bodyPr/>
          <a:lstStyle/>
          <a:p>
            <a:fld id="{943EB226-8318-4F1F-9B84-C2317D805D40}" type="slidenum">
              <a:rPr kumimoji="1" lang="ja-JP" altLang="en-US" smtClean="0"/>
              <a:t>9</a:t>
            </a:fld>
            <a:endParaRPr kumimoji="1" lang="ja-JP" altLang="en-US"/>
          </a:p>
        </p:txBody>
      </p:sp>
    </p:spTree>
    <p:extLst>
      <p:ext uri="{BB962C8B-B14F-4D97-AF65-F5344CB8AC3E}">
        <p14:creationId xmlns:p14="http://schemas.microsoft.com/office/powerpoint/2010/main" val="19097382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3889816-4FAC-50FB-BECC-1DEEC7D7032D}"/>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BDBEC9C5-A34B-8003-02D9-B9144242A34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BEB1A2B7-6D57-27A7-EC8C-AFF29C43C916}"/>
              </a:ext>
            </a:extLst>
          </p:cNvPr>
          <p:cNvSpPr>
            <a:spLocks noGrp="1"/>
          </p:cNvSpPr>
          <p:nvPr>
            <p:ph type="dt" sz="half" idx="10"/>
          </p:nvPr>
        </p:nvSpPr>
        <p:spPr/>
        <p:txBody>
          <a:bodyPr/>
          <a:lstStyle/>
          <a:p>
            <a:fld id="{A7C91463-00FF-48CA-90C9-C644AF07A165}" type="datetimeFigureOut">
              <a:rPr kumimoji="1" lang="ja-JP" altLang="en-US" smtClean="0"/>
              <a:t>2026/2/9</a:t>
            </a:fld>
            <a:endParaRPr kumimoji="1" lang="ja-JP" altLang="en-US"/>
          </a:p>
        </p:txBody>
      </p:sp>
      <p:sp>
        <p:nvSpPr>
          <p:cNvPr id="5" name="フッター プレースホルダー 4">
            <a:extLst>
              <a:ext uri="{FF2B5EF4-FFF2-40B4-BE49-F238E27FC236}">
                <a16:creationId xmlns:a16="http://schemas.microsoft.com/office/drawing/2014/main" id="{2A4F414F-F9EF-DE43-DE79-254C3D80040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289ECE3-60BA-E24A-4033-D6D255B5EF52}"/>
              </a:ext>
            </a:extLst>
          </p:cNvPr>
          <p:cNvSpPr>
            <a:spLocks noGrp="1"/>
          </p:cNvSpPr>
          <p:nvPr>
            <p:ph type="sldNum" sz="quarter" idx="12"/>
          </p:nvPr>
        </p:nvSpPr>
        <p:spPr/>
        <p:txBody>
          <a:bodyPr/>
          <a:lstStyle/>
          <a:p>
            <a:fld id="{5FC0E5C0-69CC-48F4-B86E-58D226C669B7}" type="slidenum">
              <a:rPr kumimoji="1" lang="ja-JP" altLang="en-US" smtClean="0"/>
              <a:t>‹#›</a:t>
            </a:fld>
            <a:endParaRPr kumimoji="1" lang="ja-JP" altLang="en-US"/>
          </a:p>
        </p:txBody>
      </p:sp>
    </p:spTree>
    <p:extLst>
      <p:ext uri="{BB962C8B-B14F-4D97-AF65-F5344CB8AC3E}">
        <p14:creationId xmlns:p14="http://schemas.microsoft.com/office/powerpoint/2010/main" val="1985934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2FC489-4613-F7B2-1786-11133296464F}"/>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099563E-394B-28B2-8F2A-E9AC7FCB2FCF}"/>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D03A5D2-B8FC-4B72-6FA2-869B017A7E7E}"/>
              </a:ext>
            </a:extLst>
          </p:cNvPr>
          <p:cNvSpPr>
            <a:spLocks noGrp="1"/>
          </p:cNvSpPr>
          <p:nvPr>
            <p:ph type="dt" sz="half" idx="10"/>
          </p:nvPr>
        </p:nvSpPr>
        <p:spPr/>
        <p:txBody>
          <a:bodyPr/>
          <a:lstStyle/>
          <a:p>
            <a:fld id="{A7C91463-00FF-48CA-90C9-C644AF07A165}" type="datetimeFigureOut">
              <a:rPr kumimoji="1" lang="ja-JP" altLang="en-US" smtClean="0"/>
              <a:t>2026/2/9</a:t>
            </a:fld>
            <a:endParaRPr kumimoji="1" lang="ja-JP" altLang="en-US"/>
          </a:p>
        </p:txBody>
      </p:sp>
      <p:sp>
        <p:nvSpPr>
          <p:cNvPr id="5" name="フッター プレースホルダー 4">
            <a:extLst>
              <a:ext uri="{FF2B5EF4-FFF2-40B4-BE49-F238E27FC236}">
                <a16:creationId xmlns:a16="http://schemas.microsoft.com/office/drawing/2014/main" id="{D03ED81D-24E7-F745-7F80-460FA9F65F2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1684830-6925-BCF3-C12D-7C34CB3FCE66}"/>
              </a:ext>
            </a:extLst>
          </p:cNvPr>
          <p:cNvSpPr>
            <a:spLocks noGrp="1"/>
          </p:cNvSpPr>
          <p:nvPr>
            <p:ph type="sldNum" sz="quarter" idx="12"/>
          </p:nvPr>
        </p:nvSpPr>
        <p:spPr/>
        <p:txBody>
          <a:bodyPr/>
          <a:lstStyle/>
          <a:p>
            <a:fld id="{5FC0E5C0-69CC-48F4-B86E-58D226C669B7}" type="slidenum">
              <a:rPr kumimoji="1" lang="ja-JP" altLang="en-US" smtClean="0"/>
              <a:t>‹#›</a:t>
            </a:fld>
            <a:endParaRPr kumimoji="1" lang="ja-JP" altLang="en-US"/>
          </a:p>
        </p:txBody>
      </p:sp>
    </p:spTree>
    <p:extLst>
      <p:ext uri="{BB962C8B-B14F-4D97-AF65-F5344CB8AC3E}">
        <p14:creationId xmlns:p14="http://schemas.microsoft.com/office/powerpoint/2010/main" val="34801689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6EDA9821-F5F5-4B38-3BD1-813678966594}"/>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12D0735-13EC-A1AF-A3E5-D8A906D2DABB}"/>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0CC3703-CCF2-CD46-1595-E4BB08222A55}"/>
              </a:ext>
            </a:extLst>
          </p:cNvPr>
          <p:cNvSpPr>
            <a:spLocks noGrp="1"/>
          </p:cNvSpPr>
          <p:nvPr>
            <p:ph type="dt" sz="half" idx="10"/>
          </p:nvPr>
        </p:nvSpPr>
        <p:spPr/>
        <p:txBody>
          <a:bodyPr/>
          <a:lstStyle/>
          <a:p>
            <a:fld id="{A7C91463-00FF-48CA-90C9-C644AF07A165}" type="datetimeFigureOut">
              <a:rPr kumimoji="1" lang="ja-JP" altLang="en-US" smtClean="0"/>
              <a:t>2026/2/9</a:t>
            </a:fld>
            <a:endParaRPr kumimoji="1" lang="ja-JP" altLang="en-US"/>
          </a:p>
        </p:txBody>
      </p:sp>
      <p:sp>
        <p:nvSpPr>
          <p:cNvPr id="5" name="フッター プレースホルダー 4">
            <a:extLst>
              <a:ext uri="{FF2B5EF4-FFF2-40B4-BE49-F238E27FC236}">
                <a16:creationId xmlns:a16="http://schemas.microsoft.com/office/drawing/2014/main" id="{F192ECF2-69E8-6FB9-8E27-F3D9180E12C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C4008AA-EB6E-B627-D54A-C3ADC9BF145A}"/>
              </a:ext>
            </a:extLst>
          </p:cNvPr>
          <p:cNvSpPr>
            <a:spLocks noGrp="1"/>
          </p:cNvSpPr>
          <p:nvPr>
            <p:ph type="sldNum" sz="quarter" idx="12"/>
          </p:nvPr>
        </p:nvSpPr>
        <p:spPr/>
        <p:txBody>
          <a:bodyPr/>
          <a:lstStyle/>
          <a:p>
            <a:fld id="{5FC0E5C0-69CC-48F4-B86E-58D226C669B7}" type="slidenum">
              <a:rPr kumimoji="1" lang="ja-JP" altLang="en-US" smtClean="0"/>
              <a:t>‹#›</a:t>
            </a:fld>
            <a:endParaRPr kumimoji="1" lang="ja-JP" altLang="en-US"/>
          </a:p>
        </p:txBody>
      </p:sp>
    </p:spTree>
    <p:extLst>
      <p:ext uri="{BB962C8B-B14F-4D97-AF65-F5344CB8AC3E}">
        <p14:creationId xmlns:p14="http://schemas.microsoft.com/office/powerpoint/2010/main" val="3802966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5451CC0-8A5B-AF86-DB40-7D107012C93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4FE5DC4-4CD2-6A29-E932-4382647383AB}"/>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822852C-7BD6-E261-1E48-7D09CA1D95AB}"/>
              </a:ext>
            </a:extLst>
          </p:cNvPr>
          <p:cNvSpPr>
            <a:spLocks noGrp="1"/>
          </p:cNvSpPr>
          <p:nvPr>
            <p:ph type="dt" sz="half" idx="10"/>
          </p:nvPr>
        </p:nvSpPr>
        <p:spPr/>
        <p:txBody>
          <a:bodyPr/>
          <a:lstStyle/>
          <a:p>
            <a:fld id="{A7C91463-00FF-48CA-90C9-C644AF07A165}" type="datetimeFigureOut">
              <a:rPr kumimoji="1" lang="ja-JP" altLang="en-US" smtClean="0"/>
              <a:t>2026/2/9</a:t>
            </a:fld>
            <a:endParaRPr kumimoji="1" lang="ja-JP" altLang="en-US"/>
          </a:p>
        </p:txBody>
      </p:sp>
      <p:sp>
        <p:nvSpPr>
          <p:cNvPr id="5" name="フッター プレースホルダー 4">
            <a:extLst>
              <a:ext uri="{FF2B5EF4-FFF2-40B4-BE49-F238E27FC236}">
                <a16:creationId xmlns:a16="http://schemas.microsoft.com/office/drawing/2014/main" id="{909A0E78-2E29-5C01-8CAA-0E8C75ADA73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492B87C-85A9-3DAC-D46B-CBEA3C48A7D2}"/>
              </a:ext>
            </a:extLst>
          </p:cNvPr>
          <p:cNvSpPr>
            <a:spLocks noGrp="1"/>
          </p:cNvSpPr>
          <p:nvPr>
            <p:ph type="sldNum" sz="quarter" idx="12"/>
          </p:nvPr>
        </p:nvSpPr>
        <p:spPr/>
        <p:txBody>
          <a:bodyPr/>
          <a:lstStyle/>
          <a:p>
            <a:fld id="{5FC0E5C0-69CC-48F4-B86E-58D226C669B7}" type="slidenum">
              <a:rPr kumimoji="1" lang="ja-JP" altLang="en-US" smtClean="0"/>
              <a:t>‹#›</a:t>
            </a:fld>
            <a:endParaRPr kumimoji="1" lang="ja-JP" altLang="en-US"/>
          </a:p>
        </p:txBody>
      </p:sp>
    </p:spTree>
    <p:extLst>
      <p:ext uri="{BB962C8B-B14F-4D97-AF65-F5344CB8AC3E}">
        <p14:creationId xmlns:p14="http://schemas.microsoft.com/office/powerpoint/2010/main" val="4168143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144AE6E-7787-EC69-1DE8-4A439A29EBDD}"/>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50098DF-B601-EE90-C4EB-2201FAAAA61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315C519A-B9EF-3B49-4BE7-3D5DDE45441D}"/>
              </a:ext>
            </a:extLst>
          </p:cNvPr>
          <p:cNvSpPr>
            <a:spLocks noGrp="1"/>
          </p:cNvSpPr>
          <p:nvPr>
            <p:ph type="dt" sz="half" idx="10"/>
          </p:nvPr>
        </p:nvSpPr>
        <p:spPr/>
        <p:txBody>
          <a:bodyPr/>
          <a:lstStyle/>
          <a:p>
            <a:fld id="{A7C91463-00FF-48CA-90C9-C644AF07A165}" type="datetimeFigureOut">
              <a:rPr kumimoji="1" lang="ja-JP" altLang="en-US" smtClean="0"/>
              <a:t>2026/2/9</a:t>
            </a:fld>
            <a:endParaRPr kumimoji="1" lang="ja-JP" altLang="en-US"/>
          </a:p>
        </p:txBody>
      </p:sp>
      <p:sp>
        <p:nvSpPr>
          <p:cNvPr id="5" name="フッター プレースホルダー 4">
            <a:extLst>
              <a:ext uri="{FF2B5EF4-FFF2-40B4-BE49-F238E27FC236}">
                <a16:creationId xmlns:a16="http://schemas.microsoft.com/office/drawing/2014/main" id="{B290BF41-FBEC-1130-73A9-9F2B20C4C0E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D9C312D-FFF7-4C98-2B63-A17529562549}"/>
              </a:ext>
            </a:extLst>
          </p:cNvPr>
          <p:cNvSpPr>
            <a:spLocks noGrp="1"/>
          </p:cNvSpPr>
          <p:nvPr>
            <p:ph type="sldNum" sz="quarter" idx="12"/>
          </p:nvPr>
        </p:nvSpPr>
        <p:spPr/>
        <p:txBody>
          <a:bodyPr/>
          <a:lstStyle/>
          <a:p>
            <a:fld id="{5FC0E5C0-69CC-48F4-B86E-58D226C669B7}" type="slidenum">
              <a:rPr kumimoji="1" lang="ja-JP" altLang="en-US" smtClean="0"/>
              <a:t>‹#›</a:t>
            </a:fld>
            <a:endParaRPr kumimoji="1" lang="ja-JP" altLang="en-US"/>
          </a:p>
        </p:txBody>
      </p:sp>
    </p:spTree>
    <p:extLst>
      <p:ext uri="{BB962C8B-B14F-4D97-AF65-F5344CB8AC3E}">
        <p14:creationId xmlns:p14="http://schemas.microsoft.com/office/powerpoint/2010/main" val="15661710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5BCBCBB-7BFC-7CBE-ABFC-36B11E19D29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CFA90A6-1E56-D2CC-E352-C7C14B4B1EF3}"/>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86344A7F-9F8A-1A77-6AC0-CCE9B61C3C1B}"/>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69D732DD-ACD9-3EC5-499A-ACCC796508E8}"/>
              </a:ext>
            </a:extLst>
          </p:cNvPr>
          <p:cNvSpPr>
            <a:spLocks noGrp="1"/>
          </p:cNvSpPr>
          <p:nvPr>
            <p:ph type="dt" sz="half" idx="10"/>
          </p:nvPr>
        </p:nvSpPr>
        <p:spPr/>
        <p:txBody>
          <a:bodyPr/>
          <a:lstStyle/>
          <a:p>
            <a:fld id="{A7C91463-00FF-48CA-90C9-C644AF07A165}" type="datetimeFigureOut">
              <a:rPr kumimoji="1" lang="ja-JP" altLang="en-US" smtClean="0"/>
              <a:t>2026/2/9</a:t>
            </a:fld>
            <a:endParaRPr kumimoji="1" lang="ja-JP" altLang="en-US"/>
          </a:p>
        </p:txBody>
      </p:sp>
      <p:sp>
        <p:nvSpPr>
          <p:cNvPr id="6" name="フッター プレースホルダー 5">
            <a:extLst>
              <a:ext uri="{FF2B5EF4-FFF2-40B4-BE49-F238E27FC236}">
                <a16:creationId xmlns:a16="http://schemas.microsoft.com/office/drawing/2014/main" id="{9B2169A1-B120-BA53-7564-49230AE446E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DE13557-679B-24D2-8120-5E5B220EDB71}"/>
              </a:ext>
            </a:extLst>
          </p:cNvPr>
          <p:cNvSpPr>
            <a:spLocks noGrp="1"/>
          </p:cNvSpPr>
          <p:nvPr>
            <p:ph type="sldNum" sz="quarter" idx="12"/>
          </p:nvPr>
        </p:nvSpPr>
        <p:spPr/>
        <p:txBody>
          <a:bodyPr/>
          <a:lstStyle/>
          <a:p>
            <a:fld id="{5FC0E5C0-69CC-48F4-B86E-58D226C669B7}" type="slidenum">
              <a:rPr kumimoji="1" lang="ja-JP" altLang="en-US" smtClean="0"/>
              <a:t>‹#›</a:t>
            </a:fld>
            <a:endParaRPr kumimoji="1" lang="ja-JP" altLang="en-US"/>
          </a:p>
        </p:txBody>
      </p:sp>
    </p:spTree>
    <p:extLst>
      <p:ext uri="{BB962C8B-B14F-4D97-AF65-F5344CB8AC3E}">
        <p14:creationId xmlns:p14="http://schemas.microsoft.com/office/powerpoint/2010/main" val="3704470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DB51EFF-F62F-8026-0AE5-4BA90B45AB40}"/>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0828D7E-0D30-511E-726C-6C822BCFC52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08B11C7-6CC5-7749-0CF3-7C0EDCBC43FC}"/>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3DAD116-B6E2-B90E-E780-D6A6BD6510E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0B3B7B19-E929-1FE7-ACFE-E35F8A4F9D1C}"/>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D4B9CB86-FFA3-7206-94F9-B89C089E5A98}"/>
              </a:ext>
            </a:extLst>
          </p:cNvPr>
          <p:cNvSpPr>
            <a:spLocks noGrp="1"/>
          </p:cNvSpPr>
          <p:nvPr>
            <p:ph type="dt" sz="half" idx="10"/>
          </p:nvPr>
        </p:nvSpPr>
        <p:spPr/>
        <p:txBody>
          <a:bodyPr/>
          <a:lstStyle/>
          <a:p>
            <a:fld id="{A7C91463-00FF-48CA-90C9-C644AF07A165}" type="datetimeFigureOut">
              <a:rPr kumimoji="1" lang="ja-JP" altLang="en-US" smtClean="0"/>
              <a:t>2026/2/9</a:t>
            </a:fld>
            <a:endParaRPr kumimoji="1" lang="ja-JP" altLang="en-US"/>
          </a:p>
        </p:txBody>
      </p:sp>
      <p:sp>
        <p:nvSpPr>
          <p:cNvPr id="8" name="フッター プレースホルダー 7">
            <a:extLst>
              <a:ext uri="{FF2B5EF4-FFF2-40B4-BE49-F238E27FC236}">
                <a16:creationId xmlns:a16="http://schemas.microsoft.com/office/drawing/2014/main" id="{7A326107-6F19-B523-F3BC-A9856184A14F}"/>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F0701A93-4CED-8F48-FBE4-415BB5B8D712}"/>
              </a:ext>
            </a:extLst>
          </p:cNvPr>
          <p:cNvSpPr>
            <a:spLocks noGrp="1"/>
          </p:cNvSpPr>
          <p:nvPr>
            <p:ph type="sldNum" sz="quarter" idx="12"/>
          </p:nvPr>
        </p:nvSpPr>
        <p:spPr/>
        <p:txBody>
          <a:bodyPr/>
          <a:lstStyle/>
          <a:p>
            <a:fld id="{5FC0E5C0-69CC-48F4-B86E-58D226C669B7}" type="slidenum">
              <a:rPr kumimoji="1" lang="ja-JP" altLang="en-US" smtClean="0"/>
              <a:t>‹#›</a:t>
            </a:fld>
            <a:endParaRPr kumimoji="1" lang="ja-JP" altLang="en-US"/>
          </a:p>
        </p:txBody>
      </p:sp>
    </p:spTree>
    <p:extLst>
      <p:ext uri="{BB962C8B-B14F-4D97-AF65-F5344CB8AC3E}">
        <p14:creationId xmlns:p14="http://schemas.microsoft.com/office/powerpoint/2010/main" val="5038913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5A0EA04-E7DA-996A-E4DD-1E0B473F6241}"/>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8908B072-705A-9E1F-A476-5122CDBBC9E7}"/>
              </a:ext>
            </a:extLst>
          </p:cNvPr>
          <p:cNvSpPr>
            <a:spLocks noGrp="1"/>
          </p:cNvSpPr>
          <p:nvPr>
            <p:ph type="dt" sz="half" idx="10"/>
          </p:nvPr>
        </p:nvSpPr>
        <p:spPr/>
        <p:txBody>
          <a:bodyPr/>
          <a:lstStyle/>
          <a:p>
            <a:fld id="{A7C91463-00FF-48CA-90C9-C644AF07A165}" type="datetimeFigureOut">
              <a:rPr kumimoji="1" lang="ja-JP" altLang="en-US" smtClean="0"/>
              <a:t>2026/2/9</a:t>
            </a:fld>
            <a:endParaRPr kumimoji="1" lang="ja-JP" altLang="en-US"/>
          </a:p>
        </p:txBody>
      </p:sp>
      <p:sp>
        <p:nvSpPr>
          <p:cNvPr id="4" name="フッター プレースホルダー 3">
            <a:extLst>
              <a:ext uri="{FF2B5EF4-FFF2-40B4-BE49-F238E27FC236}">
                <a16:creationId xmlns:a16="http://schemas.microsoft.com/office/drawing/2014/main" id="{6FA669E5-3438-273F-3897-FDB8F32DD6BB}"/>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09AD4BB1-46E6-CAC6-A155-F21831CA3663}"/>
              </a:ext>
            </a:extLst>
          </p:cNvPr>
          <p:cNvSpPr>
            <a:spLocks noGrp="1"/>
          </p:cNvSpPr>
          <p:nvPr>
            <p:ph type="sldNum" sz="quarter" idx="12"/>
          </p:nvPr>
        </p:nvSpPr>
        <p:spPr/>
        <p:txBody>
          <a:bodyPr/>
          <a:lstStyle/>
          <a:p>
            <a:fld id="{5FC0E5C0-69CC-48F4-B86E-58D226C669B7}" type="slidenum">
              <a:rPr kumimoji="1" lang="ja-JP" altLang="en-US" smtClean="0"/>
              <a:t>‹#›</a:t>
            </a:fld>
            <a:endParaRPr kumimoji="1" lang="ja-JP" altLang="en-US"/>
          </a:p>
        </p:txBody>
      </p:sp>
    </p:spTree>
    <p:extLst>
      <p:ext uri="{BB962C8B-B14F-4D97-AF65-F5344CB8AC3E}">
        <p14:creationId xmlns:p14="http://schemas.microsoft.com/office/powerpoint/2010/main" val="12133268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EACD9A08-AF0C-31E6-26F5-0089F55FCEBD}"/>
              </a:ext>
            </a:extLst>
          </p:cNvPr>
          <p:cNvSpPr>
            <a:spLocks noGrp="1"/>
          </p:cNvSpPr>
          <p:nvPr>
            <p:ph type="dt" sz="half" idx="10"/>
          </p:nvPr>
        </p:nvSpPr>
        <p:spPr/>
        <p:txBody>
          <a:bodyPr/>
          <a:lstStyle/>
          <a:p>
            <a:fld id="{A7C91463-00FF-48CA-90C9-C644AF07A165}" type="datetimeFigureOut">
              <a:rPr kumimoji="1" lang="ja-JP" altLang="en-US" smtClean="0"/>
              <a:t>2026/2/9</a:t>
            </a:fld>
            <a:endParaRPr kumimoji="1" lang="ja-JP" altLang="en-US"/>
          </a:p>
        </p:txBody>
      </p:sp>
      <p:sp>
        <p:nvSpPr>
          <p:cNvPr id="3" name="フッター プレースホルダー 2">
            <a:extLst>
              <a:ext uri="{FF2B5EF4-FFF2-40B4-BE49-F238E27FC236}">
                <a16:creationId xmlns:a16="http://schemas.microsoft.com/office/drawing/2014/main" id="{29675777-97CC-2708-979B-FC40508FCD07}"/>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A0BB7934-39F0-7297-D022-4FBF2786235E}"/>
              </a:ext>
            </a:extLst>
          </p:cNvPr>
          <p:cNvSpPr>
            <a:spLocks noGrp="1"/>
          </p:cNvSpPr>
          <p:nvPr>
            <p:ph type="sldNum" sz="quarter" idx="12"/>
          </p:nvPr>
        </p:nvSpPr>
        <p:spPr/>
        <p:txBody>
          <a:bodyPr/>
          <a:lstStyle/>
          <a:p>
            <a:fld id="{5FC0E5C0-69CC-48F4-B86E-58D226C669B7}" type="slidenum">
              <a:rPr kumimoji="1" lang="ja-JP" altLang="en-US" smtClean="0"/>
              <a:t>‹#›</a:t>
            </a:fld>
            <a:endParaRPr kumimoji="1" lang="ja-JP" altLang="en-US"/>
          </a:p>
        </p:txBody>
      </p:sp>
    </p:spTree>
    <p:extLst>
      <p:ext uri="{BB962C8B-B14F-4D97-AF65-F5344CB8AC3E}">
        <p14:creationId xmlns:p14="http://schemas.microsoft.com/office/powerpoint/2010/main" val="39945875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8E53AB2-04C6-FB8D-D40B-56F497A939C4}"/>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8E37D0E-F103-3055-0774-90CABA75FB0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1B923299-3DC9-21EE-C56F-E1F7CB0E5A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FE662AF-E5ED-DE01-176F-4E9639712166}"/>
              </a:ext>
            </a:extLst>
          </p:cNvPr>
          <p:cNvSpPr>
            <a:spLocks noGrp="1"/>
          </p:cNvSpPr>
          <p:nvPr>
            <p:ph type="dt" sz="half" idx="10"/>
          </p:nvPr>
        </p:nvSpPr>
        <p:spPr/>
        <p:txBody>
          <a:bodyPr/>
          <a:lstStyle/>
          <a:p>
            <a:fld id="{A7C91463-00FF-48CA-90C9-C644AF07A165}" type="datetimeFigureOut">
              <a:rPr kumimoji="1" lang="ja-JP" altLang="en-US" smtClean="0"/>
              <a:t>2026/2/9</a:t>
            </a:fld>
            <a:endParaRPr kumimoji="1" lang="ja-JP" altLang="en-US"/>
          </a:p>
        </p:txBody>
      </p:sp>
      <p:sp>
        <p:nvSpPr>
          <p:cNvPr id="6" name="フッター プレースホルダー 5">
            <a:extLst>
              <a:ext uri="{FF2B5EF4-FFF2-40B4-BE49-F238E27FC236}">
                <a16:creationId xmlns:a16="http://schemas.microsoft.com/office/drawing/2014/main" id="{A5B27A69-8374-6755-3910-EC254963BA1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423C148-CE51-7A14-9A1D-B936220C6BBC}"/>
              </a:ext>
            </a:extLst>
          </p:cNvPr>
          <p:cNvSpPr>
            <a:spLocks noGrp="1"/>
          </p:cNvSpPr>
          <p:nvPr>
            <p:ph type="sldNum" sz="quarter" idx="12"/>
          </p:nvPr>
        </p:nvSpPr>
        <p:spPr/>
        <p:txBody>
          <a:bodyPr/>
          <a:lstStyle/>
          <a:p>
            <a:fld id="{5FC0E5C0-69CC-48F4-B86E-58D226C669B7}" type="slidenum">
              <a:rPr kumimoji="1" lang="ja-JP" altLang="en-US" smtClean="0"/>
              <a:t>‹#›</a:t>
            </a:fld>
            <a:endParaRPr kumimoji="1" lang="ja-JP" altLang="en-US"/>
          </a:p>
        </p:txBody>
      </p:sp>
    </p:spTree>
    <p:extLst>
      <p:ext uri="{BB962C8B-B14F-4D97-AF65-F5344CB8AC3E}">
        <p14:creationId xmlns:p14="http://schemas.microsoft.com/office/powerpoint/2010/main" val="40720251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0D53AF0-0F56-7E03-2C88-3A9A8FF00C06}"/>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D611C596-D6B5-E8B1-1778-787327B80A8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C2943C12-2FAA-A3F2-DF5D-878230CFD8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910943D-A1A7-2500-8FB9-C8CCCE602114}"/>
              </a:ext>
            </a:extLst>
          </p:cNvPr>
          <p:cNvSpPr>
            <a:spLocks noGrp="1"/>
          </p:cNvSpPr>
          <p:nvPr>
            <p:ph type="dt" sz="half" idx="10"/>
          </p:nvPr>
        </p:nvSpPr>
        <p:spPr/>
        <p:txBody>
          <a:bodyPr/>
          <a:lstStyle/>
          <a:p>
            <a:fld id="{A7C91463-00FF-48CA-90C9-C644AF07A165}" type="datetimeFigureOut">
              <a:rPr kumimoji="1" lang="ja-JP" altLang="en-US" smtClean="0"/>
              <a:t>2026/2/9</a:t>
            </a:fld>
            <a:endParaRPr kumimoji="1" lang="ja-JP" altLang="en-US"/>
          </a:p>
        </p:txBody>
      </p:sp>
      <p:sp>
        <p:nvSpPr>
          <p:cNvPr id="6" name="フッター プレースホルダー 5">
            <a:extLst>
              <a:ext uri="{FF2B5EF4-FFF2-40B4-BE49-F238E27FC236}">
                <a16:creationId xmlns:a16="http://schemas.microsoft.com/office/drawing/2014/main" id="{1E977D37-EB5E-F648-3D00-8BE9ED21241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306D54C-0E6D-25E1-38CB-9933E6366654}"/>
              </a:ext>
            </a:extLst>
          </p:cNvPr>
          <p:cNvSpPr>
            <a:spLocks noGrp="1"/>
          </p:cNvSpPr>
          <p:nvPr>
            <p:ph type="sldNum" sz="quarter" idx="12"/>
          </p:nvPr>
        </p:nvSpPr>
        <p:spPr/>
        <p:txBody>
          <a:bodyPr/>
          <a:lstStyle/>
          <a:p>
            <a:fld id="{5FC0E5C0-69CC-48F4-B86E-58D226C669B7}" type="slidenum">
              <a:rPr kumimoji="1" lang="ja-JP" altLang="en-US" smtClean="0"/>
              <a:t>‹#›</a:t>
            </a:fld>
            <a:endParaRPr kumimoji="1" lang="ja-JP" altLang="en-US"/>
          </a:p>
        </p:txBody>
      </p:sp>
    </p:spTree>
    <p:extLst>
      <p:ext uri="{BB962C8B-B14F-4D97-AF65-F5344CB8AC3E}">
        <p14:creationId xmlns:p14="http://schemas.microsoft.com/office/powerpoint/2010/main" val="1988681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47D05253-010D-5366-B125-BD5EAB93A84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2AC2E3C-1583-18D3-0EE2-AE12A94B171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995D1D0-11A9-C149-E464-B07078485DF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7C91463-00FF-48CA-90C9-C644AF07A165}" type="datetimeFigureOut">
              <a:rPr kumimoji="1" lang="ja-JP" altLang="en-US" smtClean="0"/>
              <a:t>2026/2/9</a:t>
            </a:fld>
            <a:endParaRPr kumimoji="1" lang="ja-JP" altLang="en-US"/>
          </a:p>
        </p:txBody>
      </p:sp>
      <p:sp>
        <p:nvSpPr>
          <p:cNvPr id="5" name="フッター プレースホルダー 4">
            <a:extLst>
              <a:ext uri="{FF2B5EF4-FFF2-40B4-BE49-F238E27FC236}">
                <a16:creationId xmlns:a16="http://schemas.microsoft.com/office/drawing/2014/main" id="{4BC88382-8849-AB54-7991-D0E88C48E87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73554443-658C-3B46-1526-2E76B36ED71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FC0E5C0-69CC-48F4-B86E-58D226C669B7}" type="slidenum">
              <a:rPr kumimoji="1" lang="ja-JP" altLang="en-US" smtClean="0"/>
              <a:t>‹#›</a:t>
            </a:fld>
            <a:endParaRPr kumimoji="1" lang="ja-JP" altLang="en-US"/>
          </a:p>
        </p:txBody>
      </p:sp>
    </p:spTree>
    <p:extLst>
      <p:ext uri="{BB962C8B-B14F-4D97-AF65-F5344CB8AC3E}">
        <p14:creationId xmlns:p14="http://schemas.microsoft.com/office/powerpoint/2010/main" val="19361247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12.png"/></Relationships>
</file>

<file path=ppt/slides/_rels/slide12.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chart" Target="../charts/chart8.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14.png"/></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16.png"/></Relationships>
</file>

<file path=ppt/slides/_rels/slide1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18.png"/></Relationships>
</file>

<file path=ppt/slides/_rels/slide1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0.png"/></Relationships>
</file>

<file path=ppt/slides/_rels/slide17.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chart" Target="../charts/chart10.xml"/></Relationships>
</file>

<file path=ppt/slides/_rels/slide18.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2.png"/></Relationships>
</file>

<file path=ppt/slides/_rels/slide19.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chart" Target="../charts/chart12.xml"/></Relationships>
</file>

<file path=ppt/slides/_rels/slide21.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6.png"/></Relationships>
</file>

<file path=ppt/slides/_rels/slide22.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8.png"/></Relationships>
</file>

<file path=ppt/slides/_rels/slide23.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chart" Target="../charts/chart14.xml"/></Relationships>
</file>

<file path=ppt/slides/_rels/slide24.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30.png"/></Relationships>
</file>

<file path=ppt/slides/_rels/slide25.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32.png"/></Relationships>
</file>

<file path=ppt/slides/_rels/slide26.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chart" Target="../charts/char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chart" Target="../charts/chart4.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chart" Target="../charts/char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線コネクタ 4">
            <a:extLst>
              <a:ext uri="{FF2B5EF4-FFF2-40B4-BE49-F238E27FC236}">
                <a16:creationId xmlns:a16="http://schemas.microsoft.com/office/drawing/2014/main" id="{A52AF646-149F-5500-3586-A3AE6A976FBE}"/>
              </a:ext>
            </a:extLst>
          </p:cNvPr>
          <p:cNvCxnSpPr>
            <a:cxnSpLocks/>
          </p:cNvCxnSpPr>
          <p:nvPr/>
        </p:nvCxnSpPr>
        <p:spPr>
          <a:xfrm>
            <a:off x="510987" y="3429000"/>
            <a:ext cx="10800000" cy="0"/>
          </a:xfrm>
          <a:prstGeom prst="line">
            <a:avLst/>
          </a:prstGeom>
          <a:ln w="38100">
            <a:solidFill>
              <a:srgbClr val="008080"/>
            </a:solidFill>
          </a:ln>
        </p:spPr>
        <p:style>
          <a:lnRef idx="2">
            <a:schemeClr val="accent1"/>
          </a:lnRef>
          <a:fillRef idx="0">
            <a:schemeClr val="accent1"/>
          </a:fillRef>
          <a:effectRef idx="1">
            <a:schemeClr val="accent1"/>
          </a:effectRef>
          <a:fontRef idx="minor">
            <a:schemeClr val="tx1"/>
          </a:fontRef>
        </p:style>
      </p:cxnSp>
      <p:sp>
        <p:nvSpPr>
          <p:cNvPr id="7" name="テキスト ボックス 6">
            <a:extLst>
              <a:ext uri="{FF2B5EF4-FFF2-40B4-BE49-F238E27FC236}">
                <a16:creationId xmlns:a16="http://schemas.microsoft.com/office/drawing/2014/main" id="{5537FE21-5949-DFCD-84EA-D982C21C168E}"/>
              </a:ext>
            </a:extLst>
          </p:cNvPr>
          <p:cNvSpPr txBox="1"/>
          <p:nvPr/>
        </p:nvSpPr>
        <p:spPr>
          <a:xfrm>
            <a:off x="510988" y="2000656"/>
            <a:ext cx="9777035" cy="1446550"/>
          </a:xfrm>
          <a:prstGeom prst="rect">
            <a:avLst/>
          </a:prstGeom>
          <a:noFill/>
        </p:spPr>
        <p:txBody>
          <a:bodyPr wrap="none" rtlCol="0">
            <a:spAutoFit/>
          </a:bodyPr>
          <a:lstStyle/>
          <a:p>
            <a:r>
              <a:rPr lang="ja-JP" altLang="en-US" sz="4400" b="1" dirty="0">
                <a:solidFill>
                  <a:srgbClr val="002060"/>
                </a:solidFill>
                <a:latin typeface="+mn-ea"/>
              </a:rPr>
              <a:t>３　柏市緑の基本計画の取り組み状況</a:t>
            </a:r>
            <a:br>
              <a:rPr lang="en-US" altLang="ja-JP" sz="4400" b="1" dirty="0">
                <a:solidFill>
                  <a:srgbClr val="002060"/>
                </a:solidFill>
                <a:latin typeface="+mn-ea"/>
              </a:rPr>
            </a:br>
            <a:r>
              <a:rPr lang="en-US" altLang="ja-JP" sz="4400" b="1" dirty="0">
                <a:solidFill>
                  <a:srgbClr val="002060"/>
                </a:solidFill>
                <a:latin typeface="+mn-ea"/>
              </a:rPr>
              <a:t>(</a:t>
            </a:r>
            <a:r>
              <a:rPr lang="ja-JP" altLang="en-US" sz="4400" b="1" dirty="0">
                <a:solidFill>
                  <a:srgbClr val="002060"/>
                </a:solidFill>
                <a:latin typeface="+mn-ea"/>
              </a:rPr>
              <a:t>３</a:t>
            </a:r>
            <a:r>
              <a:rPr lang="en-US" altLang="ja-JP" sz="4400" b="1" dirty="0">
                <a:solidFill>
                  <a:srgbClr val="002060"/>
                </a:solidFill>
                <a:latin typeface="+mn-ea"/>
              </a:rPr>
              <a:t>) </a:t>
            </a:r>
            <a:r>
              <a:rPr lang="ja-JP" altLang="en-US" sz="4400" b="1" dirty="0">
                <a:solidFill>
                  <a:srgbClr val="002060"/>
                </a:solidFill>
                <a:latin typeface="+mn-ea"/>
              </a:rPr>
              <a:t>市民アンケートの結果について</a:t>
            </a:r>
            <a:endParaRPr kumimoji="1" lang="ja-JP" altLang="en-US" sz="4400" b="1" dirty="0">
              <a:solidFill>
                <a:srgbClr val="002060"/>
              </a:solidFill>
              <a:latin typeface="+mn-ea"/>
            </a:endParaRPr>
          </a:p>
        </p:txBody>
      </p:sp>
      <p:sp>
        <p:nvSpPr>
          <p:cNvPr id="8" name="テキスト ボックス 7">
            <a:extLst>
              <a:ext uri="{FF2B5EF4-FFF2-40B4-BE49-F238E27FC236}">
                <a16:creationId xmlns:a16="http://schemas.microsoft.com/office/drawing/2014/main" id="{CDD22A06-C2C1-737B-55C0-5F5E82BAD5DB}"/>
              </a:ext>
            </a:extLst>
          </p:cNvPr>
          <p:cNvSpPr txBox="1"/>
          <p:nvPr/>
        </p:nvSpPr>
        <p:spPr>
          <a:xfrm>
            <a:off x="600634" y="3546991"/>
            <a:ext cx="10969325" cy="338554"/>
          </a:xfrm>
          <a:prstGeom prst="rect">
            <a:avLst/>
          </a:prstGeom>
          <a:noFill/>
        </p:spPr>
        <p:txBody>
          <a:bodyPr wrap="square">
            <a:spAutoFit/>
          </a:bodyPr>
          <a:lstStyle/>
          <a:p>
            <a:pPr algn="just"/>
            <a:r>
              <a:rPr lang="ja-JP" altLang="en-US" sz="1600" dirty="0"/>
              <a:t>平成</a:t>
            </a:r>
            <a:r>
              <a:rPr lang="en-US" altLang="ja-JP" sz="1600" dirty="0"/>
              <a:t>19</a:t>
            </a:r>
            <a:r>
              <a:rPr lang="ja-JP" altLang="en-US" sz="1600" dirty="0"/>
              <a:t>年度と令和５年度に行った市民意識の変化を整理</a:t>
            </a:r>
            <a:endParaRPr lang="en-US" altLang="ja-JP" sz="1600" dirty="0"/>
          </a:p>
        </p:txBody>
      </p:sp>
      <p:sp>
        <p:nvSpPr>
          <p:cNvPr id="2" name="テキスト ボックス 1">
            <a:extLst>
              <a:ext uri="{FF2B5EF4-FFF2-40B4-BE49-F238E27FC236}">
                <a16:creationId xmlns:a16="http://schemas.microsoft.com/office/drawing/2014/main" id="{5993E4EF-8E3E-5C7E-D37C-A5839D089219}"/>
              </a:ext>
            </a:extLst>
          </p:cNvPr>
          <p:cNvSpPr txBox="1"/>
          <p:nvPr/>
        </p:nvSpPr>
        <p:spPr>
          <a:xfrm>
            <a:off x="10824168" y="514987"/>
            <a:ext cx="1003801" cy="369332"/>
          </a:xfrm>
          <a:prstGeom prst="rect">
            <a:avLst/>
          </a:prstGeom>
          <a:noFill/>
          <a:ln>
            <a:solidFill>
              <a:schemeClr val="tx1"/>
            </a:solidFill>
          </a:ln>
        </p:spPr>
        <p:txBody>
          <a:bodyPr wrap="none" rtlCol="0">
            <a:spAutoFit/>
          </a:bodyPr>
          <a:lstStyle/>
          <a:p>
            <a:r>
              <a:rPr kumimoji="1" lang="ja-JP" altLang="en-US" dirty="0"/>
              <a:t>資料</a:t>
            </a:r>
            <a:r>
              <a:rPr kumimoji="1" lang="en-US" altLang="ja-JP" dirty="0"/>
              <a:t>3-3</a:t>
            </a:r>
            <a:endParaRPr kumimoji="1" lang="ja-JP" altLang="en-US" dirty="0"/>
          </a:p>
        </p:txBody>
      </p:sp>
    </p:spTree>
    <p:extLst>
      <p:ext uri="{BB962C8B-B14F-4D97-AF65-F5344CB8AC3E}">
        <p14:creationId xmlns:p14="http://schemas.microsoft.com/office/powerpoint/2010/main" val="13517404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7251DD-3F84-131B-AB61-693A8F5F7129}"/>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976859A1-731A-EB04-60FF-E036B67E72BF}"/>
              </a:ext>
            </a:extLst>
          </p:cNvPr>
          <p:cNvSpPr txBox="1"/>
          <p:nvPr/>
        </p:nvSpPr>
        <p:spPr>
          <a:xfrm>
            <a:off x="116878" y="129602"/>
            <a:ext cx="3262432" cy="461665"/>
          </a:xfrm>
          <a:prstGeom prst="rect">
            <a:avLst/>
          </a:prstGeom>
          <a:noFill/>
        </p:spPr>
        <p:txBody>
          <a:bodyPr wrap="none" rtlCol="0">
            <a:spAutoFit/>
          </a:bodyPr>
          <a:lstStyle/>
          <a:p>
            <a:r>
              <a:rPr lang="ja-JP" altLang="en-US" sz="2400" b="1" dirty="0">
                <a:solidFill>
                  <a:srgbClr val="002060"/>
                </a:solidFill>
                <a:latin typeface="+mn-ea"/>
              </a:rPr>
              <a:t>選択式アンケート結果</a:t>
            </a:r>
            <a:endParaRPr lang="en-US" altLang="ja-JP" sz="2400" b="1" dirty="0">
              <a:solidFill>
                <a:srgbClr val="002060"/>
              </a:solidFill>
              <a:latin typeface="+mn-ea"/>
            </a:endParaRPr>
          </a:p>
        </p:txBody>
      </p:sp>
      <p:sp>
        <p:nvSpPr>
          <p:cNvPr id="12" name="正方形/長方形 11">
            <a:extLst>
              <a:ext uri="{FF2B5EF4-FFF2-40B4-BE49-F238E27FC236}">
                <a16:creationId xmlns:a16="http://schemas.microsoft.com/office/drawing/2014/main" id="{399F9793-5CB8-6AC3-ABF2-DCD559D801AC}"/>
              </a:ext>
            </a:extLst>
          </p:cNvPr>
          <p:cNvSpPr/>
          <p:nvPr/>
        </p:nvSpPr>
        <p:spPr>
          <a:xfrm>
            <a:off x="0" y="-13748"/>
            <a:ext cx="12192000" cy="113438"/>
          </a:xfrm>
          <a:prstGeom prst="rect">
            <a:avLst/>
          </a:prstGeom>
          <a:gradFill flip="none" rotWithShape="1">
            <a:gsLst>
              <a:gs pos="0">
                <a:srgbClr val="008080"/>
              </a:gs>
              <a:gs pos="64740">
                <a:srgbClr val="008080"/>
              </a:gs>
              <a:gs pos="29000">
                <a:srgbClr val="008080"/>
              </a:gs>
              <a:gs pos="100000">
                <a:schemeClr val="bg1"/>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4" name="直線コネクタ 13">
            <a:extLst>
              <a:ext uri="{FF2B5EF4-FFF2-40B4-BE49-F238E27FC236}">
                <a16:creationId xmlns:a16="http://schemas.microsoft.com/office/drawing/2014/main" id="{6BC4683D-4DDA-31B9-6E72-87FC070CBEF8}"/>
              </a:ext>
            </a:extLst>
          </p:cNvPr>
          <p:cNvCxnSpPr>
            <a:cxnSpLocks/>
          </p:cNvCxnSpPr>
          <p:nvPr/>
        </p:nvCxnSpPr>
        <p:spPr>
          <a:xfrm>
            <a:off x="0" y="563769"/>
            <a:ext cx="121920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7" name="正方形/長方形 16">
            <a:extLst>
              <a:ext uri="{FF2B5EF4-FFF2-40B4-BE49-F238E27FC236}">
                <a16:creationId xmlns:a16="http://schemas.microsoft.com/office/drawing/2014/main" id="{1FDD96EE-CE86-6548-FB3C-B9B3C2FE6970}"/>
              </a:ext>
            </a:extLst>
          </p:cNvPr>
          <p:cNvSpPr/>
          <p:nvPr/>
        </p:nvSpPr>
        <p:spPr>
          <a:xfrm>
            <a:off x="0" y="72192"/>
            <a:ext cx="116878" cy="491578"/>
          </a:xfrm>
          <a:prstGeom prst="rect">
            <a:avLst/>
          </a:prstGeom>
          <a:solidFill>
            <a:srgbClr val="0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1" name="テキスト ボックス 10">
            <a:extLst>
              <a:ext uri="{FF2B5EF4-FFF2-40B4-BE49-F238E27FC236}">
                <a16:creationId xmlns:a16="http://schemas.microsoft.com/office/drawing/2014/main" id="{7870DB11-A5B6-523D-26D0-14A256575290}"/>
              </a:ext>
            </a:extLst>
          </p:cNvPr>
          <p:cNvSpPr txBox="1"/>
          <p:nvPr/>
        </p:nvSpPr>
        <p:spPr>
          <a:xfrm>
            <a:off x="111577" y="747370"/>
            <a:ext cx="11963545" cy="400110"/>
          </a:xfrm>
          <a:prstGeom prst="rect">
            <a:avLst/>
          </a:prstGeom>
          <a:solidFill>
            <a:srgbClr val="008080"/>
          </a:solidFill>
          <a:ln>
            <a:noFill/>
          </a:ln>
        </p:spPr>
        <p:txBody>
          <a:bodyPr wrap="square" rtlCol="0">
            <a:spAutoFit/>
          </a:bodyPr>
          <a:lstStyle/>
          <a:p>
            <a:r>
              <a:rPr kumimoji="1" lang="ja-JP" altLang="en-US" sz="2000" b="1" dirty="0">
                <a:solidFill>
                  <a:schemeClr val="bg1"/>
                </a:solidFill>
                <a:latin typeface="+mn-ea"/>
              </a:rPr>
              <a:t>２）緑の活動への参加実態（世代別）</a:t>
            </a:r>
            <a:r>
              <a:rPr kumimoji="1" lang="en-US" altLang="ja-JP" sz="2000" b="1" dirty="0">
                <a:solidFill>
                  <a:schemeClr val="bg1"/>
                </a:solidFill>
                <a:latin typeface="+mn-ea"/>
              </a:rPr>
              <a:t> </a:t>
            </a:r>
            <a:r>
              <a:rPr lang="en-US" altLang="ja-JP" sz="2000" b="1" dirty="0">
                <a:solidFill>
                  <a:schemeClr val="bg1"/>
                </a:solidFill>
                <a:latin typeface="+mn-ea"/>
              </a:rPr>
              <a:t>【</a:t>
            </a:r>
            <a:r>
              <a:rPr lang="ja-JP" altLang="en-US" sz="2000" b="1" dirty="0">
                <a:solidFill>
                  <a:schemeClr val="bg1"/>
                </a:solidFill>
                <a:latin typeface="+mn-ea"/>
              </a:rPr>
              <a:t>令和５年度</a:t>
            </a:r>
            <a:r>
              <a:rPr lang="en-US" altLang="ja-JP" sz="2000" b="1" dirty="0">
                <a:solidFill>
                  <a:schemeClr val="bg1"/>
                </a:solidFill>
                <a:latin typeface="+mn-ea"/>
              </a:rPr>
              <a:t>(2023</a:t>
            </a:r>
            <a:r>
              <a:rPr lang="ja-JP" altLang="en-US" sz="2000" b="1" dirty="0">
                <a:solidFill>
                  <a:schemeClr val="bg1"/>
                </a:solidFill>
                <a:latin typeface="+mn-ea"/>
              </a:rPr>
              <a:t>年度</a:t>
            </a:r>
            <a:r>
              <a:rPr lang="en-US" altLang="ja-JP" sz="2000" b="1" dirty="0">
                <a:solidFill>
                  <a:schemeClr val="bg1"/>
                </a:solidFill>
                <a:latin typeface="+mn-ea"/>
              </a:rPr>
              <a:t>)</a:t>
            </a:r>
            <a:r>
              <a:rPr lang="ja-JP" altLang="en-US" sz="2000" b="1" dirty="0">
                <a:solidFill>
                  <a:schemeClr val="bg1"/>
                </a:solidFill>
                <a:latin typeface="+mn-ea"/>
              </a:rPr>
              <a:t>と平成</a:t>
            </a:r>
            <a:r>
              <a:rPr lang="en-US" altLang="ja-JP" sz="2000" b="1" dirty="0">
                <a:solidFill>
                  <a:schemeClr val="bg1"/>
                </a:solidFill>
                <a:latin typeface="+mn-ea"/>
              </a:rPr>
              <a:t>19</a:t>
            </a:r>
            <a:r>
              <a:rPr lang="ja-JP" altLang="en-US" sz="2000" b="1" dirty="0">
                <a:solidFill>
                  <a:schemeClr val="bg1"/>
                </a:solidFill>
                <a:latin typeface="+mn-ea"/>
              </a:rPr>
              <a:t>年度</a:t>
            </a:r>
            <a:r>
              <a:rPr lang="en-US" altLang="ja-JP" sz="2000" b="1" dirty="0">
                <a:solidFill>
                  <a:schemeClr val="bg1"/>
                </a:solidFill>
                <a:latin typeface="+mn-ea"/>
              </a:rPr>
              <a:t>(2007</a:t>
            </a:r>
            <a:r>
              <a:rPr lang="ja-JP" altLang="en-US" sz="2000" b="1" dirty="0">
                <a:solidFill>
                  <a:schemeClr val="bg1"/>
                </a:solidFill>
                <a:latin typeface="+mn-ea"/>
              </a:rPr>
              <a:t>年度</a:t>
            </a:r>
            <a:r>
              <a:rPr lang="en-US" altLang="ja-JP" sz="2000" b="1" dirty="0">
                <a:solidFill>
                  <a:schemeClr val="bg1"/>
                </a:solidFill>
                <a:latin typeface="+mn-ea"/>
              </a:rPr>
              <a:t>)</a:t>
            </a:r>
            <a:r>
              <a:rPr lang="ja-JP" altLang="en-US" sz="2000" b="1" dirty="0">
                <a:solidFill>
                  <a:schemeClr val="bg1"/>
                </a:solidFill>
                <a:latin typeface="+mn-ea"/>
              </a:rPr>
              <a:t>との比較</a:t>
            </a:r>
            <a:r>
              <a:rPr lang="en-US" altLang="ja-JP" sz="2000" b="1" dirty="0">
                <a:solidFill>
                  <a:schemeClr val="bg1"/>
                </a:solidFill>
                <a:latin typeface="+mn-ea"/>
              </a:rPr>
              <a:t>】</a:t>
            </a:r>
            <a:endParaRPr kumimoji="1" lang="ja-JP" altLang="en-US" sz="2000" b="1" dirty="0">
              <a:solidFill>
                <a:schemeClr val="bg1"/>
              </a:solidFill>
              <a:latin typeface="+mn-ea"/>
            </a:endParaRPr>
          </a:p>
        </p:txBody>
      </p:sp>
      <p:sp>
        <p:nvSpPr>
          <p:cNvPr id="13" name="テキスト ボックス 12">
            <a:extLst>
              <a:ext uri="{FF2B5EF4-FFF2-40B4-BE49-F238E27FC236}">
                <a16:creationId xmlns:a16="http://schemas.microsoft.com/office/drawing/2014/main" id="{ACE73C3F-1811-5CE6-B9B4-E160D87678E1}"/>
              </a:ext>
            </a:extLst>
          </p:cNvPr>
          <p:cNvSpPr txBox="1"/>
          <p:nvPr/>
        </p:nvSpPr>
        <p:spPr>
          <a:xfrm>
            <a:off x="427601" y="1194386"/>
            <a:ext cx="11207734" cy="461665"/>
          </a:xfrm>
          <a:prstGeom prst="rect">
            <a:avLst/>
          </a:prstGeom>
          <a:noFill/>
        </p:spPr>
        <p:txBody>
          <a:bodyPr wrap="square">
            <a:spAutoFit/>
          </a:bodyPr>
          <a:lstStyle/>
          <a:p>
            <a:r>
              <a:rPr lang="en-US" altLang="ja-JP" b="1" dirty="0">
                <a:latin typeface="+mn-ea"/>
              </a:rPr>
              <a:t>(Q.9)</a:t>
            </a:r>
            <a:r>
              <a:rPr lang="ja-JP" altLang="en-US" sz="2400" b="1" dirty="0">
                <a:latin typeface="+mn-ea"/>
              </a:rPr>
              <a:t>現在</a:t>
            </a:r>
            <a:r>
              <a:rPr lang="ja-JP" altLang="en-US" b="1" dirty="0">
                <a:latin typeface="+mn-ea"/>
              </a:rPr>
              <a:t>行っている</a:t>
            </a:r>
            <a:r>
              <a:rPr lang="ja-JP" altLang="en-US" b="1" dirty="0">
                <a:latin typeface="游ゴシック" panose="020B0400000000000000" pitchFamily="50" charset="-128"/>
              </a:rPr>
              <a:t>緑の活動</a:t>
            </a:r>
            <a:r>
              <a:rPr lang="ja-JP" altLang="en-US" b="1" dirty="0">
                <a:latin typeface="+mn-ea"/>
              </a:rPr>
              <a:t>を教えてください。</a:t>
            </a:r>
            <a:r>
              <a:rPr lang="en-US" altLang="ja-JP" b="1" dirty="0">
                <a:latin typeface="+mn-ea"/>
              </a:rPr>
              <a:t>【</a:t>
            </a:r>
            <a:r>
              <a:rPr lang="ja-JP" altLang="en-US" b="1" dirty="0">
                <a:latin typeface="+mn-ea"/>
              </a:rPr>
              <a:t>行っている活動がない人</a:t>
            </a:r>
            <a:r>
              <a:rPr lang="en-US" altLang="ja-JP" b="1" dirty="0">
                <a:latin typeface="+mn-ea"/>
              </a:rPr>
              <a:t>】</a:t>
            </a:r>
            <a:endParaRPr lang="ja-JP" altLang="en-US" b="1" dirty="0">
              <a:latin typeface="+mn-ea"/>
            </a:endParaRPr>
          </a:p>
        </p:txBody>
      </p:sp>
      <p:sp>
        <p:nvSpPr>
          <p:cNvPr id="27" name="テキスト ボックス 26">
            <a:extLst>
              <a:ext uri="{FF2B5EF4-FFF2-40B4-BE49-F238E27FC236}">
                <a16:creationId xmlns:a16="http://schemas.microsoft.com/office/drawing/2014/main" id="{7FD623EA-308F-6C41-73C1-ACC46DF7653F}"/>
              </a:ext>
            </a:extLst>
          </p:cNvPr>
          <p:cNvSpPr txBox="1"/>
          <p:nvPr/>
        </p:nvSpPr>
        <p:spPr>
          <a:xfrm>
            <a:off x="383790" y="6143623"/>
            <a:ext cx="12080423" cy="584775"/>
          </a:xfrm>
          <a:prstGeom prst="rect">
            <a:avLst/>
          </a:prstGeom>
          <a:noFill/>
        </p:spPr>
        <p:txBody>
          <a:bodyPr wrap="square" rtlCol="0">
            <a:spAutoFit/>
          </a:bodyPr>
          <a:lstStyle/>
          <a:p>
            <a:r>
              <a:rPr lang="ja-JP" altLang="en-US" sz="1600" dirty="0"/>
              <a:t>●平成</a:t>
            </a:r>
            <a:r>
              <a:rPr lang="en-US" altLang="ja-JP" sz="1600" dirty="0"/>
              <a:t>19</a:t>
            </a:r>
            <a:r>
              <a:rPr lang="ja-JP" altLang="en-US" sz="1600" dirty="0"/>
              <a:t>年度では、現在「行っている活動がない人」は</a:t>
            </a:r>
            <a:r>
              <a:rPr lang="en-US" altLang="ja-JP" sz="1600" dirty="0"/>
              <a:t>30</a:t>
            </a:r>
            <a:r>
              <a:rPr lang="ja-JP" altLang="en-US" sz="1600" dirty="0"/>
              <a:t>代で最も多く、</a:t>
            </a:r>
            <a:r>
              <a:rPr lang="en-US" altLang="ja-JP" sz="1600" dirty="0"/>
              <a:t>70</a:t>
            </a:r>
            <a:r>
              <a:rPr lang="ja-JP" altLang="en-US" sz="1600" dirty="0"/>
              <a:t>代が最も少なくなっています。</a:t>
            </a:r>
            <a:endParaRPr kumimoji="1" lang="en-US" altLang="ja-JP" sz="1600" dirty="0"/>
          </a:p>
          <a:p>
            <a:r>
              <a:rPr kumimoji="1" lang="ja-JP" altLang="en-US" sz="1600" dirty="0"/>
              <a:t>●令和５年度では、現在「</a:t>
            </a:r>
            <a:r>
              <a:rPr lang="ja-JP" altLang="en-US" sz="1600" dirty="0"/>
              <a:t>行っている活動がない人」は</a:t>
            </a:r>
            <a:r>
              <a:rPr lang="en-US" altLang="ja-JP" sz="1600" dirty="0"/>
              <a:t>10</a:t>
            </a:r>
            <a:r>
              <a:rPr lang="ja-JP" altLang="en-US" sz="1600" dirty="0"/>
              <a:t>代が最も多く、</a:t>
            </a:r>
            <a:r>
              <a:rPr lang="en-US" altLang="ja-JP" sz="1600" dirty="0"/>
              <a:t>70</a:t>
            </a:r>
            <a:r>
              <a:rPr lang="ja-JP" altLang="en-US" sz="1600" dirty="0"/>
              <a:t>代が最も少なくなっています。</a:t>
            </a:r>
            <a:endParaRPr kumimoji="1" lang="en-US" altLang="ja-JP" sz="1600" dirty="0"/>
          </a:p>
        </p:txBody>
      </p:sp>
      <p:sp>
        <p:nvSpPr>
          <p:cNvPr id="2" name="テキスト ボックス 1">
            <a:extLst>
              <a:ext uri="{FF2B5EF4-FFF2-40B4-BE49-F238E27FC236}">
                <a16:creationId xmlns:a16="http://schemas.microsoft.com/office/drawing/2014/main" id="{11A01BD5-1C03-A8B1-457E-74EBE5DC2C4B}"/>
              </a:ext>
            </a:extLst>
          </p:cNvPr>
          <p:cNvSpPr txBox="1"/>
          <p:nvPr/>
        </p:nvSpPr>
        <p:spPr>
          <a:xfrm>
            <a:off x="427601" y="1661143"/>
            <a:ext cx="1419129" cy="369332"/>
          </a:xfrm>
          <a:prstGeom prst="rect">
            <a:avLst/>
          </a:prstGeom>
          <a:noFill/>
          <a:ln>
            <a:solidFill>
              <a:srgbClr val="008080"/>
            </a:solidFill>
          </a:ln>
        </p:spPr>
        <p:txBody>
          <a:bodyPr wrap="square" rtlCol="0">
            <a:spAutoFit/>
          </a:bodyPr>
          <a:lstStyle/>
          <a:p>
            <a:r>
              <a:rPr kumimoji="1" lang="ja-JP" altLang="en-US" b="1" dirty="0">
                <a:solidFill>
                  <a:srgbClr val="008080"/>
                </a:solidFill>
                <a:latin typeface="+mn-ea"/>
              </a:rPr>
              <a:t>平成</a:t>
            </a:r>
            <a:r>
              <a:rPr kumimoji="1" lang="en-US" altLang="ja-JP" b="1" dirty="0">
                <a:solidFill>
                  <a:srgbClr val="008080"/>
                </a:solidFill>
                <a:latin typeface="+mn-ea"/>
              </a:rPr>
              <a:t>19</a:t>
            </a:r>
            <a:r>
              <a:rPr kumimoji="1" lang="ja-JP" altLang="en-US" b="1" dirty="0">
                <a:solidFill>
                  <a:srgbClr val="008080"/>
                </a:solidFill>
                <a:latin typeface="+mn-ea"/>
              </a:rPr>
              <a:t>年度</a:t>
            </a:r>
          </a:p>
        </p:txBody>
      </p:sp>
      <p:sp>
        <p:nvSpPr>
          <p:cNvPr id="4" name="テキスト ボックス 3">
            <a:extLst>
              <a:ext uri="{FF2B5EF4-FFF2-40B4-BE49-F238E27FC236}">
                <a16:creationId xmlns:a16="http://schemas.microsoft.com/office/drawing/2014/main" id="{FB099FDA-4AB1-D21F-E387-630B8B7A51DC}"/>
              </a:ext>
            </a:extLst>
          </p:cNvPr>
          <p:cNvSpPr txBox="1"/>
          <p:nvPr/>
        </p:nvSpPr>
        <p:spPr>
          <a:xfrm>
            <a:off x="5981309" y="1656051"/>
            <a:ext cx="1419129" cy="369332"/>
          </a:xfrm>
          <a:prstGeom prst="rect">
            <a:avLst/>
          </a:prstGeom>
          <a:noFill/>
          <a:ln>
            <a:solidFill>
              <a:srgbClr val="008080"/>
            </a:solidFill>
          </a:ln>
        </p:spPr>
        <p:txBody>
          <a:bodyPr wrap="square" rtlCol="0">
            <a:spAutoFit/>
          </a:bodyPr>
          <a:lstStyle/>
          <a:p>
            <a:r>
              <a:rPr kumimoji="1" lang="ja-JP" altLang="en-US" b="1" dirty="0">
                <a:solidFill>
                  <a:srgbClr val="008080"/>
                </a:solidFill>
                <a:latin typeface="+mn-ea"/>
              </a:rPr>
              <a:t>令和５年度</a:t>
            </a:r>
          </a:p>
        </p:txBody>
      </p:sp>
      <p:pic>
        <p:nvPicPr>
          <p:cNvPr id="15" name="図 14">
            <a:extLst>
              <a:ext uri="{FF2B5EF4-FFF2-40B4-BE49-F238E27FC236}">
                <a16:creationId xmlns:a16="http://schemas.microsoft.com/office/drawing/2014/main" id="{BDF56735-C75E-CB5D-5D36-97C29D6EA79E}"/>
              </a:ext>
            </a:extLst>
          </p:cNvPr>
          <p:cNvPicPr>
            <a:picLocks noChangeAspect="1"/>
          </p:cNvPicPr>
          <p:nvPr/>
        </p:nvPicPr>
        <p:blipFill>
          <a:blip r:embed="rId3"/>
          <a:stretch>
            <a:fillRect/>
          </a:stretch>
        </p:blipFill>
        <p:spPr>
          <a:xfrm>
            <a:off x="6031467" y="2117716"/>
            <a:ext cx="5604513" cy="3362708"/>
          </a:xfrm>
          <a:prstGeom prst="rect">
            <a:avLst/>
          </a:prstGeom>
        </p:spPr>
      </p:pic>
      <p:sp>
        <p:nvSpPr>
          <p:cNvPr id="7" name="テキスト ボックス 6">
            <a:extLst>
              <a:ext uri="{FF2B5EF4-FFF2-40B4-BE49-F238E27FC236}">
                <a16:creationId xmlns:a16="http://schemas.microsoft.com/office/drawing/2014/main" id="{EAF9D2CC-1A3F-EEE1-A4A9-E205DE80D99D}"/>
              </a:ext>
            </a:extLst>
          </p:cNvPr>
          <p:cNvSpPr txBox="1"/>
          <p:nvPr/>
        </p:nvSpPr>
        <p:spPr>
          <a:xfrm>
            <a:off x="1877253" y="1811138"/>
            <a:ext cx="1585690" cy="276999"/>
          </a:xfrm>
          <a:prstGeom prst="rect">
            <a:avLst/>
          </a:prstGeom>
          <a:noFill/>
        </p:spPr>
        <p:txBody>
          <a:bodyPr wrap="none" rtlCol="0">
            <a:spAutoFit/>
          </a:bodyPr>
          <a:lstStyle/>
          <a:p>
            <a:r>
              <a:rPr kumimoji="1" lang="en-US" altLang="ja-JP" sz="1200" b="1" dirty="0"/>
              <a:t>※10</a:t>
            </a:r>
            <a:r>
              <a:rPr kumimoji="1" lang="ja-JP" altLang="en-US" sz="1200" b="1" dirty="0"/>
              <a:t>代は調査対象外</a:t>
            </a:r>
          </a:p>
        </p:txBody>
      </p:sp>
      <p:pic>
        <p:nvPicPr>
          <p:cNvPr id="10" name="図 9">
            <a:extLst>
              <a:ext uri="{FF2B5EF4-FFF2-40B4-BE49-F238E27FC236}">
                <a16:creationId xmlns:a16="http://schemas.microsoft.com/office/drawing/2014/main" id="{A1389324-6123-97D9-E1C9-75FF737A398D}"/>
              </a:ext>
            </a:extLst>
          </p:cNvPr>
          <p:cNvPicPr>
            <a:picLocks noChangeAspect="1"/>
          </p:cNvPicPr>
          <p:nvPr/>
        </p:nvPicPr>
        <p:blipFill>
          <a:blip r:embed="rId4"/>
          <a:stretch>
            <a:fillRect/>
          </a:stretch>
        </p:blipFill>
        <p:spPr>
          <a:xfrm>
            <a:off x="282830" y="2185562"/>
            <a:ext cx="5470506" cy="3282304"/>
          </a:xfrm>
          <a:prstGeom prst="rect">
            <a:avLst/>
          </a:prstGeom>
        </p:spPr>
      </p:pic>
      <p:sp>
        <p:nvSpPr>
          <p:cNvPr id="5" name="テキスト ボックス 4">
            <a:extLst>
              <a:ext uri="{FF2B5EF4-FFF2-40B4-BE49-F238E27FC236}">
                <a16:creationId xmlns:a16="http://schemas.microsoft.com/office/drawing/2014/main" id="{CC6D9588-98D3-7940-F3D6-74943BFF5C02}"/>
              </a:ext>
            </a:extLst>
          </p:cNvPr>
          <p:cNvSpPr txBox="1"/>
          <p:nvPr/>
        </p:nvSpPr>
        <p:spPr>
          <a:xfrm>
            <a:off x="282830" y="5402744"/>
            <a:ext cx="11678024" cy="707886"/>
          </a:xfrm>
          <a:prstGeom prst="rect">
            <a:avLst/>
          </a:prstGeom>
          <a:noFill/>
        </p:spPr>
        <p:txBody>
          <a:bodyPr wrap="square" rtlCol="0">
            <a:spAutoFit/>
          </a:bodyPr>
          <a:lstStyle/>
          <a:p>
            <a:r>
              <a:rPr kumimoji="1" lang="ja-JP" altLang="en-US" sz="2000" b="1" dirty="0"/>
              <a:t>緑の活動に参加していない層の世代別での比較では、過去は</a:t>
            </a:r>
            <a:r>
              <a:rPr kumimoji="1" lang="en-US" altLang="ja-JP" sz="2000" b="1" dirty="0"/>
              <a:t>30</a:t>
            </a:r>
            <a:r>
              <a:rPr lang="ja-JP" altLang="en-US" sz="2000" b="1" dirty="0"/>
              <a:t>代</a:t>
            </a:r>
            <a:r>
              <a:rPr kumimoji="1" lang="ja-JP" altLang="en-US" sz="2000" b="1" dirty="0"/>
              <a:t>～</a:t>
            </a:r>
            <a:r>
              <a:rPr kumimoji="1" lang="en-US" altLang="ja-JP" sz="2000" b="1" dirty="0"/>
              <a:t>40</a:t>
            </a:r>
            <a:r>
              <a:rPr kumimoji="1" lang="ja-JP" altLang="en-US" sz="2000" b="1" dirty="0"/>
              <a:t>代が最も多かったが、</a:t>
            </a:r>
            <a:r>
              <a:rPr kumimoji="1" lang="ja-JP" altLang="en-US" sz="2000" b="1" dirty="0">
                <a:solidFill>
                  <a:srgbClr val="FF0000"/>
                </a:solidFill>
              </a:rPr>
              <a:t>現在は</a:t>
            </a:r>
            <a:r>
              <a:rPr kumimoji="1" lang="en-US" altLang="ja-JP" sz="2000" b="1" dirty="0">
                <a:solidFill>
                  <a:srgbClr val="FF0000"/>
                </a:solidFill>
              </a:rPr>
              <a:t>10</a:t>
            </a:r>
            <a:r>
              <a:rPr kumimoji="1" lang="ja-JP" altLang="en-US" sz="2000" b="1" dirty="0">
                <a:solidFill>
                  <a:srgbClr val="FF0000"/>
                </a:solidFill>
              </a:rPr>
              <a:t>～</a:t>
            </a:r>
            <a:r>
              <a:rPr kumimoji="1" lang="en-US" altLang="ja-JP" sz="2000" b="1" dirty="0">
                <a:solidFill>
                  <a:srgbClr val="FF0000"/>
                </a:solidFill>
              </a:rPr>
              <a:t>20</a:t>
            </a:r>
            <a:r>
              <a:rPr kumimoji="1" lang="ja-JP" altLang="en-US" sz="2000" b="1" dirty="0">
                <a:solidFill>
                  <a:srgbClr val="FF0000"/>
                </a:solidFill>
              </a:rPr>
              <a:t>代が多く</a:t>
            </a:r>
            <a:r>
              <a:rPr kumimoji="1" lang="ja-JP" altLang="en-US" sz="2000" b="1" dirty="0"/>
              <a:t>なっています。</a:t>
            </a:r>
            <a:endParaRPr kumimoji="1" lang="en-US" altLang="ja-JP" sz="2000" b="1" dirty="0"/>
          </a:p>
        </p:txBody>
      </p:sp>
      <p:sp>
        <p:nvSpPr>
          <p:cNvPr id="9" name="スライド番号プレースホルダー 1">
            <a:extLst>
              <a:ext uri="{FF2B5EF4-FFF2-40B4-BE49-F238E27FC236}">
                <a16:creationId xmlns:a16="http://schemas.microsoft.com/office/drawing/2014/main" id="{C6772B50-0E39-1DA5-9E9C-C084A5C13BD9}"/>
              </a:ext>
            </a:extLst>
          </p:cNvPr>
          <p:cNvSpPr>
            <a:spLocks noGrp="1"/>
          </p:cNvSpPr>
          <p:nvPr>
            <p:ph type="sldNum" sz="quarter" idx="12"/>
          </p:nvPr>
        </p:nvSpPr>
        <p:spPr>
          <a:xfrm>
            <a:off x="11463230" y="178243"/>
            <a:ext cx="611892" cy="325717"/>
          </a:xfrm>
          <a:prstGeom prst="hexagon">
            <a:avLst/>
          </a:prstGeom>
          <a:solidFill>
            <a:srgbClr val="008080"/>
          </a:solidFill>
        </p:spPr>
        <p:txBody>
          <a:bodyPr/>
          <a:lstStyle/>
          <a:p>
            <a:pPr algn="ctr"/>
            <a:fld id="{5FC0E5C0-69CC-48F4-B86E-58D226C669B7}" type="slidenum">
              <a:rPr kumimoji="1" lang="ja-JP" altLang="en-US" b="1" smtClean="0">
                <a:solidFill>
                  <a:schemeClr val="bg1"/>
                </a:solidFill>
              </a:rPr>
              <a:pPr algn="ctr"/>
              <a:t>9</a:t>
            </a:fld>
            <a:endParaRPr kumimoji="1" lang="ja-JP" altLang="en-US" b="1" dirty="0">
              <a:solidFill>
                <a:schemeClr val="bg1"/>
              </a:solidFill>
            </a:endParaRPr>
          </a:p>
        </p:txBody>
      </p:sp>
      <p:sp>
        <p:nvSpPr>
          <p:cNvPr id="16" name="正方形/長方形 15">
            <a:extLst>
              <a:ext uri="{FF2B5EF4-FFF2-40B4-BE49-F238E27FC236}">
                <a16:creationId xmlns:a16="http://schemas.microsoft.com/office/drawing/2014/main" id="{64CB4F87-B18F-DD0A-03FC-981035DA1BB5}"/>
              </a:ext>
            </a:extLst>
          </p:cNvPr>
          <p:cNvSpPr/>
          <p:nvPr/>
        </p:nvSpPr>
        <p:spPr>
          <a:xfrm>
            <a:off x="455691" y="3587188"/>
            <a:ext cx="1584079" cy="707886"/>
          </a:xfrm>
          <a:prstGeom prst="rect">
            <a:avLst/>
          </a:prstGeom>
          <a:noFill/>
          <a:ln w="28575">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E9048C24-DB9C-DF14-5EDF-B3AEB0F2B1C6}"/>
              </a:ext>
            </a:extLst>
          </p:cNvPr>
          <p:cNvSpPr/>
          <p:nvPr/>
        </p:nvSpPr>
        <p:spPr>
          <a:xfrm>
            <a:off x="6093349" y="2879302"/>
            <a:ext cx="5369881" cy="597749"/>
          </a:xfrm>
          <a:prstGeom prst="rect">
            <a:avLst/>
          </a:prstGeom>
          <a:noFill/>
          <a:ln w="28575">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6790322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02E226-4CB3-A7B9-029A-34081EAE164F}"/>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10AAB7CE-A387-2E7F-2E7E-B5B7ECD9A4FD}"/>
              </a:ext>
            </a:extLst>
          </p:cNvPr>
          <p:cNvSpPr txBox="1"/>
          <p:nvPr/>
        </p:nvSpPr>
        <p:spPr>
          <a:xfrm>
            <a:off x="116878" y="129602"/>
            <a:ext cx="3262432" cy="461665"/>
          </a:xfrm>
          <a:prstGeom prst="rect">
            <a:avLst/>
          </a:prstGeom>
          <a:noFill/>
        </p:spPr>
        <p:txBody>
          <a:bodyPr wrap="none" rtlCol="0">
            <a:spAutoFit/>
          </a:bodyPr>
          <a:lstStyle/>
          <a:p>
            <a:r>
              <a:rPr lang="ja-JP" altLang="en-US" sz="2400" b="1" dirty="0">
                <a:solidFill>
                  <a:srgbClr val="002060"/>
                </a:solidFill>
                <a:latin typeface="+mn-ea"/>
              </a:rPr>
              <a:t>選択式アンケート結果</a:t>
            </a:r>
            <a:endParaRPr lang="en-US" altLang="ja-JP" sz="2400" b="1" dirty="0">
              <a:solidFill>
                <a:srgbClr val="002060"/>
              </a:solidFill>
              <a:latin typeface="+mn-ea"/>
            </a:endParaRPr>
          </a:p>
        </p:txBody>
      </p:sp>
      <p:sp>
        <p:nvSpPr>
          <p:cNvPr id="12" name="正方形/長方形 11">
            <a:extLst>
              <a:ext uri="{FF2B5EF4-FFF2-40B4-BE49-F238E27FC236}">
                <a16:creationId xmlns:a16="http://schemas.microsoft.com/office/drawing/2014/main" id="{39740215-DA78-01AD-AB5F-5876E822B22D}"/>
              </a:ext>
            </a:extLst>
          </p:cNvPr>
          <p:cNvSpPr/>
          <p:nvPr/>
        </p:nvSpPr>
        <p:spPr>
          <a:xfrm>
            <a:off x="0" y="-13748"/>
            <a:ext cx="12192000" cy="113438"/>
          </a:xfrm>
          <a:prstGeom prst="rect">
            <a:avLst/>
          </a:prstGeom>
          <a:gradFill flip="none" rotWithShape="1">
            <a:gsLst>
              <a:gs pos="0">
                <a:srgbClr val="008080"/>
              </a:gs>
              <a:gs pos="64740">
                <a:srgbClr val="008080"/>
              </a:gs>
              <a:gs pos="29000">
                <a:srgbClr val="008080"/>
              </a:gs>
              <a:gs pos="100000">
                <a:schemeClr val="bg1"/>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4" name="直線コネクタ 13">
            <a:extLst>
              <a:ext uri="{FF2B5EF4-FFF2-40B4-BE49-F238E27FC236}">
                <a16:creationId xmlns:a16="http://schemas.microsoft.com/office/drawing/2014/main" id="{D8EBEEE3-8EB4-CB79-1821-D7A9BB3D6FB1}"/>
              </a:ext>
            </a:extLst>
          </p:cNvPr>
          <p:cNvCxnSpPr>
            <a:cxnSpLocks/>
          </p:cNvCxnSpPr>
          <p:nvPr/>
        </p:nvCxnSpPr>
        <p:spPr>
          <a:xfrm>
            <a:off x="0" y="563769"/>
            <a:ext cx="121920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7" name="正方形/長方形 16">
            <a:extLst>
              <a:ext uri="{FF2B5EF4-FFF2-40B4-BE49-F238E27FC236}">
                <a16:creationId xmlns:a16="http://schemas.microsoft.com/office/drawing/2014/main" id="{A4B66092-16A6-A6F8-CCEC-54F815F16B9E}"/>
              </a:ext>
            </a:extLst>
          </p:cNvPr>
          <p:cNvSpPr/>
          <p:nvPr/>
        </p:nvSpPr>
        <p:spPr>
          <a:xfrm>
            <a:off x="0" y="72192"/>
            <a:ext cx="116878" cy="491578"/>
          </a:xfrm>
          <a:prstGeom prst="rect">
            <a:avLst/>
          </a:prstGeom>
          <a:solidFill>
            <a:srgbClr val="0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1" name="テキスト ボックス 10">
            <a:extLst>
              <a:ext uri="{FF2B5EF4-FFF2-40B4-BE49-F238E27FC236}">
                <a16:creationId xmlns:a16="http://schemas.microsoft.com/office/drawing/2014/main" id="{E0788008-FF5D-3C0D-CA8F-A15D55760EBD}"/>
              </a:ext>
            </a:extLst>
          </p:cNvPr>
          <p:cNvSpPr txBox="1"/>
          <p:nvPr/>
        </p:nvSpPr>
        <p:spPr>
          <a:xfrm>
            <a:off x="111577" y="747370"/>
            <a:ext cx="11963545" cy="400110"/>
          </a:xfrm>
          <a:prstGeom prst="rect">
            <a:avLst/>
          </a:prstGeom>
          <a:solidFill>
            <a:srgbClr val="008080"/>
          </a:solidFill>
          <a:ln>
            <a:noFill/>
          </a:ln>
        </p:spPr>
        <p:txBody>
          <a:bodyPr wrap="square" rtlCol="0">
            <a:spAutoFit/>
          </a:bodyPr>
          <a:lstStyle/>
          <a:p>
            <a:r>
              <a:rPr kumimoji="1" lang="ja-JP" altLang="en-US" sz="2000" b="1" dirty="0">
                <a:solidFill>
                  <a:schemeClr val="bg1"/>
                </a:solidFill>
                <a:latin typeface="+mn-ea"/>
              </a:rPr>
              <a:t>２）緑の活動への参加実態（地域別）</a:t>
            </a:r>
            <a:r>
              <a:rPr kumimoji="1" lang="en-US" altLang="ja-JP" sz="2000" b="1" dirty="0">
                <a:solidFill>
                  <a:schemeClr val="bg1"/>
                </a:solidFill>
                <a:latin typeface="+mn-ea"/>
              </a:rPr>
              <a:t> 【</a:t>
            </a:r>
            <a:r>
              <a:rPr kumimoji="1" lang="ja-JP" altLang="en-US" sz="2000" b="1" dirty="0">
                <a:solidFill>
                  <a:schemeClr val="bg1"/>
                </a:solidFill>
                <a:latin typeface="+mn-ea"/>
              </a:rPr>
              <a:t>令和５年度</a:t>
            </a:r>
            <a:r>
              <a:rPr kumimoji="1" lang="en-US" altLang="ja-JP" sz="2000" b="1" dirty="0">
                <a:solidFill>
                  <a:schemeClr val="bg1"/>
                </a:solidFill>
                <a:latin typeface="+mn-ea"/>
              </a:rPr>
              <a:t>(2023</a:t>
            </a:r>
            <a:r>
              <a:rPr kumimoji="1" lang="ja-JP" altLang="en-US" sz="2000" b="1" dirty="0">
                <a:solidFill>
                  <a:schemeClr val="bg1"/>
                </a:solidFill>
                <a:latin typeface="+mn-ea"/>
              </a:rPr>
              <a:t>年度</a:t>
            </a:r>
            <a:r>
              <a:rPr kumimoji="1" lang="en-US" altLang="ja-JP" sz="2000" b="1" dirty="0">
                <a:solidFill>
                  <a:schemeClr val="bg1"/>
                </a:solidFill>
                <a:latin typeface="+mn-ea"/>
              </a:rPr>
              <a:t>)</a:t>
            </a:r>
            <a:r>
              <a:rPr kumimoji="1" lang="ja-JP" altLang="en-US" sz="2000" b="1" dirty="0">
                <a:solidFill>
                  <a:schemeClr val="bg1"/>
                </a:solidFill>
                <a:latin typeface="+mn-ea"/>
              </a:rPr>
              <a:t>と平成</a:t>
            </a:r>
            <a:r>
              <a:rPr kumimoji="1" lang="en-US" altLang="ja-JP" sz="2000" b="1" dirty="0">
                <a:solidFill>
                  <a:schemeClr val="bg1"/>
                </a:solidFill>
                <a:latin typeface="+mn-ea"/>
              </a:rPr>
              <a:t>19</a:t>
            </a:r>
            <a:r>
              <a:rPr kumimoji="1" lang="ja-JP" altLang="en-US" sz="2000" b="1" dirty="0">
                <a:solidFill>
                  <a:schemeClr val="bg1"/>
                </a:solidFill>
                <a:latin typeface="+mn-ea"/>
              </a:rPr>
              <a:t>年度</a:t>
            </a:r>
            <a:r>
              <a:rPr kumimoji="1" lang="en-US" altLang="ja-JP" sz="2000" b="1" dirty="0">
                <a:solidFill>
                  <a:schemeClr val="bg1"/>
                </a:solidFill>
                <a:latin typeface="+mn-ea"/>
              </a:rPr>
              <a:t>(2007</a:t>
            </a:r>
            <a:r>
              <a:rPr kumimoji="1" lang="ja-JP" altLang="en-US" sz="2000" b="1" dirty="0">
                <a:solidFill>
                  <a:schemeClr val="bg1"/>
                </a:solidFill>
                <a:latin typeface="+mn-ea"/>
              </a:rPr>
              <a:t>年度</a:t>
            </a:r>
            <a:r>
              <a:rPr kumimoji="1" lang="en-US" altLang="ja-JP" sz="2000" b="1" dirty="0">
                <a:solidFill>
                  <a:schemeClr val="bg1"/>
                </a:solidFill>
                <a:latin typeface="+mn-ea"/>
              </a:rPr>
              <a:t>)</a:t>
            </a:r>
            <a:r>
              <a:rPr kumimoji="1" lang="ja-JP" altLang="en-US" sz="2000" b="1" dirty="0">
                <a:solidFill>
                  <a:schemeClr val="bg1"/>
                </a:solidFill>
                <a:latin typeface="+mn-ea"/>
              </a:rPr>
              <a:t>との比較</a:t>
            </a:r>
            <a:r>
              <a:rPr kumimoji="1" lang="en-US" altLang="ja-JP" sz="2000" b="1" dirty="0">
                <a:solidFill>
                  <a:schemeClr val="bg1"/>
                </a:solidFill>
                <a:latin typeface="+mn-ea"/>
              </a:rPr>
              <a:t>】</a:t>
            </a:r>
            <a:endParaRPr kumimoji="1" lang="ja-JP" altLang="en-US" sz="2000" b="1" dirty="0">
              <a:solidFill>
                <a:schemeClr val="bg1"/>
              </a:solidFill>
              <a:latin typeface="+mn-ea"/>
            </a:endParaRPr>
          </a:p>
        </p:txBody>
      </p:sp>
      <p:sp>
        <p:nvSpPr>
          <p:cNvPr id="13" name="テキスト ボックス 12">
            <a:extLst>
              <a:ext uri="{FF2B5EF4-FFF2-40B4-BE49-F238E27FC236}">
                <a16:creationId xmlns:a16="http://schemas.microsoft.com/office/drawing/2014/main" id="{DE0266E5-0011-FE23-CC56-9F99F86E45D5}"/>
              </a:ext>
            </a:extLst>
          </p:cNvPr>
          <p:cNvSpPr txBox="1"/>
          <p:nvPr/>
        </p:nvSpPr>
        <p:spPr>
          <a:xfrm>
            <a:off x="427601" y="1194386"/>
            <a:ext cx="11207734" cy="461665"/>
          </a:xfrm>
          <a:prstGeom prst="rect">
            <a:avLst/>
          </a:prstGeom>
          <a:noFill/>
        </p:spPr>
        <p:txBody>
          <a:bodyPr wrap="square">
            <a:spAutoFit/>
          </a:bodyPr>
          <a:lstStyle/>
          <a:p>
            <a:r>
              <a:rPr lang="en-US" altLang="ja-JP" b="1" dirty="0">
                <a:latin typeface="+mn-ea"/>
              </a:rPr>
              <a:t>(Q.9)</a:t>
            </a:r>
            <a:r>
              <a:rPr lang="ja-JP" altLang="en-US" sz="2400" b="1" dirty="0">
                <a:latin typeface="+mn-ea"/>
              </a:rPr>
              <a:t>現在</a:t>
            </a:r>
            <a:r>
              <a:rPr lang="ja-JP" altLang="en-US" b="1" dirty="0">
                <a:latin typeface="+mn-ea"/>
              </a:rPr>
              <a:t>行っている</a:t>
            </a:r>
            <a:r>
              <a:rPr lang="ja-JP" altLang="en-US" b="1" dirty="0">
                <a:latin typeface="游ゴシック" panose="020B0400000000000000" pitchFamily="50" charset="-128"/>
              </a:rPr>
              <a:t>緑の活動</a:t>
            </a:r>
            <a:r>
              <a:rPr lang="ja-JP" altLang="en-US" b="1" dirty="0">
                <a:latin typeface="+mn-ea"/>
              </a:rPr>
              <a:t>を教えてください。</a:t>
            </a:r>
            <a:r>
              <a:rPr lang="en-US" altLang="ja-JP" b="1" dirty="0">
                <a:latin typeface="+mn-ea"/>
              </a:rPr>
              <a:t>【</a:t>
            </a:r>
            <a:r>
              <a:rPr lang="ja-JP" altLang="en-US" b="1" dirty="0">
                <a:latin typeface="+mn-ea"/>
              </a:rPr>
              <a:t>行っている活動がない人</a:t>
            </a:r>
            <a:r>
              <a:rPr lang="en-US" altLang="ja-JP" b="1" dirty="0">
                <a:latin typeface="+mn-ea"/>
              </a:rPr>
              <a:t>】</a:t>
            </a:r>
            <a:endParaRPr lang="ja-JP" altLang="en-US" b="1" u="sng" dirty="0">
              <a:latin typeface="+mn-ea"/>
            </a:endParaRPr>
          </a:p>
        </p:txBody>
      </p:sp>
      <p:sp>
        <p:nvSpPr>
          <p:cNvPr id="27" name="テキスト ボックス 26">
            <a:extLst>
              <a:ext uri="{FF2B5EF4-FFF2-40B4-BE49-F238E27FC236}">
                <a16:creationId xmlns:a16="http://schemas.microsoft.com/office/drawing/2014/main" id="{7E2FBB27-8CE3-E8A7-65CC-D555B5277FEA}"/>
              </a:ext>
            </a:extLst>
          </p:cNvPr>
          <p:cNvSpPr txBox="1"/>
          <p:nvPr/>
        </p:nvSpPr>
        <p:spPr>
          <a:xfrm>
            <a:off x="328055" y="6143623"/>
            <a:ext cx="12080423" cy="584775"/>
          </a:xfrm>
          <a:prstGeom prst="rect">
            <a:avLst/>
          </a:prstGeom>
          <a:noFill/>
        </p:spPr>
        <p:txBody>
          <a:bodyPr wrap="square" rtlCol="0">
            <a:spAutoFit/>
          </a:bodyPr>
          <a:lstStyle/>
          <a:p>
            <a:pPr marL="285750" indent="-285750">
              <a:buFont typeface="Wingdings" panose="05000000000000000000" pitchFamily="2" charset="2"/>
              <a:buChar char="l"/>
            </a:pPr>
            <a:r>
              <a:rPr lang="ja-JP" altLang="en-US" sz="1600" dirty="0"/>
              <a:t>平成</a:t>
            </a:r>
            <a:r>
              <a:rPr lang="en-US" altLang="ja-JP" sz="1600" dirty="0"/>
              <a:t>19</a:t>
            </a:r>
            <a:r>
              <a:rPr lang="ja-JP" altLang="en-US" sz="1600" dirty="0"/>
              <a:t>年度では、現在「行っている活動がない人」は中央で最も多く、東部で最も少なくなっています。</a:t>
            </a:r>
            <a:endParaRPr lang="en-US" altLang="ja-JP" sz="1600" dirty="0"/>
          </a:p>
          <a:p>
            <a:pPr marL="285750" indent="-285750">
              <a:buFont typeface="Wingdings" panose="05000000000000000000" pitchFamily="2" charset="2"/>
              <a:buChar char="l"/>
            </a:pPr>
            <a:r>
              <a:rPr kumimoji="1" lang="ja-JP" altLang="en-US" sz="1600" dirty="0"/>
              <a:t>令和５年度では、現在「行っている活動がない人」は中央で最も多く、南部で最も少なくなっています。</a:t>
            </a:r>
          </a:p>
        </p:txBody>
      </p:sp>
      <p:sp>
        <p:nvSpPr>
          <p:cNvPr id="2" name="テキスト ボックス 1">
            <a:extLst>
              <a:ext uri="{FF2B5EF4-FFF2-40B4-BE49-F238E27FC236}">
                <a16:creationId xmlns:a16="http://schemas.microsoft.com/office/drawing/2014/main" id="{132B5876-9BC0-F2FD-DD1A-1507587F6232}"/>
              </a:ext>
            </a:extLst>
          </p:cNvPr>
          <p:cNvSpPr txBox="1"/>
          <p:nvPr/>
        </p:nvSpPr>
        <p:spPr>
          <a:xfrm>
            <a:off x="427601" y="1661143"/>
            <a:ext cx="1419129" cy="369332"/>
          </a:xfrm>
          <a:prstGeom prst="rect">
            <a:avLst/>
          </a:prstGeom>
          <a:noFill/>
          <a:ln>
            <a:solidFill>
              <a:srgbClr val="008080"/>
            </a:solidFill>
          </a:ln>
        </p:spPr>
        <p:txBody>
          <a:bodyPr wrap="square" rtlCol="0">
            <a:spAutoFit/>
          </a:bodyPr>
          <a:lstStyle/>
          <a:p>
            <a:r>
              <a:rPr kumimoji="1" lang="ja-JP" altLang="en-US" b="1" dirty="0">
                <a:solidFill>
                  <a:srgbClr val="008080"/>
                </a:solidFill>
                <a:latin typeface="+mn-ea"/>
              </a:rPr>
              <a:t>平成</a:t>
            </a:r>
            <a:r>
              <a:rPr kumimoji="1" lang="en-US" altLang="ja-JP" b="1" dirty="0">
                <a:solidFill>
                  <a:srgbClr val="008080"/>
                </a:solidFill>
                <a:latin typeface="+mn-ea"/>
              </a:rPr>
              <a:t>19</a:t>
            </a:r>
            <a:r>
              <a:rPr kumimoji="1" lang="ja-JP" altLang="en-US" b="1" dirty="0">
                <a:solidFill>
                  <a:srgbClr val="008080"/>
                </a:solidFill>
                <a:latin typeface="+mn-ea"/>
              </a:rPr>
              <a:t>年度</a:t>
            </a:r>
          </a:p>
        </p:txBody>
      </p:sp>
      <p:sp>
        <p:nvSpPr>
          <p:cNvPr id="4" name="テキスト ボックス 3">
            <a:extLst>
              <a:ext uri="{FF2B5EF4-FFF2-40B4-BE49-F238E27FC236}">
                <a16:creationId xmlns:a16="http://schemas.microsoft.com/office/drawing/2014/main" id="{E3B74ACE-3360-CB79-DD24-9462C361D737}"/>
              </a:ext>
            </a:extLst>
          </p:cNvPr>
          <p:cNvSpPr txBox="1"/>
          <p:nvPr/>
        </p:nvSpPr>
        <p:spPr>
          <a:xfrm>
            <a:off x="5981309" y="1656051"/>
            <a:ext cx="1419129" cy="369332"/>
          </a:xfrm>
          <a:prstGeom prst="rect">
            <a:avLst/>
          </a:prstGeom>
          <a:noFill/>
          <a:ln>
            <a:solidFill>
              <a:srgbClr val="008080"/>
            </a:solidFill>
          </a:ln>
        </p:spPr>
        <p:txBody>
          <a:bodyPr wrap="square" rtlCol="0">
            <a:spAutoFit/>
          </a:bodyPr>
          <a:lstStyle/>
          <a:p>
            <a:r>
              <a:rPr kumimoji="1" lang="ja-JP" altLang="en-US" b="1" dirty="0">
                <a:solidFill>
                  <a:srgbClr val="008080"/>
                </a:solidFill>
                <a:latin typeface="+mn-ea"/>
              </a:rPr>
              <a:t>令和５年度</a:t>
            </a:r>
          </a:p>
        </p:txBody>
      </p:sp>
      <p:pic>
        <p:nvPicPr>
          <p:cNvPr id="9" name="図 8">
            <a:extLst>
              <a:ext uri="{FF2B5EF4-FFF2-40B4-BE49-F238E27FC236}">
                <a16:creationId xmlns:a16="http://schemas.microsoft.com/office/drawing/2014/main" id="{39EEE92C-27D8-CEE6-0343-684F96F19EED}"/>
              </a:ext>
            </a:extLst>
          </p:cNvPr>
          <p:cNvPicPr>
            <a:picLocks noChangeAspect="1"/>
          </p:cNvPicPr>
          <p:nvPr/>
        </p:nvPicPr>
        <p:blipFill>
          <a:blip r:embed="rId3"/>
          <a:stretch>
            <a:fillRect/>
          </a:stretch>
        </p:blipFill>
        <p:spPr>
          <a:xfrm>
            <a:off x="6151788" y="2070121"/>
            <a:ext cx="5632994" cy="3379797"/>
          </a:xfrm>
          <a:prstGeom prst="rect">
            <a:avLst/>
          </a:prstGeom>
        </p:spPr>
      </p:pic>
      <p:pic>
        <p:nvPicPr>
          <p:cNvPr id="10" name="図 9">
            <a:extLst>
              <a:ext uri="{FF2B5EF4-FFF2-40B4-BE49-F238E27FC236}">
                <a16:creationId xmlns:a16="http://schemas.microsoft.com/office/drawing/2014/main" id="{32F8A3C6-BCB8-B1FC-E447-696C569DC0AE}"/>
              </a:ext>
            </a:extLst>
          </p:cNvPr>
          <p:cNvPicPr>
            <a:picLocks noChangeAspect="1"/>
          </p:cNvPicPr>
          <p:nvPr/>
        </p:nvPicPr>
        <p:blipFill>
          <a:blip r:embed="rId4"/>
          <a:stretch>
            <a:fillRect/>
          </a:stretch>
        </p:blipFill>
        <p:spPr>
          <a:xfrm>
            <a:off x="427601" y="2122130"/>
            <a:ext cx="5553708" cy="3327788"/>
          </a:xfrm>
          <a:prstGeom prst="rect">
            <a:avLst/>
          </a:prstGeom>
        </p:spPr>
      </p:pic>
      <p:sp>
        <p:nvSpPr>
          <p:cNvPr id="5" name="テキスト ボックス 4">
            <a:extLst>
              <a:ext uri="{FF2B5EF4-FFF2-40B4-BE49-F238E27FC236}">
                <a16:creationId xmlns:a16="http://schemas.microsoft.com/office/drawing/2014/main" id="{DEE18C33-A7E7-8104-AE4B-0015B0D054BC}"/>
              </a:ext>
            </a:extLst>
          </p:cNvPr>
          <p:cNvSpPr txBox="1"/>
          <p:nvPr/>
        </p:nvSpPr>
        <p:spPr>
          <a:xfrm>
            <a:off x="282830" y="5565304"/>
            <a:ext cx="11678024" cy="400110"/>
          </a:xfrm>
          <a:prstGeom prst="rect">
            <a:avLst/>
          </a:prstGeom>
          <a:noFill/>
        </p:spPr>
        <p:txBody>
          <a:bodyPr wrap="square" rtlCol="0">
            <a:spAutoFit/>
          </a:bodyPr>
          <a:lstStyle/>
          <a:p>
            <a:r>
              <a:rPr kumimoji="1" lang="ja-JP" altLang="en-US" sz="2000" b="1" dirty="0"/>
              <a:t>緑の活動に参加している人の地域別の比較では、</a:t>
            </a:r>
            <a:r>
              <a:rPr kumimoji="1" lang="ja-JP" altLang="en-US" sz="2000" b="1" dirty="0">
                <a:solidFill>
                  <a:srgbClr val="FF0000"/>
                </a:solidFill>
              </a:rPr>
              <a:t>あまり変化はみられません</a:t>
            </a:r>
            <a:r>
              <a:rPr kumimoji="1" lang="ja-JP" altLang="en-US" sz="2000" b="1" dirty="0"/>
              <a:t>。</a:t>
            </a:r>
            <a:endParaRPr kumimoji="1" lang="en-US" altLang="ja-JP" sz="2000" b="1" dirty="0"/>
          </a:p>
        </p:txBody>
      </p:sp>
      <p:sp>
        <p:nvSpPr>
          <p:cNvPr id="7" name="スライド番号プレースホルダー 1">
            <a:extLst>
              <a:ext uri="{FF2B5EF4-FFF2-40B4-BE49-F238E27FC236}">
                <a16:creationId xmlns:a16="http://schemas.microsoft.com/office/drawing/2014/main" id="{DA8B58C3-B1EF-918F-BFD4-D165A46F202B}"/>
              </a:ext>
            </a:extLst>
          </p:cNvPr>
          <p:cNvSpPr>
            <a:spLocks noGrp="1"/>
          </p:cNvSpPr>
          <p:nvPr>
            <p:ph type="sldNum" sz="quarter" idx="12"/>
          </p:nvPr>
        </p:nvSpPr>
        <p:spPr>
          <a:xfrm>
            <a:off x="11463230" y="178243"/>
            <a:ext cx="611892" cy="325717"/>
          </a:xfrm>
          <a:prstGeom prst="hexagon">
            <a:avLst/>
          </a:prstGeom>
          <a:solidFill>
            <a:srgbClr val="008080"/>
          </a:solidFill>
        </p:spPr>
        <p:txBody>
          <a:bodyPr/>
          <a:lstStyle/>
          <a:p>
            <a:pPr algn="ctr"/>
            <a:fld id="{5FC0E5C0-69CC-48F4-B86E-58D226C669B7}" type="slidenum">
              <a:rPr kumimoji="1" lang="ja-JP" altLang="en-US" b="1" smtClean="0">
                <a:solidFill>
                  <a:schemeClr val="bg1"/>
                </a:solidFill>
              </a:rPr>
              <a:pPr algn="ctr"/>
              <a:t>10</a:t>
            </a:fld>
            <a:endParaRPr kumimoji="1" lang="ja-JP" altLang="en-US" b="1" dirty="0">
              <a:solidFill>
                <a:schemeClr val="bg1"/>
              </a:solidFill>
            </a:endParaRPr>
          </a:p>
        </p:txBody>
      </p:sp>
    </p:spTree>
    <p:extLst>
      <p:ext uri="{BB962C8B-B14F-4D97-AF65-F5344CB8AC3E}">
        <p14:creationId xmlns:p14="http://schemas.microsoft.com/office/powerpoint/2010/main" val="34949497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D438D0-1B0C-B894-8852-C298F23FBD0B}"/>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4F60CBE-70C6-6A04-819C-015FF4106843}"/>
              </a:ext>
            </a:extLst>
          </p:cNvPr>
          <p:cNvSpPr txBox="1"/>
          <p:nvPr/>
        </p:nvSpPr>
        <p:spPr>
          <a:xfrm>
            <a:off x="116878" y="129602"/>
            <a:ext cx="3262432" cy="461665"/>
          </a:xfrm>
          <a:prstGeom prst="rect">
            <a:avLst/>
          </a:prstGeom>
          <a:noFill/>
        </p:spPr>
        <p:txBody>
          <a:bodyPr wrap="none" rtlCol="0">
            <a:spAutoFit/>
          </a:bodyPr>
          <a:lstStyle/>
          <a:p>
            <a:r>
              <a:rPr lang="ja-JP" altLang="en-US" sz="2400" b="1" dirty="0">
                <a:solidFill>
                  <a:srgbClr val="002060"/>
                </a:solidFill>
                <a:latin typeface="+mn-ea"/>
              </a:rPr>
              <a:t>選択式アンケート結果</a:t>
            </a:r>
            <a:endParaRPr lang="en-US" altLang="ja-JP" sz="2400" b="1" dirty="0">
              <a:solidFill>
                <a:srgbClr val="002060"/>
              </a:solidFill>
              <a:latin typeface="+mn-ea"/>
            </a:endParaRPr>
          </a:p>
        </p:txBody>
      </p:sp>
      <p:sp>
        <p:nvSpPr>
          <p:cNvPr id="50" name="テキスト ボックス 49">
            <a:extLst>
              <a:ext uri="{FF2B5EF4-FFF2-40B4-BE49-F238E27FC236}">
                <a16:creationId xmlns:a16="http://schemas.microsoft.com/office/drawing/2014/main" id="{60D37981-FDF2-CA3A-4116-69CB1358654B}"/>
              </a:ext>
            </a:extLst>
          </p:cNvPr>
          <p:cNvSpPr txBox="1"/>
          <p:nvPr/>
        </p:nvSpPr>
        <p:spPr>
          <a:xfrm>
            <a:off x="236762" y="5238713"/>
            <a:ext cx="11838360" cy="830997"/>
          </a:xfrm>
          <a:prstGeom prst="rect">
            <a:avLst/>
          </a:prstGeom>
          <a:noFill/>
        </p:spPr>
        <p:txBody>
          <a:bodyPr wrap="square" rtlCol="0">
            <a:spAutoFit/>
          </a:bodyPr>
          <a:lstStyle/>
          <a:p>
            <a:r>
              <a:rPr kumimoji="1" lang="ja-JP" altLang="en-US" sz="2400" b="1" dirty="0">
                <a:latin typeface="+mn-ea"/>
              </a:rPr>
              <a:t>個人で楽しむことができる</a:t>
            </a:r>
            <a:r>
              <a:rPr kumimoji="1" lang="ja-JP" altLang="en-US" sz="2400" b="1" dirty="0">
                <a:solidFill>
                  <a:srgbClr val="FF0000"/>
                </a:solidFill>
                <a:latin typeface="+mn-ea"/>
              </a:rPr>
              <a:t>園芸やガーデニングのニーズが大幅に増加</a:t>
            </a:r>
            <a:r>
              <a:rPr kumimoji="1" lang="ja-JP" altLang="en-US" sz="2400" b="1" dirty="0">
                <a:latin typeface="+mn-ea"/>
              </a:rPr>
              <a:t>しています。</a:t>
            </a:r>
            <a:endParaRPr kumimoji="1" lang="en-US" altLang="ja-JP" sz="2400" b="1" dirty="0">
              <a:latin typeface="+mn-ea"/>
            </a:endParaRPr>
          </a:p>
          <a:p>
            <a:r>
              <a:rPr lang="ja-JP" altLang="en-US" sz="2400" b="1" dirty="0">
                <a:solidFill>
                  <a:srgbClr val="FF0000"/>
                </a:solidFill>
                <a:latin typeface="+mn-ea"/>
              </a:rPr>
              <a:t>まちの緑に関する活動へのニーズは大きく減少</a:t>
            </a:r>
            <a:r>
              <a:rPr lang="ja-JP" altLang="en-US" sz="2400" b="1" dirty="0">
                <a:latin typeface="+mn-ea"/>
              </a:rPr>
              <a:t>しています。</a:t>
            </a:r>
            <a:endParaRPr kumimoji="1" lang="ja-JP" altLang="en-US" sz="2400" b="1" dirty="0">
              <a:latin typeface="+mn-ea"/>
            </a:endParaRPr>
          </a:p>
        </p:txBody>
      </p:sp>
      <p:sp>
        <p:nvSpPr>
          <p:cNvPr id="12" name="正方形/長方形 11">
            <a:extLst>
              <a:ext uri="{FF2B5EF4-FFF2-40B4-BE49-F238E27FC236}">
                <a16:creationId xmlns:a16="http://schemas.microsoft.com/office/drawing/2014/main" id="{6AF48483-2A3C-8FD9-8DF5-B25A46FA8D85}"/>
              </a:ext>
            </a:extLst>
          </p:cNvPr>
          <p:cNvSpPr/>
          <p:nvPr/>
        </p:nvSpPr>
        <p:spPr>
          <a:xfrm>
            <a:off x="0" y="-13748"/>
            <a:ext cx="12192000" cy="113438"/>
          </a:xfrm>
          <a:prstGeom prst="rect">
            <a:avLst/>
          </a:prstGeom>
          <a:gradFill flip="none" rotWithShape="1">
            <a:gsLst>
              <a:gs pos="0">
                <a:srgbClr val="008080"/>
              </a:gs>
              <a:gs pos="64740">
                <a:srgbClr val="008080"/>
              </a:gs>
              <a:gs pos="29000">
                <a:srgbClr val="008080"/>
              </a:gs>
              <a:gs pos="100000">
                <a:schemeClr val="bg1"/>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4" name="直線コネクタ 13">
            <a:extLst>
              <a:ext uri="{FF2B5EF4-FFF2-40B4-BE49-F238E27FC236}">
                <a16:creationId xmlns:a16="http://schemas.microsoft.com/office/drawing/2014/main" id="{D294848E-166B-E516-EDBC-B9DE0BCC3E46}"/>
              </a:ext>
            </a:extLst>
          </p:cNvPr>
          <p:cNvCxnSpPr>
            <a:cxnSpLocks/>
          </p:cNvCxnSpPr>
          <p:nvPr/>
        </p:nvCxnSpPr>
        <p:spPr>
          <a:xfrm>
            <a:off x="0" y="563769"/>
            <a:ext cx="121920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7" name="正方形/長方形 16">
            <a:extLst>
              <a:ext uri="{FF2B5EF4-FFF2-40B4-BE49-F238E27FC236}">
                <a16:creationId xmlns:a16="http://schemas.microsoft.com/office/drawing/2014/main" id="{8807AFA2-C033-3E79-E431-87F22CE52A2C}"/>
              </a:ext>
            </a:extLst>
          </p:cNvPr>
          <p:cNvSpPr/>
          <p:nvPr/>
        </p:nvSpPr>
        <p:spPr>
          <a:xfrm>
            <a:off x="0" y="72192"/>
            <a:ext cx="116878" cy="491578"/>
          </a:xfrm>
          <a:prstGeom prst="rect">
            <a:avLst/>
          </a:prstGeom>
          <a:solidFill>
            <a:srgbClr val="0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1" name="テキスト ボックス 10">
            <a:extLst>
              <a:ext uri="{FF2B5EF4-FFF2-40B4-BE49-F238E27FC236}">
                <a16:creationId xmlns:a16="http://schemas.microsoft.com/office/drawing/2014/main" id="{9E19444C-7D7A-65C3-6FC4-A20890E0150E}"/>
              </a:ext>
            </a:extLst>
          </p:cNvPr>
          <p:cNvSpPr txBox="1"/>
          <p:nvPr/>
        </p:nvSpPr>
        <p:spPr>
          <a:xfrm>
            <a:off x="111577" y="747370"/>
            <a:ext cx="11963545" cy="400110"/>
          </a:xfrm>
          <a:prstGeom prst="rect">
            <a:avLst/>
          </a:prstGeom>
          <a:solidFill>
            <a:srgbClr val="008080"/>
          </a:solidFill>
          <a:ln>
            <a:noFill/>
          </a:ln>
        </p:spPr>
        <p:txBody>
          <a:bodyPr wrap="square" rtlCol="0">
            <a:spAutoFit/>
          </a:bodyPr>
          <a:lstStyle/>
          <a:p>
            <a:r>
              <a:rPr lang="ja-JP" altLang="en-US" sz="2000" b="1" dirty="0">
                <a:solidFill>
                  <a:schemeClr val="bg1"/>
                </a:solidFill>
                <a:latin typeface="+mn-ea"/>
              </a:rPr>
              <a:t>３</a:t>
            </a:r>
            <a:r>
              <a:rPr kumimoji="1" lang="ja-JP" altLang="en-US" sz="2000" b="1" dirty="0">
                <a:solidFill>
                  <a:schemeClr val="bg1"/>
                </a:solidFill>
                <a:latin typeface="+mn-ea"/>
              </a:rPr>
              <a:t>）緑の活動への参加実態（今後）</a:t>
            </a:r>
            <a:r>
              <a:rPr kumimoji="1" lang="en-US" altLang="ja-JP" sz="2000" b="1" dirty="0">
                <a:solidFill>
                  <a:schemeClr val="bg1"/>
                </a:solidFill>
                <a:latin typeface="+mn-ea"/>
              </a:rPr>
              <a:t> 【</a:t>
            </a:r>
            <a:r>
              <a:rPr kumimoji="1" lang="ja-JP" altLang="en-US" sz="2000" b="1" dirty="0">
                <a:solidFill>
                  <a:schemeClr val="bg1"/>
                </a:solidFill>
                <a:latin typeface="+mn-ea"/>
              </a:rPr>
              <a:t>令和５年度</a:t>
            </a:r>
            <a:r>
              <a:rPr kumimoji="1" lang="en-US" altLang="ja-JP" sz="2000" b="1" dirty="0">
                <a:solidFill>
                  <a:schemeClr val="bg1"/>
                </a:solidFill>
                <a:latin typeface="+mn-ea"/>
              </a:rPr>
              <a:t>(2023</a:t>
            </a:r>
            <a:r>
              <a:rPr kumimoji="1" lang="ja-JP" altLang="en-US" sz="2000" b="1" dirty="0">
                <a:solidFill>
                  <a:schemeClr val="bg1"/>
                </a:solidFill>
                <a:latin typeface="+mn-ea"/>
              </a:rPr>
              <a:t>年度</a:t>
            </a:r>
            <a:r>
              <a:rPr kumimoji="1" lang="en-US" altLang="ja-JP" sz="2000" b="1" dirty="0">
                <a:solidFill>
                  <a:schemeClr val="bg1"/>
                </a:solidFill>
                <a:latin typeface="+mn-ea"/>
              </a:rPr>
              <a:t>)</a:t>
            </a:r>
            <a:r>
              <a:rPr kumimoji="1" lang="ja-JP" altLang="en-US" sz="2000" b="1" dirty="0">
                <a:solidFill>
                  <a:schemeClr val="bg1"/>
                </a:solidFill>
                <a:latin typeface="+mn-ea"/>
              </a:rPr>
              <a:t>と平成</a:t>
            </a:r>
            <a:r>
              <a:rPr kumimoji="1" lang="en-US" altLang="ja-JP" sz="2000" b="1" dirty="0">
                <a:solidFill>
                  <a:schemeClr val="bg1"/>
                </a:solidFill>
                <a:latin typeface="+mn-ea"/>
              </a:rPr>
              <a:t>19</a:t>
            </a:r>
            <a:r>
              <a:rPr kumimoji="1" lang="ja-JP" altLang="en-US" sz="2000" b="1" dirty="0">
                <a:solidFill>
                  <a:schemeClr val="bg1"/>
                </a:solidFill>
                <a:latin typeface="+mn-ea"/>
              </a:rPr>
              <a:t>年度</a:t>
            </a:r>
            <a:r>
              <a:rPr kumimoji="1" lang="en-US" altLang="ja-JP" sz="2000" b="1" dirty="0">
                <a:solidFill>
                  <a:schemeClr val="bg1"/>
                </a:solidFill>
                <a:latin typeface="+mn-ea"/>
              </a:rPr>
              <a:t>(2007</a:t>
            </a:r>
            <a:r>
              <a:rPr kumimoji="1" lang="ja-JP" altLang="en-US" sz="2000" b="1" dirty="0">
                <a:solidFill>
                  <a:schemeClr val="bg1"/>
                </a:solidFill>
                <a:latin typeface="+mn-ea"/>
              </a:rPr>
              <a:t>年度</a:t>
            </a:r>
            <a:r>
              <a:rPr kumimoji="1" lang="en-US" altLang="ja-JP" sz="2000" b="1" dirty="0">
                <a:solidFill>
                  <a:schemeClr val="bg1"/>
                </a:solidFill>
                <a:latin typeface="+mn-ea"/>
              </a:rPr>
              <a:t>)</a:t>
            </a:r>
            <a:r>
              <a:rPr kumimoji="1" lang="ja-JP" altLang="en-US" sz="2000" b="1" dirty="0">
                <a:solidFill>
                  <a:schemeClr val="bg1"/>
                </a:solidFill>
                <a:latin typeface="+mn-ea"/>
              </a:rPr>
              <a:t>との比較</a:t>
            </a:r>
            <a:r>
              <a:rPr kumimoji="1" lang="en-US" altLang="ja-JP" sz="2000" b="1" dirty="0">
                <a:solidFill>
                  <a:schemeClr val="bg1"/>
                </a:solidFill>
                <a:latin typeface="+mn-ea"/>
              </a:rPr>
              <a:t>】</a:t>
            </a:r>
            <a:endParaRPr kumimoji="1" lang="ja-JP" altLang="en-US" sz="2000" b="1" dirty="0">
              <a:solidFill>
                <a:schemeClr val="bg1"/>
              </a:solidFill>
              <a:latin typeface="+mn-ea"/>
            </a:endParaRPr>
          </a:p>
        </p:txBody>
      </p:sp>
      <p:sp>
        <p:nvSpPr>
          <p:cNvPr id="28" name="テキスト ボックス 27">
            <a:extLst>
              <a:ext uri="{FF2B5EF4-FFF2-40B4-BE49-F238E27FC236}">
                <a16:creationId xmlns:a16="http://schemas.microsoft.com/office/drawing/2014/main" id="{EF2CAE29-7F8E-10FC-3AC7-FF9E37082A6E}"/>
              </a:ext>
            </a:extLst>
          </p:cNvPr>
          <p:cNvSpPr txBox="1"/>
          <p:nvPr/>
        </p:nvSpPr>
        <p:spPr>
          <a:xfrm>
            <a:off x="272477" y="6082067"/>
            <a:ext cx="11766930" cy="646331"/>
          </a:xfrm>
          <a:prstGeom prst="rect">
            <a:avLst/>
          </a:prstGeom>
          <a:noFill/>
        </p:spPr>
        <p:txBody>
          <a:bodyPr wrap="square" rIns="0" rtlCol="0">
            <a:spAutoFit/>
          </a:bodyPr>
          <a:lstStyle/>
          <a:p>
            <a:pPr marL="285750" indent="-285750">
              <a:buFont typeface="Wingdings" panose="05000000000000000000" pitchFamily="2" charset="2"/>
              <a:buChar char="l"/>
            </a:pPr>
            <a:r>
              <a:rPr lang="ja-JP" altLang="en-US" dirty="0">
                <a:latin typeface="+mn-ea"/>
              </a:rPr>
              <a:t>今後</a:t>
            </a:r>
            <a:r>
              <a:rPr kumimoji="1" lang="ja-JP" altLang="en-US" dirty="0">
                <a:latin typeface="+mn-ea"/>
              </a:rPr>
              <a:t>自宅でのガーデニングをしたい層が５倍に増加（</a:t>
            </a:r>
            <a:r>
              <a:rPr kumimoji="1" lang="en-US" altLang="ja-JP" dirty="0">
                <a:latin typeface="+mn-ea"/>
              </a:rPr>
              <a:t>+40.1pt</a:t>
            </a:r>
            <a:r>
              <a:rPr kumimoji="1" lang="ja-JP" altLang="en-US" dirty="0">
                <a:latin typeface="+mn-ea"/>
              </a:rPr>
              <a:t>）</a:t>
            </a:r>
            <a:endParaRPr kumimoji="1" lang="en-US" altLang="ja-JP" dirty="0">
              <a:latin typeface="+mn-ea"/>
            </a:endParaRPr>
          </a:p>
          <a:p>
            <a:pPr marL="285750" indent="-285750">
              <a:buFont typeface="Wingdings" panose="05000000000000000000" pitchFamily="2" charset="2"/>
              <a:buChar char="l"/>
            </a:pPr>
            <a:r>
              <a:rPr kumimoji="1" lang="ja-JP" altLang="en-US" dirty="0">
                <a:latin typeface="+mn-ea"/>
              </a:rPr>
              <a:t>まちの緑化にかかる活動を行いたい人は７割減少（</a:t>
            </a:r>
            <a:r>
              <a:rPr lang="ja-JP" altLang="en-US" dirty="0">
                <a:latin typeface="+mn-ea"/>
              </a:rPr>
              <a:t>－</a:t>
            </a:r>
            <a:r>
              <a:rPr kumimoji="1" lang="en-US" altLang="ja-JP" dirty="0">
                <a:latin typeface="+mn-ea"/>
              </a:rPr>
              <a:t>28.5</a:t>
            </a:r>
            <a:r>
              <a:rPr lang="en-US" altLang="ja-JP" dirty="0">
                <a:latin typeface="+mn-ea"/>
              </a:rPr>
              <a:t>pt)</a:t>
            </a:r>
            <a:endParaRPr kumimoji="1" lang="en-US" altLang="ja-JP" dirty="0">
              <a:latin typeface="+mn-ea"/>
            </a:endParaRPr>
          </a:p>
        </p:txBody>
      </p:sp>
      <p:sp>
        <p:nvSpPr>
          <p:cNvPr id="46" name="テキスト ボックス 45">
            <a:extLst>
              <a:ext uri="{FF2B5EF4-FFF2-40B4-BE49-F238E27FC236}">
                <a16:creationId xmlns:a16="http://schemas.microsoft.com/office/drawing/2014/main" id="{AD6CE170-5A19-9732-DFB0-C3D30FA3B87C}"/>
              </a:ext>
            </a:extLst>
          </p:cNvPr>
          <p:cNvSpPr txBox="1"/>
          <p:nvPr/>
        </p:nvSpPr>
        <p:spPr>
          <a:xfrm>
            <a:off x="397078" y="1296903"/>
            <a:ext cx="11678044" cy="369332"/>
          </a:xfrm>
          <a:prstGeom prst="rect">
            <a:avLst/>
          </a:prstGeom>
          <a:noFill/>
        </p:spPr>
        <p:txBody>
          <a:bodyPr wrap="square">
            <a:spAutoFit/>
          </a:bodyPr>
          <a:lstStyle/>
          <a:p>
            <a:r>
              <a:rPr lang="en-US" altLang="ja-JP" b="1" dirty="0">
                <a:latin typeface="+mn-ea"/>
              </a:rPr>
              <a:t>(Q.10)</a:t>
            </a:r>
            <a:r>
              <a:rPr lang="ja-JP" altLang="en-US" b="1" dirty="0">
                <a:latin typeface="+mn-ea"/>
              </a:rPr>
              <a:t> 今後行いたい緑に関する活動を教えてください。 </a:t>
            </a:r>
          </a:p>
        </p:txBody>
      </p:sp>
      <p:sp>
        <p:nvSpPr>
          <p:cNvPr id="47" name="テキスト ボックス 46">
            <a:extLst>
              <a:ext uri="{FF2B5EF4-FFF2-40B4-BE49-F238E27FC236}">
                <a16:creationId xmlns:a16="http://schemas.microsoft.com/office/drawing/2014/main" id="{A51994C1-9EDE-F282-B611-02D0E9F5F42C}"/>
              </a:ext>
            </a:extLst>
          </p:cNvPr>
          <p:cNvSpPr txBox="1"/>
          <p:nvPr/>
        </p:nvSpPr>
        <p:spPr>
          <a:xfrm>
            <a:off x="483279" y="1960485"/>
            <a:ext cx="1419129" cy="369332"/>
          </a:xfrm>
          <a:prstGeom prst="rect">
            <a:avLst/>
          </a:prstGeom>
          <a:noFill/>
          <a:ln>
            <a:solidFill>
              <a:srgbClr val="008080"/>
            </a:solidFill>
          </a:ln>
        </p:spPr>
        <p:txBody>
          <a:bodyPr wrap="square" rtlCol="0">
            <a:spAutoFit/>
          </a:bodyPr>
          <a:lstStyle/>
          <a:p>
            <a:r>
              <a:rPr kumimoji="1" lang="ja-JP" altLang="en-US" b="1" dirty="0">
                <a:solidFill>
                  <a:srgbClr val="008080"/>
                </a:solidFill>
                <a:latin typeface="+mn-ea"/>
              </a:rPr>
              <a:t>平成</a:t>
            </a:r>
            <a:r>
              <a:rPr kumimoji="1" lang="en-US" altLang="ja-JP" b="1" dirty="0">
                <a:solidFill>
                  <a:srgbClr val="008080"/>
                </a:solidFill>
                <a:latin typeface="+mn-ea"/>
              </a:rPr>
              <a:t>19</a:t>
            </a:r>
            <a:r>
              <a:rPr kumimoji="1" lang="ja-JP" altLang="en-US" b="1" dirty="0">
                <a:solidFill>
                  <a:srgbClr val="008080"/>
                </a:solidFill>
                <a:latin typeface="+mn-ea"/>
              </a:rPr>
              <a:t>年度</a:t>
            </a:r>
          </a:p>
        </p:txBody>
      </p:sp>
      <p:sp>
        <p:nvSpPr>
          <p:cNvPr id="49" name="テキスト ボックス 48">
            <a:extLst>
              <a:ext uri="{FF2B5EF4-FFF2-40B4-BE49-F238E27FC236}">
                <a16:creationId xmlns:a16="http://schemas.microsoft.com/office/drawing/2014/main" id="{53FA44C7-A444-96ED-54FD-944E524EF19A}"/>
              </a:ext>
            </a:extLst>
          </p:cNvPr>
          <p:cNvSpPr txBox="1"/>
          <p:nvPr/>
        </p:nvSpPr>
        <p:spPr>
          <a:xfrm>
            <a:off x="5967755" y="1960485"/>
            <a:ext cx="1419129" cy="369332"/>
          </a:xfrm>
          <a:prstGeom prst="rect">
            <a:avLst/>
          </a:prstGeom>
          <a:noFill/>
          <a:ln>
            <a:solidFill>
              <a:srgbClr val="008080"/>
            </a:solidFill>
          </a:ln>
        </p:spPr>
        <p:txBody>
          <a:bodyPr wrap="square" rtlCol="0">
            <a:spAutoFit/>
          </a:bodyPr>
          <a:lstStyle/>
          <a:p>
            <a:r>
              <a:rPr kumimoji="1" lang="ja-JP" altLang="en-US" b="1" dirty="0">
                <a:solidFill>
                  <a:srgbClr val="008080"/>
                </a:solidFill>
                <a:latin typeface="+mn-ea"/>
              </a:rPr>
              <a:t>令和５年度</a:t>
            </a:r>
          </a:p>
        </p:txBody>
      </p:sp>
      <p:sp>
        <p:nvSpPr>
          <p:cNvPr id="51" name="テキスト ボックス 50">
            <a:extLst>
              <a:ext uri="{FF2B5EF4-FFF2-40B4-BE49-F238E27FC236}">
                <a16:creationId xmlns:a16="http://schemas.microsoft.com/office/drawing/2014/main" id="{ADA7D0FA-1934-60B7-E8FA-3210B150A318}"/>
              </a:ext>
            </a:extLst>
          </p:cNvPr>
          <p:cNvSpPr txBox="1"/>
          <p:nvPr/>
        </p:nvSpPr>
        <p:spPr>
          <a:xfrm>
            <a:off x="236762" y="4871411"/>
            <a:ext cx="1821320" cy="369332"/>
          </a:xfrm>
          <a:prstGeom prst="rect">
            <a:avLst/>
          </a:prstGeom>
          <a:noFill/>
        </p:spPr>
        <p:txBody>
          <a:bodyPr wrap="square" rtlCol="0">
            <a:spAutoFit/>
          </a:bodyPr>
          <a:lstStyle/>
          <a:p>
            <a:r>
              <a:rPr kumimoji="1" lang="en-US" altLang="ja-JP" b="1" dirty="0">
                <a:latin typeface="+mn-ea"/>
              </a:rPr>
              <a:t>16</a:t>
            </a:r>
            <a:r>
              <a:rPr kumimoji="1" lang="ja-JP" altLang="en-US" b="1" dirty="0">
                <a:latin typeface="+mn-ea"/>
              </a:rPr>
              <a:t>年での変化は</a:t>
            </a:r>
          </a:p>
        </p:txBody>
      </p:sp>
      <p:graphicFrame>
        <p:nvGraphicFramePr>
          <p:cNvPr id="2" name="グラフ 1">
            <a:extLst>
              <a:ext uri="{FF2B5EF4-FFF2-40B4-BE49-F238E27FC236}">
                <a16:creationId xmlns:a16="http://schemas.microsoft.com/office/drawing/2014/main" id="{325FC08C-EC0A-4464-C890-E29B934AFD4A}"/>
              </a:ext>
            </a:extLst>
          </p:cNvPr>
          <p:cNvGraphicFramePr>
            <a:graphicFrameLocks/>
          </p:cNvGraphicFramePr>
          <p:nvPr>
            <p:extLst>
              <p:ext uri="{D42A27DB-BD31-4B8C-83A1-F6EECF244321}">
                <p14:modId xmlns:p14="http://schemas.microsoft.com/office/powerpoint/2010/main" val="2631766881"/>
              </p:ext>
            </p:extLst>
          </p:nvPr>
        </p:nvGraphicFramePr>
        <p:xfrm>
          <a:off x="392462" y="2280561"/>
          <a:ext cx="5342313" cy="229687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グラフ 4">
            <a:extLst>
              <a:ext uri="{FF2B5EF4-FFF2-40B4-BE49-F238E27FC236}">
                <a16:creationId xmlns:a16="http://schemas.microsoft.com/office/drawing/2014/main" id="{7BC78A71-FC38-4F1D-B344-4C82040C83C7}"/>
              </a:ext>
            </a:extLst>
          </p:cNvPr>
          <p:cNvGraphicFramePr>
            <a:graphicFrameLocks/>
          </p:cNvGraphicFramePr>
          <p:nvPr>
            <p:extLst>
              <p:ext uri="{D42A27DB-BD31-4B8C-83A1-F6EECF244321}">
                <p14:modId xmlns:p14="http://schemas.microsoft.com/office/powerpoint/2010/main" val="3561454242"/>
              </p:ext>
            </p:extLst>
          </p:nvPr>
        </p:nvGraphicFramePr>
        <p:xfrm>
          <a:off x="5938042" y="2296847"/>
          <a:ext cx="5770679" cy="2319702"/>
        </p:xfrm>
        <a:graphic>
          <a:graphicData uri="http://schemas.openxmlformats.org/drawingml/2006/chart">
            <c:chart xmlns:c="http://schemas.openxmlformats.org/drawingml/2006/chart" xmlns:r="http://schemas.openxmlformats.org/officeDocument/2006/relationships" r:id="rId4"/>
          </a:graphicData>
        </a:graphic>
      </p:graphicFrame>
      <p:sp>
        <p:nvSpPr>
          <p:cNvPr id="6" name="スライド番号プレースホルダー 1">
            <a:extLst>
              <a:ext uri="{FF2B5EF4-FFF2-40B4-BE49-F238E27FC236}">
                <a16:creationId xmlns:a16="http://schemas.microsoft.com/office/drawing/2014/main" id="{3D700271-DF70-66A7-A779-8DEA43645357}"/>
              </a:ext>
            </a:extLst>
          </p:cNvPr>
          <p:cNvSpPr>
            <a:spLocks noGrp="1"/>
          </p:cNvSpPr>
          <p:nvPr>
            <p:ph type="sldNum" sz="quarter" idx="12"/>
          </p:nvPr>
        </p:nvSpPr>
        <p:spPr>
          <a:xfrm>
            <a:off x="11463230" y="178243"/>
            <a:ext cx="611892" cy="325717"/>
          </a:xfrm>
          <a:prstGeom prst="hexagon">
            <a:avLst/>
          </a:prstGeom>
          <a:solidFill>
            <a:srgbClr val="008080"/>
          </a:solidFill>
        </p:spPr>
        <p:txBody>
          <a:bodyPr/>
          <a:lstStyle/>
          <a:p>
            <a:pPr algn="ctr"/>
            <a:fld id="{5FC0E5C0-69CC-48F4-B86E-58D226C669B7}" type="slidenum">
              <a:rPr kumimoji="1" lang="ja-JP" altLang="en-US" b="1" smtClean="0">
                <a:solidFill>
                  <a:schemeClr val="bg1"/>
                </a:solidFill>
              </a:rPr>
              <a:pPr algn="ctr"/>
              <a:t>11</a:t>
            </a:fld>
            <a:endParaRPr kumimoji="1" lang="ja-JP" altLang="en-US" b="1" dirty="0">
              <a:solidFill>
                <a:schemeClr val="bg1"/>
              </a:solidFill>
            </a:endParaRPr>
          </a:p>
        </p:txBody>
      </p:sp>
    </p:spTree>
    <p:extLst>
      <p:ext uri="{BB962C8B-B14F-4D97-AF65-F5344CB8AC3E}">
        <p14:creationId xmlns:p14="http://schemas.microsoft.com/office/powerpoint/2010/main" val="39720565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7251DD-3F84-131B-AB61-693A8F5F7129}"/>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976859A1-731A-EB04-60FF-E036B67E72BF}"/>
              </a:ext>
            </a:extLst>
          </p:cNvPr>
          <p:cNvSpPr txBox="1"/>
          <p:nvPr/>
        </p:nvSpPr>
        <p:spPr>
          <a:xfrm>
            <a:off x="116878" y="129602"/>
            <a:ext cx="3262432" cy="461665"/>
          </a:xfrm>
          <a:prstGeom prst="rect">
            <a:avLst/>
          </a:prstGeom>
          <a:noFill/>
        </p:spPr>
        <p:txBody>
          <a:bodyPr wrap="none" rtlCol="0">
            <a:spAutoFit/>
          </a:bodyPr>
          <a:lstStyle/>
          <a:p>
            <a:r>
              <a:rPr lang="ja-JP" altLang="en-US" sz="2400" b="1" dirty="0">
                <a:solidFill>
                  <a:srgbClr val="002060"/>
                </a:solidFill>
                <a:latin typeface="+mn-ea"/>
              </a:rPr>
              <a:t>選択式アンケート結果</a:t>
            </a:r>
            <a:endParaRPr lang="en-US" altLang="ja-JP" sz="2400" b="1" dirty="0">
              <a:solidFill>
                <a:srgbClr val="002060"/>
              </a:solidFill>
              <a:latin typeface="+mn-ea"/>
            </a:endParaRPr>
          </a:p>
        </p:txBody>
      </p:sp>
      <p:sp>
        <p:nvSpPr>
          <p:cNvPr id="12" name="正方形/長方形 11">
            <a:extLst>
              <a:ext uri="{FF2B5EF4-FFF2-40B4-BE49-F238E27FC236}">
                <a16:creationId xmlns:a16="http://schemas.microsoft.com/office/drawing/2014/main" id="{399F9793-5CB8-6AC3-ABF2-DCD559D801AC}"/>
              </a:ext>
            </a:extLst>
          </p:cNvPr>
          <p:cNvSpPr/>
          <p:nvPr/>
        </p:nvSpPr>
        <p:spPr>
          <a:xfrm>
            <a:off x="0" y="-13748"/>
            <a:ext cx="12192000" cy="113438"/>
          </a:xfrm>
          <a:prstGeom prst="rect">
            <a:avLst/>
          </a:prstGeom>
          <a:gradFill flip="none" rotWithShape="1">
            <a:gsLst>
              <a:gs pos="0">
                <a:srgbClr val="008080"/>
              </a:gs>
              <a:gs pos="64740">
                <a:srgbClr val="008080"/>
              </a:gs>
              <a:gs pos="29000">
                <a:srgbClr val="008080"/>
              </a:gs>
              <a:gs pos="100000">
                <a:schemeClr val="bg1"/>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4" name="直線コネクタ 13">
            <a:extLst>
              <a:ext uri="{FF2B5EF4-FFF2-40B4-BE49-F238E27FC236}">
                <a16:creationId xmlns:a16="http://schemas.microsoft.com/office/drawing/2014/main" id="{6BC4683D-4DDA-31B9-6E72-87FC070CBEF8}"/>
              </a:ext>
            </a:extLst>
          </p:cNvPr>
          <p:cNvCxnSpPr>
            <a:cxnSpLocks/>
          </p:cNvCxnSpPr>
          <p:nvPr/>
        </p:nvCxnSpPr>
        <p:spPr>
          <a:xfrm>
            <a:off x="0" y="563769"/>
            <a:ext cx="121920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7" name="正方形/長方形 16">
            <a:extLst>
              <a:ext uri="{FF2B5EF4-FFF2-40B4-BE49-F238E27FC236}">
                <a16:creationId xmlns:a16="http://schemas.microsoft.com/office/drawing/2014/main" id="{1FDD96EE-CE86-6548-FB3C-B9B3C2FE6970}"/>
              </a:ext>
            </a:extLst>
          </p:cNvPr>
          <p:cNvSpPr/>
          <p:nvPr/>
        </p:nvSpPr>
        <p:spPr>
          <a:xfrm>
            <a:off x="0" y="72192"/>
            <a:ext cx="116878" cy="491578"/>
          </a:xfrm>
          <a:prstGeom prst="rect">
            <a:avLst/>
          </a:prstGeom>
          <a:solidFill>
            <a:srgbClr val="0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1" name="テキスト ボックス 10">
            <a:extLst>
              <a:ext uri="{FF2B5EF4-FFF2-40B4-BE49-F238E27FC236}">
                <a16:creationId xmlns:a16="http://schemas.microsoft.com/office/drawing/2014/main" id="{7870DB11-A5B6-523D-26D0-14A256575290}"/>
              </a:ext>
            </a:extLst>
          </p:cNvPr>
          <p:cNvSpPr txBox="1"/>
          <p:nvPr/>
        </p:nvSpPr>
        <p:spPr>
          <a:xfrm>
            <a:off x="111577" y="747370"/>
            <a:ext cx="11963545" cy="400110"/>
          </a:xfrm>
          <a:prstGeom prst="rect">
            <a:avLst/>
          </a:prstGeom>
          <a:solidFill>
            <a:srgbClr val="008080"/>
          </a:solidFill>
          <a:ln>
            <a:noFill/>
          </a:ln>
        </p:spPr>
        <p:txBody>
          <a:bodyPr wrap="square" rtlCol="0">
            <a:spAutoFit/>
          </a:bodyPr>
          <a:lstStyle/>
          <a:p>
            <a:r>
              <a:rPr lang="ja-JP" altLang="en-US" sz="2000" b="1" dirty="0">
                <a:solidFill>
                  <a:schemeClr val="bg1"/>
                </a:solidFill>
                <a:latin typeface="+mn-ea"/>
              </a:rPr>
              <a:t>３</a:t>
            </a:r>
            <a:r>
              <a:rPr kumimoji="1" lang="ja-JP" altLang="en-US" sz="2000" b="1" dirty="0">
                <a:solidFill>
                  <a:schemeClr val="bg1"/>
                </a:solidFill>
                <a:latin typeface="+mn-ea"/>
              </a:rPr>
              <a:t>）緑の活動への参加実態（世代別）</a:t>
            </a:r>
            <a:r>
              <a:rPr kumimoji="1" lang="en-US" altLang="ja-JP" sz="2000" b="1" dirty="0">
                <a:solidFill>
                  <a:schemeClr val="bg1"/>
                </a:solidFill>
                <a:latin typeface="+mn-ea"/>
              </a:rPr>
              <a:t> 【</a:t>
            </a:r>
            <a:r>
              <a:rPr kumimoji="1" lang="ja-JP" altLang="en-US" sz="2000" b="1" dirty="0">
                <a:solidFill>
                  <a:schemeClr val="bg1"/>
                </a:solidFill>
                <a:latin typeface="+mn-ea"/>
              </a:rPr>
              <a:t>令和５年度</a:t>
            </a:r>
            <a:r>
              <a:rPr kumimoji="1" lang="en-US" altLang="ja-JP" sz="2000" b="1" dirty="0">
                <a:solidFill>
                  <a:schemeClr val="bg1"/>
                </a:solidFill>
                <a:latin typeface="+mn-ea"/>
              </a:rPr>
              <a:t>(2023</a:t>
            </a:r>
            <a:r>
              <a:rPr kumimoji="1" lang="ja-JP" altLang="en-US" sz="2000" b="1" dirty="0">
                <a:solidFill>
                  <a:schemeClr val="bg1"/>
                </a:solidFill>
                <a:latin typeface="+mn-ea"/>
              </a:rPr>
              <a:t>年度</a:t>
            </a:r>
            <a:r>
              <a:rPr kumimoji="1" lang="en-US" altLang="ja-JP" sz="2000" b="1" dirty="0">
                <a:solidFill>
                  <a:schemeClr val="bg1"/>
                </a:solidFill>
                <a:latin typeface="+mn-ea"/>
              </a:rPr>
              <a:t>)</a:t>
            </a:r>
            <a:r>
              <a:rPr kumimoji="1" lang="ja-JP" altLang="en-US" sz="2000" b="1" dirty="0">
                <a:solidFill>
                  <a:schemeClr val="bg1"/>
                </a:solidFill>
                <a:latin typeface="+mn-ea"/>
              </a:rPr>
              <a:t>と平成</a:t>
            </a:r>
            <a:r>
              <a:rPr kumimoji="1" lang="en-US" altLang="ja-JP" sz="2000" b="1" dirty="0">
                <a:solidFill>
                  <a:schemeClr val="bg1"/>
                </a:solidFill>
                <a:latin typeface="+mn-ea"/>
              </a:rPr>
              <a:t>19</a:t>
            </a:r>
            <a:r>
              <a:rPr kumimoji="1" lang="ja-JP" altLang="en-US" sz="2000" b="1" dirty="0">
                <a:solidFill>
                  <a:schemeClr val="bg1"/>
                </a:solidFill>
                <a:latin typeface="+mn-ea"/>
              </a:rPr>
              <a:t>年度</a:t>
            </a:r>
            <a:r>
              <a:rPr kumimoji="1" lang="en-US" altLang="ja-JP" sz="2000" b="1" dirty="0">
                <a:solidFill>
                  <a:schemeClr val="bg1"/>
                </a:solidFill>
                <a:latin typeface="+mn-ea"/>
              </a:rPr>
              <a:t>(2007</a:t>
            </a:r>
            <a:r>
              <a:rPr kumimoji="1" lang="ja-JP" altLang="en-US" sz="2000" b="1" dirty="0">
                <a:solidFill>
                  <a:schemeClr val="bg1"/>
                </a:solidFill>
                <a:latin typeface="+mn-ea"/>
              </a:rPr>
              <a:t>年度</a:t>
            </a:r>
            <a:r>
              <a:rPr kumimoji="1" lang="en-US" altLang="ja-JP" sz="2000" b="1" dirty="0">
                <a:solidFill>
                  <a:schemeClr val="bg1"/>
                </a:solidFill>
                <a:latin typeface="+mn-ea"/>
              </a:rPr>
              <a:t>)</a:t>
            </a:r>
            <a:r>
              <a:rPr kumimoji="1" lang="ja-JP" altLang="en-US" sz="2000" b="1" dirty="0">
                <a:solidFill>
                  <a:schemeClr val="bg1"/>
                </a:solidFill>
                <a:latin typeface="+mn-ea"/>
              </a:rPr>
              <a:t>との比較</a:t>
            </a:r>
            <a:r>
              <a:rPr kumimoji="1" lang="en-US" altLang="ja-JP" sz="2000" b="1" dirty="0">
                <a:solidFill>
                  <a:schemeClr val="bg1"/>
                </a:solidFill>
                <a:latin typeface="+mn-ea"/>
              </a:rPr>
              <a:t>】</a:t>
            </a:r>
            <a:endParaRPr kumimoji="1" lang="ja-JP" altLang="en-US" sz="2000" b="1" dirty="0">
              <a:solidFill>
                <a:schemeClr val="bg1"/>
              </a:solidFill>
              <a:latin typeface="+mn-ea"/>
            </a:endParaRPr>
          </a:p>
        </p:txBody>
      </p:sp>
      <p:sp>
        <p:nvSpPr>
          <p:cNvPr id="13" name="テキスト ボックス 12">
            <a:extLst>
              <a:ext uri="{FF2B5EF4-FFF2-40B4-BE49-F238E27FC236}">
                <a16:creationId xmlns:a16="http://schemas.microsoft.com/office/drawing/2014/main" id="{ACE73C3F-1811-5CE6-B9B4-E160D87678E1}"/>
              </a:ext>
            </a:extLst>
          </p:cNvPr>
          <p:cNvSpPr txBox="1"/>
          <p:nvPr/>
        </p:nvSpPr>
        <p:spPr>
          <a:xfrm>
            <a:off x="337313" y="1176025"/>
            <a:ext cx="11207734" cy="461665"/>
          </a:xfrm>
          <a:prstGeom prst="rect">
            <a:avLst/>
          </a:prstGeom>
          <a:noFill/>
        </p:spPr>
        <p:txBody>
          <a:bodyPr wrap="square">
            <a:spAutoFit/>
          </a:bodyPr>
          <a:lstStyle/>
          <a:p>
            <a:r>
              <a:rPr lang="en-US" altLang="ja-JP" b="1" dirty="0">
                <a:latin typeface="+mn-ea"/>
              </a:rPr>
              <a:t>(Q.10) </a:t>
            </a:r>
            <a:r>
              <a:rPr lang="ja-JP" altLang="en-US" sz="2400" b="1" dirty="0">
                <a:latin typeface="+mn-ea"/>
              </a:rPr>
              <a:t>今後</a:t>
            </a:r>
            <a:r>
              <a:rPr lang="ja-JP" altLang="en-US" b="1" dirty="0">
                <a:latin typeface="+mn-ea"/>
              </a:rPr>
              <a:t>行いたい緑に関する活動を教えてください。</a:t>
            </a:r>
            <a:r>
              <a:rPr lang="en-US" altLang="ja-JP" b="1" dirty="0">
                <a:latin typeface="+mn-ea"/>
              </a:rPr>
              <a:t>【</a:t>
            </a:r>
            <a:r>
              <a:rPr lang="ja-JP" altLang="en-US" b="1" dirty="0">
                <a:latin typeface="+mn-ea"/>
              </a:rPr>
              <a:t>自宅での園芸・ガーデニング</a:t>
            </a:r>
            <a:r>
              <a:rPr lang="en-US" altLang="ja-JP" b="1" dirty="0">
                <a:latin typeface="+mn-ea"/>
              </a:rPr>
              <a:t>】</a:t>
            </a:r>
            <a:endParaRPr lang="ja-JP" altLang="en-US" b="1" dirty="0">
              <a:latin typeface="+mn-ea"/>
            </a:endParaRPr>
          </a:p>
        </p:txBody>
      </p:sp>
      <p:sp>
        <p:nvSpPr>
          <p:cNvPr id="27" name="テキスト ボックス 26">
            <a:extLst>
              <a:ext uri="{FF2B5EF4-FFF2-40B4-BE49-F238E27FC236}">
                <a16:creationId xmlns:a16="http://schemas.microsoft.com/office/drawing/2014/main" id="{7FD623EA-308F-6C41-73C1-ACC46DF7653F}"/>
              </a:ext>
            </a:extLst>
          </p:cNvPr>
          <p:cNvSpPr txBox="1"/>
          <p:nvPr/>
        </p:nvSpPr>
        <p:spPr>
          <a:xfrm>
            <a:off x="282830" y="6201033"/>
            <a:ext cx="8271890" cy="646331"/>
          </a:xfrm>
          <a:prstGeom prst="rect">
            <a:avLst/>
          </a:prstGeom>
          <a:noFill/>
        </p:spPr>
        <p:txBody>
          <a:bodyPr wrap="square" rtlCol="0">
            <a:spAutoFit/>
          </a:bodyPr>
          <a:lstStyle/>
          <a:p>
            <a:pPr marL="285750" indent="-285750">
              <a:buFont typeface="Wingdings" panose="05000000000000000000" pitchFamily="2" charset="2"/>
              <a:buChar char="l"/>
            </a:pPr>
            <a:r>
              <a:rPr kumimoji="1" lang="ja-JP" altLang="en-US" dirty="0"/>
              <a:t>平成</a:t>
            </a:r>
            <a:r>
              <a:rPr kumimoji="1" lang="en-US" altLang="ja-JP" dirty="0"/>
              <a:t>19</a:t>
            </a:r>
            <a:r>
              <a:rPr kumimoji="1" lang="ja-JP" altLang="en-US" dirty="0"/>
              <a:t>年度では、</a:t>
            </a:r>
            <a:r>
              <a:rPr kumimoji="1" lang="en-US" altLang="ja-JP" dirty="0"/>
              <a:t>30</a:t>
            </a:r>
            <a:r>
              <a:rPr kumimoji="1" lang="ja-JP" altLang="en-US" dirty="0"/>
              <a:t>代で最も多く、</a:t>
            </a:r>
            <a:r>
              <a:rPr kumimoji="1" lang="en-US" altLang="ja-JP" dirty="0"/>
              <a:t>70</a:t>
            </a:r>
            <a:r>
              <a:rPr kumimoji="1" lang="ja-JP" altLang="en-US" dirty="0"/>
              <a:t>代以上が最も少なくなっています。</a:t>
            </a:r>
            <a:endParaRPr kumimoji="1" lang="en-US" altLang="ja-JP" dirty="0"/>
          </a:p>
          <a:p>
            <a:pPr marL="285750" indent="-285750">
              <a:buFont typeface="Wingdings" panose="05000000000000000000" pitchFamily="2" charset="2"/>
              <a:buChar char="l"/>
            </a:pPr>
            <a:r>
              <a:rPr kumimoji="1" lang="ja-JP" altLang="en-US" dirty="0"/>
              <a:t>令和５年度では、</a:t>
            </a:r>
            <a:r>
              <a:rPr kumimoji="1" lang="en-US" altLang="ja-JP" dirty="0"/>
              <a:t>70</a:t>
            </a:r>
            <a:r>
              <a:rPr kumimoji="1" lang="ja-JP" altLang="en-US" dirty="0"/>
              <a:t>代以上で最も多く、</a:t>
            </a:r>
            <a:r>
              <a:rPr kumimoji="1" lang="en-US" altLang="ja-JP" dirty="0"/>
              <a:t>20</a:t>
            </a:r>
            <a:r>
              <a:rPr kumimoji="1" lang="ja-JP" altLang="en-US" dirty="0"/>
              <a:t>代が最も少なくなっています。</a:t>
            </a:r>
          </a:p>
        </p:txBody>
      </p:sp>
      <p:sp>
        <p:nvSpPr>
          <p:cNvPr id="2" name="テキスト ボックス 1">
            <a:extLst>
              <a:ext uri="{FF2B5EF4-FFF2-40B4-BE49-F238E27FC236}">
                <a16:creationId xmlns:a16="http://schemas.microsoft.com/office/drawing/2014/main" id="{EDD2FCF5-D190-0352-B957-03C8D85EC2D7}"/>
              </a:ext>
            </a:extLst>
          </p:cNvPr>
          <p:cNvSpPr txBox="1"/>
          <p:nvPr/>
        </p:nvSpPr>
        <p:spPr>
          <a:xfrm>
            <a:off x="427601" y="1661143"/>
            <a:ext cx="1419129" cy="369332"/>
          </a:xfrm>
          <a:prstGeom prst="rect">
            <a:avLst/>
          </a:prstGeom>
          <a:noFill/>
          <a:ln>
            <a:solidFill>
              <a:srgbClr val="008080"/>
            </a:solidFill>
          </a:ln>
        </p:spPr>
        <p:txBody>
          <a:bodyPr wrap="square" rtlCol="0">
            <a:spAutoFit/>
          </a:bodyPr>
          <a:lstStyle/>
          <a:p>
            <a:r>
              <a:rPr kumimoji="1" lang="ja-JP" altLang="en-US" b="1" dirty="0">
                <a:solidFill>
                  <a:srgbClr val="008080"/>
                </a:solidFill>
                <a:latin typeface="+mn-ea"/>
              </a:rPr>
              <a:t>平成</a:t>
            </a:r>
            <a:r>
              <a:rPr kumimoji="1" lang="en-US" altLang="ja-JP" b="1" dirty="0">
                <a:solidFill>
                  <a:srgbClr val="008080"/>
                </a:solidFill>
                <a:latin typeface="+mn-ea"/>
              </a:rPr>
              <a:t>19</a:t>
            </a:r>
            <a:r>
              <a:rPr kumimoji="1" lang="ja-JP" altLang="en-US" b="1" dirty="0">
                <a:solidFill>
                  <a:srgbClr val="008080"/>
                </a:solidFill>
                <a:latin typeface="+mn-ea"/>
              </a:rPr>
              <a:t>年度</a:t>
            </a:r>
          </a:p>
        </p:txBody>
      </p:sp>
      <p:sp>
        <p:nvSpPr>
          <p:cNvPr id="4" name="テキスト ボックス 3">
            <a:extLst>
              <a:ext uri="{FF2B5EF4-FFF2-40B4-BE49-F238E27FC236}">
                <a16:creationId xmlns:a16="http://schemas.microsoft.com/office/drawing/2014/main" id="{35DDB37E-ACB5-175F-CED6-9F356EF3F4E1}"/>
              </a:ext>
            </a:extLst>
          </p:cNvPr>
          <p:cNvSpPr txBox="1"/>
          <p:nvPr/>
        </p:nvSpPr>
        <p:spPr>
          <a:xfrm>
            <a:off x="5981309" y="1656051"/>
            <a:ext cx="1419129" cy="369332"/>
          </a:xfrm>
          <a:prstGeom prst="rect">
            <a:avLst/>
          </a:prstGeom>
          <a:noFill/>
          <a:ln>
            <a:solidFill>
              <a:srgbClr val="008080"/>
            </a:solidFill>
          </a:ln>
        </p:spPr>
        <p:txBody>
          <a:bodyPr wrap="square" rtlCol="0">
            <a:spAutoFit/>
          </a:bodyPr>
          <a:lstStyle/>
          <a:p>
            <a:r>
              <a:rPr kumimoji="1" lang="ja-JP" altLang="en-US" b="1" dirty="0">
                <a:solidFill>
                  <a:srgbClr val="008080"/>
                </a:solidFill>
                <a:latin typeface="+mn-ea"/>
              </a:rPr>
              <a:t>令和５年度</a:t>
            </a:r>
          </a:p>
        </p:txBody>
      </p:sp>
      <p:pic>
        <p:nvPicPr>
          <p:cNvPr id="7" name="図 6">
            <a:extLst>
              <a:ext uri="{FF2B5EF4-FFF2-40B4-BE49-F238E27FC236}">
                <a16:creationId xmlns:a16="http://schemas.microsoft.com/office/drawing/2014/main" id="{4066EA53-A0D5-359F-B01C-2BA00B08BC49}"/>
              </a:ext>
            </a:extLst>
          </p:cNvPr>
          <p:cNvPicPr>
            <a:picLocks noChangeAspect="1"/>
          </p:cNvPicPr>
          <p:nvPr/>
        </p:nvPicPr>
        <p:blipFill>
          <a:blip r:embed="rId3"/>
          <a:stretch>
            <a:fillRect/>
          </a:stretch>
        </p:blipFill>
        <p:spPr>
          <a:xfrm>
            <a:off x="6200925" y="2128833"/>
            <a:ext cx="5632994" cy="3379797"/>
          </a:xfrm>
          <a:prstGeom prst="rect">
            <a:avLst/>
          </a:prstGeom>
        </p:spPr>
      </p:pic>
      <p:sp>
        <p:nvSpPr>
          <p:cNvPr id="9" name="テキスト ボックス 8">
            <a:extLst>
              <a:ext uri="{FF2B5EF4-FFF2-40B4-BE49-F238E27FC236}">
                <a16:creationId xmlns:a16="http://schemas.microsoft.com/office/drawing/2014/main" id="{4EE684BC-DA29-EEB7-9668-83FE67B7DB4A}"/>
              </a:ext>
            </a:extLst>
          </p:cNvPr>
          <p:cNvSpPr txBox="1"/>
          <p:nvPr/>
        </p:nvSpPr>
        <p:spPr>
          <a:xfrm>
            <a:off x="1877253" y="1811138"/>
            <a:ext cx="1585690" cy="276999"/>
          </a:xfrm>
          <a:prstGeom prst="rect">
            <a:avLst/>
          </a:prstGeom>
          <a:noFill/>
        </p:spPr>
        <p:txBody>
          <a:bodyPr wrap="none" rtlCol="0">
            <a:spAutoFit/>
          </a:bodyPr>
          <a:lstStyle/>
          <a:p>
            <a:r>
              <a:rPr kumimoji="1" lang="en-US" altLang="ja-JP" sz="1200" b="1" dirty="0"/>
              <a:t>※10</a:t>
            </a:r>
            <a:r>
              <a:rPr kumimoji="1" lang="ja-JP" altLang="en-US" sz="1200" b="1" dirty="0"/>
              <a:t>代は調査対象外</a:t>
            </a:r>
          </a:p>
        </p:txBody>
      </p:sp>
      <p:pic>
        <p:nvPicPr>
          <p:cNvPr id="10" name="図 9">
            <a:extLst>
              <a:ext uri="{FF2B5EF4-FFF2-40B4-BE49-F238E27FC236}">
                <a16:creationId xmlns:a16="http://schemas.microsoft.com/office/drawing/2014/main" id="{69EE3FCA-0374-7DA3-50F7-CC29364874E0}"/>
              </a:ext>
            </a:extLst>
          </p:cNvPr>
          <p:cNvPicPr>
            <a:picLocks noChangeAspect="1"/>
          </p:cNvPicPr>
          <p:nvPr/>
        </p:nvPicPr>
        <p:blipFill>
          <a:blip r:embed="rId4"/>
          <a:stretch>
            <a:fillRect/>
          </a:stretch>
        </p:blipFill>
        <p:spPr>
          <a:xfrm>
            <a:off x="473465" y="2161739"/>
            <a:ext cx="5507844" cy="3304707"/>
          </a:xfrm>
          <a:prstGeom prst="rect">
            <a:avLst/>
          </a:prstGeom>
        </p:spPr>
      </p:pic>
      <p:sp>
        <p:nvSpPr>
          <p:cNvPr id="5" name="テキスト ボックス 4">
            <a:extLst>
              <a:ext uri="{FF2B5EF4-FFF2-40B4-BE49-F238E27FC236}">
                <a16:creationId xmlns:a16="http://schemas.microsoft.com/office/drawing/2014/main" id="{6E9D84B7-96B6-3352-3583-56D9E8DE1C08}"/>
              </a:ext>
            </a:extLst>
          </p:cNvPr>
          <p:cNvSpPr txBox="1"/>
          <p:nvPr/>
        </p:nvSpPr>
        <p:spPr>
          <a:xfrm>
            <a:off x="282830" y="5484024"/>
            <a:ext cx="11678024" cy="707886"/>
          </a:xfrm>
          <a:prstGeom prst="rect">
            <a:avLst/>
          </a:prstGeom>
          <a:noFill/>
        </p:spPr>
        <p:txBody>
          <a:bodyPr wrap="square" rtlCol="0">
            <a:spAutoFit/>
          </a:bodyPr>
          <a:lstStyle/>
          <a:p>
            <a:r>
              <a:rPr kumimoji="1" lang="ja-JP" altLang="en-US" sz="2000" b="1" dirty="0"/>
              <a:t>自宅での園芸・ガーデニングと回答した人の世代別の比較では、過去は</a:t>
            </a:r>
            <a:r>
              <a:rPr kumimoji="1" lang="en-US" altLang="ja-JP" sz="2000" b="1" dirty="0"/>
              <a:t>20</a:t>
            </a:r>
            <a:r>
              <a:rPr lang="ja-JP" altLang="en-US" sz="2000" b="1" dirty="0"/>
              <a:t>～</a:t>
            </a:r>
            <a:r>
              <a:rPr lang="en-US" altLang="ja-JP" sz="2000" b="1" dirty="0"/>
              <a:t>30</a:t>
            </a:r>
            <a:r>
              <a:rPr lang="ja-JP" altLang="en-US" sz="2000" b="1" dirty="0"/>
              <a:t>代が最も多かったが、</a:t>
            </a:r>
            <a:r>
              <a:rPr lang="ja-JP" altLang="en-US" sz="2000" b="1" dirty="0">
                <a:solidFill>
                  <a:srgbClr val="FF0000"/>
                </a:solidFill>
              </a:rPr>
              <a:t>現在は、</a:t>
            </a:r>
            <a:r>
              <a:rPr lang="en-US" altLang="ja-JP" sz="2000" b="1" dirty="0">
                <a:solidFill>
                  <a:srgbClr val="FF0000"/>
                </a:solidFill>
              </a:rPr>
              <a:t>50</a:t>
            </a:r>
            <a:r>
              <a:rPr lang="ja-JP" altLang="en-US" sz="2000" b="1" dirty="0">
                <a:solidFill>
                  <a:srgbClr val="FF0000"/>
                </a:solidFill>
              </a:rPr>
              <a:t>代以上の高齢層が多く</a:t>
            </a:r>
            <a:r>
              <a:rPr lang="ja-JP" altLang="en-US" sz="2000" b="1" dirty="0"/>
              <a:t>なっています。</a:t>
            </a:r>
            <a:endParaRPr kumimoji="1" lang="en-US" altLang="ja-JP" sz="2000" b="1" dirty="0"/>
          </a:p>
        </p:txBody>
      </p:sp>
      <p:sp>
        <p:nvSpPr>
          <p:cNvPr id="15" name="スライド番号プレースホルダー 1">
            <a:extLst>
              <a:ext uri="{FF2B5EF4-FFF2-40B4-BE49-F238E27FC236}">
                <a16:creationId xmlns:a16="http://schemas.microsoft.com/office/drawing/2014/main" id="{CD13385A-BAB2-4C40-7D1C-3BB387C7791D}"/>
              </a:ext>
            </a:extLst>
          </p:cNvPr>
          <p:cNvSpPr>
            <a:spLocks noGrp="1"/>
          </p:cNvSpPr>
          <p:nvPr>
            <p:ph type="sldNum" sz="quarter" idx="12"/>
          </p:nvPr>
        </p:nvSpPr>
        <p:spPr>
          <a:xfrm>
            <a:off x="11463230" y="178243"/>
            <a:ext cx="611892" cy="325717"/>
          </a:xfrm>
          <a:prstGeom prst="hexagon">
            <a:avLst/>
          </a:prstGeom>
          <a:solidFill>
            <a:srgbClr val="008080"/>
          </a:solidFill>
        </p:spPr>
        <p:txBody>
          <a:bodyPr/>
          <a:lstStyle/>
          <a:p>
            <a:pPr algn="ctr"/>
            <a:fld id="{5FC0E5C0-69CC-48F4-B86E-58D226C669B7}" type="slidenum">
              <a:rPr kumimoji="1" lang="ja-JP" altLang="en-US" b="1" smtClean="0">
                <a:solidFill>
                  <a:schemeClr val="bg1"/>
                </a:solidFill>
              </a:rPr>
              <a:pPr algn="ctr"/>
              <a:t>12</a:t>
            </a:fld>
            <a:endParaRPr kumimoji="1" lang="ja-JP" altLang="en-US" b="1" dirty="0">
              <a:solidFill>
                <a:schemeClr val="bg1"/>
              </a:solidFill>
            </a:endParaRPr>
          </a:p>
        </p:txBody>
      </p:sp>
      <p:sp>
        <p:nvSpPr>
          <p:cNvPr id="16" name="正方形/長方形 15">
            <a:extLst>
              <a:ext uri="{FF2B5EF4-FFF2-40B4-BE49-F238E27FC236}">
                <a16:creationId xmlns:a16="http://schemas.microsoft.com/office/drawing/2014/main" id="{AB382817-7BAD-5795-2B73-330906920771}"/>
              </a:ext>
            </a:extLst>
          </p:cNvPr>
          <p:cNvSpPr/>
          <p:nvPr/>
        </p:nvSpPr>
        <p:spPr>
          <a:xfrm>
            <a:off x="703385" y="3228153"/>
            <a:ext cx="2230734" cy="707886"/>
          </a:xfrm>
          <a:prstGeom prst="rect">
            <a:avLst/>
          </a:prstGeom>
          <a:noFill/>
          <a:ln w="28575">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6A2DA5F8-5088-29C8-2FC5-0F5383C3E1CA}"/>
              </a:ext>
            </a:extLst>
          </p:cNvPr>
          <p:cNvSpPr/>
          <p:nvPr/>
        </p:nvSpPr>
        <p:spPr>
          <a:xfrm>
            <a:off x="6151788" y="4277902"/>
            <a:ext cx="5222946" cy="988486"/>
          </a:xfrm>
          <a:prstGeom prst="rect">
            <a:avLst/>
          </a:prstGeom>
          <a:noFill/>
          <a:ln w="28575">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5801990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230291-3F9A-1A7C-BF5E-967CD5254B38}"/>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CF4778A8-3B7D-8F33-AE99-071166736469}"/>
              </a:ext>
            </a:extLst>
          </p:cNvPr>
          <p:cNvSpPr txBox="1"/>
          <p:nvPr/>
        </p:nvSpPr>
        <p:spPr>
          <a:xfrm>
            <a:off x="116878" y="129602"/>
            <a:ext cx="3262432" cy="461665"/>
          </a:xfrm>
          <a:prstGeom prst="rect">
            <a:avLst/>
          </a:prstGeom>
          <a:noFill/>
        </p:spPr>
        <p:txBody>
          <a:bodyPr wrap="none" rtlCol="0">
            <a:spAutoFit/>
          </a:bodyPr>
          <a:lstStyle/>
          <a:p>
            <a:r>
              <a:rPr lang="ja-JP" altLang="en-US" sz="2400" b="1" dirty="0">
                <a:solidFill>
                  <a:srgbClr val="002060"/>
                </a:solidFill>
                <a:latin typeface="+mn-ea"/>
              </a:rPr>
              <a:t>選択式アンケート結果</a:t>
            </a:r>
            <a:endParaRPr lang="en-US" altLang="ja-JP" sz="2400" b="1" dirty="0">
              <a:solidFill>
                <a:srgbClr val="002060"/>
              </a:solidFill>
              <a:latin typeface="+mn-ea"/>
            </a:endParaRPr>
          </a:p>
        </p:txBody>
      </p:sp>
      <p:sp>
        <p:nvSpPr>
          <p:cNvPr id="12" name="正方形/長方形 11">
            <a:extLst>
              <a:ext uri="{FF2B5EF4-FFF2-40B4-BE49-F238E27FC236}">
                <a16:creationId xmlns:a16="http://schemas.microsoft.com/office/drawing/2014/main" id="{AA1721BC-87E1-7C9C-CF22-7E613FE9FEF0}"/>
              </a:ext>
            </a:extLst>
          </p:cNvPr>
          <p:cNvSpPr/>
          <p:nvPr/>
        </p:nvSpPr>
        <p:spPr>
          <a:xfrm>
            <a:off x="0" y="-13748"/>
            <a:ext cx="12192000" cy="113438"/>
          </a:xfrm>
          <a:prstGeom prst="rect">
            <a:avLst/>
          </a:prstGeom>
          <a:gradFill flip="none" rotWithShape="1">
            <a:gsLst>
              <a:gs pos="0">
                <a:srgbClr val="008080"/>
              </a:gs>
              <a:gs pos="64740">
                <a:srgbClr val="008080"/>
              </a:gs>
              <a:gs pos="29000">
                <a:srgbClr val="008080"/>
              </a:gs>
              <a:gs pos="100000">
                <a:schemeClr val="bg1"/>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4" name="直線コネクタ 13">
            <a:extLst>
              <a:ext uri="{FF2B5EF4-FFF2-40B4-BE49-F238E27FC236}">
                <a16:creationId xmlns:a16="http://schemas.microsoft.com/office/drawing/2014/main" id="{688EBCCD-D18E-F213-580C-50AEC6502156}"/>
              </a:ext>
            </a:extLst>
          </p:cNvPr>
          <p:cNvCxnSpPr>
            <a:cxnSpLocks/>
          </p:cNvCxnSpPr>
          <p:nvPr/>
        </p:nvCxnSpPr>
        <p:spPr>
          <a:xfrm>
            <a:off x="0" y="563769"/>
            <a:ext cx="121920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7" name="正方形/長方形 16">
            <a:extLst>
              <a:ext uri="{FF2B5EF4-FFF2-40B4-BE49-F238E27FC236}">
                <a16:creationId xmlns:a16="http://schemas.microsoft.com/office/drawing/2014/main" id="{4454A832-A99C-80D2-A335-3E18735A5FCA}"/>
              </a:ext>
            </a:extLst>
          </p:cNvPr>
          <p:cNvSpPr/>
          <p:nvPr/>
        </p:nvSpPr>
        <p:spPr>
          <a:xfrm>
            <a:off x="0" y="72192"/>
            <a:ext cx="116878" cy="491578"/>
          </a:xfrm>
          <a:prstGeom prst="rect">
            <a:avLst/>
          </a:prstGeom>
          <a:solidFill>
            <a:srgbClr val="0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1" name="テキスト ボックス 10">
            <a:extLst>
              <a:ext uri="{FF2B5EF4-FFF2-40B4-BE49-F238E27FC236}">
                <a16:creationId xmlns:a16="http://schemas.microsoft.com/office/drawing/2014/main" id="{B84CEA79-1F63-58A1-C9B0-D3D397106F5F}"/>
              </a:ext>
            </a:extLst>
          </p:cNvPr>
          <p:cNvSpPr txBox="1"/>
          <p:nvPr/>
        </p:nvSpPr>
        <p:spPr>
          <a:xfrm>
            <a:off x="111577" y="747370"/>
            <a:ext cx="11963545" cy="400110"/>
          </a:xfrm>
          <a:prstGeom prst="rect">
            <a:avLst/>
          </a:prstGeom>
          <a:solidFill>
            <a:srgbClr val="008080"/>
          </a:solidFill>
          <a:ln>
            <a:noFill/>
          </a:ln>
        </p:spPr>
        <p:txBody>
          <a:bodyPr wrap="square" rtlCol="0">
            <a:spAutoFit/>
          </a:bodyPr>
          <a:lstStyle/>
          <a:p>
            <a:r>
              <a:rPr lang="ja-JP" altLang="en-US" sz="2000" b="1" dirty="0">
                <a:solidFill>
                  <a:schemeClr val="bg1"/>
                </a:solidFill>
                <a:latin typeface="+mn-ea"/>
              </a:rPr>
              <a:t>３</a:t>
            </a:r>
            <a:r>
              <a:rPr kumimoji="1" lang="ja-JP" altLang="en-US" sz="2000" b="1" dirty="0">
                <a:solidFill>
                  <a:schemeClr val="bg1"/>
                </a:solidFill>
                <a:latin typeface="+mn-ea"/>
              </a:rPr>
              <a:t>）緑の活動への参加実態（地域別）</a:t>
            </a:r>
            <a:r>
              <a:rPr kumimoji="1" lang="en-US" altLang="ja-JP" sz="2000" b="1" dirty="0">
                <a:solidFill>
                  <a:schemeClr val="bg1"/>
                </a:solidFill>
                <a:latin typeface="+mn-ea"/>
              </a:rPr>
              <a:t> 【</a:t>
            </a:r>
            <a:r>
              <a:rPr kumimoji="1" lang="ja-JP" altLang="en-US" sz="2000" b="1" dirty="0">
                <a:solidFill>
                  <a:schemeClr val="bg1"/>
                </a:solidFill>
                <a:latin typeface="+mn-ea"/>
              </a:rPr>
              <a:t>令和５年度</a:t>
            </a:r>
            <a:r>
              <a:rPr kumimoji="1" lang="en-US" altLang="ja-JP" sz="2000" b="1" dirty="0">
                <a:solidFill>
                  <a:schemeClr val="bg1"/>
                </a:solidFill>
                <a:latin typeface="+mn-ea"/>
              </a:rPr>
              <a:t>(2023</a:t>
            </a:r>
            <a:r>
              <a:rPr kumimoji="1" lang="ja-JP" altLang="en-US" sz="2000" b="1" dirty="0">
                <a:solidFill>
                  <a:schemeClr val="bg1"/>
                </a:solidFill>
                <a:latin typeface="+mn-ea"/>
              </a:rPr>
              <a:t>年度</a:t>
            </a:r>
            <a:r>
              <a:rPr kumimoji="1" lang="en-US" altLang="ja-JP" sz="2000" b="1" dirty="0">
                <a:solidFill>
                  <a:schemeClr val="bg1"/>
                </a:solidFill>
                <a:latin typeface="+mn-ea"/>
              </a:rPr>
              <a:t>)</a:t>
            </a:r>
            <a:r>
              <a:rPr kumimoji="1" lang="ja-JP" altLang="en-US" sz="2000" b="1" dirty="0">
                <a:solidFill>
                  <a:schemeClr val="bg1"/>
                </a:solidFill>
                <a:latin typeface="+mn-ea"/>
              </a:rPr>
              <a:t>と平成</a:t>
            </a:r>
            <a:r>
              <a:rPr kumimoji="1" lang="en-US" altLang="ja-JP" sz="2000" b="1" dirty="0">
                <a:solidFill>
                  <a:schemeClr val="bg1"/>
                </a:solidFill>
                <a:latin typeface="+mn-ea"/>
              </a:rPr>
              <a:t>19</a:t>
            </a:r>
            <a:r>
              <a:rPr kumimoji="1" lang="ja-JP" altLang="en-US" sz="2000" b="1" dirty="0">
                <a:solidFill>
                  <a:schemeClr val="bg1"/>
                </a:solidFill>
                <a:latin typeface="+mn-ea"/>
              </a:rPr>
              <a:t>年度</a:t>
            </a:r>
            <a:r>
              <a:rPr kumimoji="1" lang="en-US" altLang="ja-JP" sz="2000" b="1" dirty="0">
                <a:solidFill>
                  <a:schemeClr val="bg1"/>
                </a:solidFill>
                <a:latin typeface="+mn-ea"/>
              </a:rPr>
              <a:t>(2007</a:t>
            </a:r>
            <a:r>
              <a:rPr kumimoji="1" lang="ja-JP" altLang="en-US" sz="2000" b="1" dirty="0">
                <a:solidFill>
                  <a:schemeClr val="bg1"/>
                </a:solidFill>
                <a:latin typeface="+mn-ea"/>
              </a:rPr>
              <a:t>年度</a:t>
            </a:r>
            <a:r>
              <a:rPr kumimoji="1" lang="en-US" altLang="ja-JP" sz="2000" b="1" dirty="0">
                <a:solidFill>
                  <a:schemeClr val="bg1"/>
                </a:solidFill>
                <a:latin typeface="+mn-ea"/>
              </a:rPr>
              <a:t>)</a:t>
            </a:r>
            <a:r>
              <a:rPr kumimoji="1" lang="ja-JP" altLang="en-US" sz="2000" b="1" dirty="0">
                <a:solidFill>
                  <a:schemeClr val="bg1"/>
                </a:solidFill>
                <a:latin typeface="+mn-ea"/>
              </a:rPr>
              <a:t>との比較</a:t>
            </a:r>
            <a:r>
              <a:rPr kumimoji="1" lang="en-US" altLang="ja-JP" sz="2000" b="1" dirty="0">
                <a:solidFill>
                  <a:schemeClr val="bg1"/>
                </a:solidFill>
                <a:latin typeface="+mn-ea"/>
              </a:rPr>
              <a:t>】</a:t>
            </a:r>
            <a:endParaRPr kumimoji="1" lang="ja-JP" altLang="en-US" sz="2000" b="1" dirty="0">
              <a:solidFill>
                <a:schemeClr val="bg1"/>
              </a:solidFill>
              <a:latin typeface="+mn-ea"/>
            </a:endParaRPr>
          </a:p>
        </p:txBody>
      </p:sp>
      <p:sp>
        <p:nvSpPr>
          <p:cNvPr id="13" name="テキスト ボックス 12">
            <a:extLst>
              <a:ext uri="{FF2B5EF4-FFF2-40B4-BE49-F238E27FC236}">
                <a16:creationId xmlns:a16="http://schemas.microsoft.com/office/drawing/2014/main" id="{A3DB6269-F612-3C6C-AA33-2B8C03ACF79D}"/>
              </a:ext>
            </a:extLst>
          </p:cNvPr>
          <p:cNvSpPr txBox="1"/>
          <p:nvPr/>
        </p:nvSpPr>
        <p:spPr>
          <a:xfrm>
            <a:off x="337313" y="1176025"/>
            <a:ext cx="11207734" cy="461665"/>
          </a:xfrm>
          <a:prstGeom prst="rect">
            <a:avLst/>
          </a:prstGeom>
          <a:noFill/>
        </p:spPr>
        <p:txBody>
          <a:bodyPr wrap="square">
            <a:spAutoFit/>
          </a:bodyPr>
          <a:lstStyle/>
          <a:p>
            <a:r>
              <a:rPr lang="en-US" altLang="ja-JP" b="1" dirty="0">
                <a:latin typeface="+mn-ea"/>
              </a:rPr>
              <a:t>(Q.10) </a:t>
            </a:r>
            <a:r>
              <a:rPr lang="ja-JP" altLang="en-US" sz="2400" b="1" dirty="0">
                <a:latin typeface="+mn-ea"/>
              </a:rPr>
              <a:t>今後</a:t>
            </a:r>
            <a:r>
              <a:rPr lang="ja-JP" altLang="en-US" b="1" dirty="0">
                <a:latin typeface="+mn-ea"/>
              </a:rPr>
              <a:t>行いたい緑に関する活動を教えてください。</a:t>
            </a:r>
            <a:r>
              <a:rPr lang="en-US" altLang="ja-JP" b="1" dirty="0">
                <a:latin typeface="+mn-ea"/>
              </a:rPr>
              <a:t>【</a:t>
            </a:r>
            <a:r>
              <a:rPr lang="ja-JP" altLang="en-US" b="1" dirty="0">
                <a:latin typeface="+mn-ea"/>
              </a:rPr>
              <a:t>自宅での園芸・ガーデニング</a:t>
            </a:r>
            <a:r>
              <a:rPr lang="en-US" altLang="ja-JP" b="1" dirty="0">
                <a:latin typeface="+mn-ea"/>
              </a:rPr>
              <a:t>】</a:t>
            </a:r>
            <a:endParaRPr lang="ja-JP" altLang="en-US" b="1" dirty="0">
              <a:latin typeface="+mn-ea"/>
            </a:endParaRPr>
          </a:p>
        </p:txBody>
      </p:sp>
      <p:sp>
        <p:nvSpPr>
          <p:cNvPr id="27" name="テキスト ボックス 26">
            <a:extLst>
              <a:ext uri="{FF2B5EF4-FFF2-40B4-BE49-F238E27FC236}">
                <a16:creationId xmlns:a16="http://schemas.microsoft.com/office/drawing/2014/main" id="{D1F98FA1-D69A-805C-EFD1-9F48C6D9C4BF}"/>
              </a:ext>
            </a:extLst>
          </p:cNvPr>
          <p:cNvSpPr txBox="1"/>
          <p:nvPr/>
        </p:nvSpPr>
        <p:spPr>
          <a:xfrm>
            <a:off x="427601" y="6143623"/>
            <a:ext cx="7686252" cy="646331"/>
          </a:xfrm>
          <a:prstGeom prst="rect">
            <a:avLst/>
          </a:prstGeom>
          <a:noFill/>
        </p:spPr>
        <p:txBody>
          <a:bodyPr wrap="square" rtlCol="0">
            <a:spAutoFit/>
          </a:bodyPr>
          <a:lstStyle/>
          <a:p>
            <a:pPr marL="285750" indent="-285750">
              <a:buFont typeface="Wingdings" panose="05000000000000000000" pitchFamily="2" charset="2"/>
              <a:buChar char="l"/>
            </a:pPr>
            <a:r>
              <a:rPr kumimoji="1" lang="ja-JP" altLang="en-US" dirty="0"/>
              <a:t>平成</a:t>
            </a:r>
            <a:r>
              <a:rPr kumimoji="1" lang="en-US" altLang="ja-JP" dirty="0"/>
              <a:t>19</a:t>
            </a:r>
            <a:r>
              <a:rPr kumimoji="1" lang="ja-JP" altLang="en-US" dirty="0"/>
              <a:t>年度では、北部で最も多く、東部で最も少なくなっています。</a:t>
            </a:r>
            <a:endParaRPr kumimoji="1" lang="en-US" altLang="ja-JP" dirty="0"/>
          </a:p>
          <a:p>
            <a:pPr marL="285750" indent="-285750">
              <a:buFont typeface="Wingdings" panose="05000000000000000000" pitchFamily="2" charset="2"/>
              <a:buChar char="l"/>
            </a:pPr>
            <a:r>
              <a:rPr kumimoji="1" lang="ja-JP" altLang="en-US" dirty="0"/>
              <a:t>令和５年度では、中央で最も多く、北部</a:t>
            </a:r>
            <a:r>
              <a:rPr lang="ja-JP" altLang="en-US" dirty="0"/>
              <a:t>で</a:t>
            </a:r>
            <a:r>
              <a:rPr kumimoji="1" lang="ja-JP" altLang="en-US" dirty="0"/>
              <a:t>最も少なくなっています。</a:t>
            </a:r>
          </a:p>
        </p:txBody>
      </p:sp>
      <p:sp>
        <p:nvSpPr>
          <p:cNvPr id="2" name="テキスト ボックス 1">
            <a:extLst>
              <a:ext uri="{FF2B5EF4-FFF2-40B4-BE49-F238E27FC236}">
                <a16:creationId xmlns:a16="http://schemas.microsoft.com/office/drawing/2014/main" id="{AAE62262-1353-069C-9125-801B037E34FC}"/>
              </a:ext>
            </a:extLst>
          </p:cNvPr>
          <p:cNvSpPr txBox="1"/>
          <p:nvPr/>
        </p:nvSpPr>
        <p:spPr>
          <a:xfrm>
            <a:off x="427601" y="1661143"/>
            <a:ext cx="1419129" cy="369332"/>
          </a:xfrm>
          <a:prstGeom prst="rect">
            <a:avLst/>
          </a:prstGeom>
          <a:noFill/>
          <a:ln>
            <a:solidFill>
              <a:srgbClr val="008080"/>
            </a:solidFill>
          </a:ln>
        </p:spPr>
        <p:txBody>
          <a:bodyPr wrap="square" rtlCol="0">
            <a:spAutoFit/>
          </a:bodyPr>
          <a:lstStyle/>
          <a:p>
            <a:r>
              <a:rPr kumimoji="1" lang="ja-JP" altLang="en-US" b="1" dirty="0">
                <a:solidFill>
                  <a:srgbClr val="008080"/>
                </a:solidFill>
                <a:latin typeface="+mn-ea"/>
              </a:rPr>
              <a:t>平成</a:t>
            </a:r>
            <a:r>
              <a:rPr kumimoji="1" lang="en-US" altLang="ja-JP" b="1" dirty="0">
                <a:solidFill>
                  <a:srgbClr val="008080"/>
                </a:solidFill>
                <a:latin typeface="+mn-ea"/>
              </a:rPr>
              <a:t>19</a:t>
            </a:r>
            <a:r>
              <a:rPr kumimoji="1" lang="ja-JP" altLang="en-US" b="1" dirty="0">
                <a:solidFill>
                  <a:srgbClr val="008080"/>
                </a:solidFill>
                <a:latin typeface="+mn-ea"/>
              </a:rPr>
              <a:t>年度</a:t>
            </a:r>
          </a:p>
        </p:txBody>
      </p:sp>
      <p:sp>
        <p:nvSpPr>
          <p:cNvPr id="4" name="テキスト ボックス 3">
            <a:extLst>
              <a:ext uri="{FF2B5EF4-FFF2-40B4-BE49-F238E27FC236}">
                <a16:creationId xmlns:a16="http://schemas.microsoft.com/office/drawing/2014/main" id="{97DA7179-2934-A991-A4B4-2AD1194A746C}"/>
              </a:ext>
            </a:extLst>
          </p:cNvPr>
          <p:cNvSpPr txBox="1"/>
          <p:nvPr/>
        </p:nvSpPr>
        <p:spPr>
          <a:xfrm>
            <a:off x="5981309" y="1656051"/>
            <a:ext cx="1419129" cy="369332"/>
          </a:xfrm>
          <a:prstGeom prst="rect">
            <a:avLst/>
          </a:prstGeom>
          <a:noFill/>
          <a:ln>
            <a:solidFill>
              <a:srgbClr val="008080"/>
            </a:solidFill>
          </a:ln>
        </p:spPr>
        <p:txBody>
          <a:bodyPr wrap="square" rtlCol="0">
            <a:spAutoFit/>
          </a:bodyPr>
          <a:lstStyle/>
          <a:p>
            <a:r>
              <a:rPr kumimoji="1" lang="ja-JP" altLang="en-US" b="1" dirty="0">
                <a:solidFill>
                  <a:srgbClr val="008080"/>
                </a:solidFill>
                <a:latin typeface="+mn-ea"/>
              </a:rPr>
              <a:t>令和５年度</a:t>
            </a:r>
          </a:p>
        </p:txBody>
      </p:sp>
      <p:pic>
        <p:nvPicPr>
          <p:cNvPr id="9" name="図 8">
            <a:extLst>
              <a:ext uri="{FF2B5EF4-FFF2-40B4-BE49-F238E27FC236}">
                <a16:creationId xmlns:a16="http://schemas.microsoft.com/office/drawing/2014/main" id="{7461DE57-60C3-3DCC-BB20-4EC899FDBE9D}"/>
              </a:ext>
            </a:extLst>
          </p:cNvPr>
          <p:cNvPicPr>
            <a:picLocks noChangeAspect="1"/>
          </p:cNvPicPr>
          <p:nvPr/>
        </p:nvPicPr>
        <p:blipFill>
          <a:blip r:embed="rId3"/>
          <a:stretch>
            <a:fillRect/>
          </a:stretch>
        </p:blipFill>
        <p:spPr>
          <a:xfrm>
            <a:off x="6311154" y="2120782"/>
            <a:ext cx="5688011" cy="3412807"/>
          </a:xfrm>
          <a:prstGeom prst="rect">
            <a:avLst/>
          </a:prstGeom>
        </p:spPr>
      </p:pic>
      <p:pic>
        <p:nvPicPr>
          <p:cNvPr id="7" name="図 6">
            <a:extLst>
              <a:ext uri="{FF2B5EF4-FFF2-40B4-BE49-F238E27FC236}">
                <a16:creationId xmlns:a16="http://schemas.microsoft.com/office/drawing/2014/main" id="{63CD2736-BF29-EFF3-1FB2-CE98F3A90264}"/>
              </a:ext>
            </a:extLst>
          </p:cNvPr>
          <p:cNvPicPr>
            <a:picLocks noChangeAspect="1"/>
          </p:cNvPicPr>
          <p:nvPr/>
        </p:nvPicPr>
        <p:blipFill>
          <a:blip r:embed="rId4"/>
          <a:stretch>
            <a:fillRect/>
          </a:stretch>
        </p:blipFill>
        <p:spPr>
          <a:xfrm>
            <a:off x="576001" y="2130753"/>
            <a:ext cx="5678955" cy="3402836"/>
          </a:xfrm>
          <a:prstGeom prst="rect">
            <a:avLst/>
          </a:prstGeom>
        </p:spPr>
      </p:pic>
      <p:sp>
        <p:nvSpPr>
          <p:cNvPr id="6" name="テキスト ボックス 5">
            <a:extLst>
              <a:ext uri="{FF2B5EF4-FFF2-40B4-BE49-F238E27FC236}">
                <a16:creationId xmlns:a16="http://schemas.microsoft.com/office/drawing/2014/main" id="{E0293991-3ADA-0B74-0507-869FD08992E6}"/>
              </a:ext>
            </a:extLst>
          </p:cNvPr>
          <p:cNvSpPr txBox="1"/>
          <p:nvPr/>
        </p:nvSpPr>
        <p:spPr>
          <a:xfrm>
            <a:off x="427600" y="5402744"/>
            <a:ext cx="11533253" cy="707886"/>
          </a:xfrm>
          <a:prstGeom prst="rect">
            <a:avLst/>
          </a:prstGeom>
          <a:noFill/>
        </p:spPr>
        <p:txBody>
          <a:bodyPr wrap="square" rtlCol="0">
            <a:spAutoFit/>
          </a:bodyPr>
          <a:lstStyle/>
          <a:p>
            <a:r>
              <a:rPr lang="ja-JP" altLang="en-US" sz="2000" b="1" dirty="0"/>
              <a:t>地域別の比較では、過去に</a:t>
            </a:r>
            <a:r>
              <a:rPr lang="ja-JP" altLang="en-US" sz="2000" b="1" dirty="0">
                <a:solidFill>
                  <a:srgbClr val="FF0000"/>
                </a:solidFill>
              </a:rPr>
              <a:t>低かった南部・東部地域が、現在は他の地域と同程度</a:t>
            </a:r>
            <a:r>
              <a:rPr lang="ja-JP" altLang="en-US" sz="2000" b="1" dirty="0"/>
              <a:t>の割合に増加しています。</a:t>
            </a:r>
            <a:endParaRPr kumimoji="1" lang="en-US" altLang="ja-JP" sz="2000" b="1" dirty="0"/>
          </a:p>
        </p:txBody>
      </p:sp>
      <p:sp>
        <p:nvSpPr>
          <p:cNvPr id="15" name="スライド番号プレースホルダー 1">
            <a:extLst>
              <a:ext uri="{FF2B5EF4-FFF2-40B4-BE49-F238E27FC236}">
                <a16:creationId xmlns:a16="http://schemas.microsoft.com/office/drawing/2014/main" id="{7B53E3C8-3317-5B66-3B5E-3F55A1E9D1DD}"/>
              </a:ext>
            </a:extLst>
          </p:cNvPr>
          <p:cNvSpPr>
            <a:spLocks noGrp="1"/>
          </p:cNvSpPr>
          <p:nvPr>
            <p:ph type="sldNum" sz="quarter" idx="12"/>
          </p:nvPr>
        </p:nvSpPr>
        <p:spPr>
          <a:xfrm>
            <a:off x="11463230" y="178243"/>
            <a:ext cx="611892" cy="325717"/>
          </a:xfrm>
          <a:prstGeom prst="hexagon">
            <a:avLst/>
          </a:prstGeom>
          <a:solidFill>
            <a:srgbClr val="008080"/>
          </a:solidFill>
        </p:spPr>
        <p:txBody>
          <a:bodyPr/>
          <a:lstStyle/>
          <a:p>
            <a:pPr algn="ctr"/>
            <a:fld id="{5FC0E5C0-69CC-48F4-B86E-58D226C669B7}" type="slidenum">
              <a:rPr kumimoji="1" lang="ja-JP" altLang="en-US" b="1" smtClean="0">
                <a:solidFill>
                  <a:schemeClr val="bg1"/>
                </a:solidFill>
              </a:rPr>
              <a:pPr algn="ctr"/>
              <a:t>13</a:t>
            </a:fld>
            <a:endParaRPr kumimoji="1" lang="ja-JP" altLang="en-US" b="1" dirty="0">
              <a:solidFill>
                <a:schemeClr val="bg1"/>
              </a:solidFill>
            </a:endParaRPr>
          </a:p>
        </p:txBody>
      </p:sp>
      <p:sp>
        <p:nvSpPr>
          <p:cNvPr id="16" name="正方形/長方形 15">
            <a:extLst>
              <a:ext uri="{FF2B5EF4-FFF2-40B4-BE49-F238E27FC236}">
                <a16:creationId xmlns:a16="http://schemas.microsoft.com/office/drawing/2014/main" id="{61C07EE4-E785-E98D-F9D3-B78154552A64}"/>
              </a:ext>
            </a:extLst>
          </p:cNvPr>
          <p:cNvSpPr/>
          <p:nvPr/>
        </p:nvSpPr>
        <p:spPr>
          <a:xfrm>
            <a:off x="427601" y="4211766"/>
            <a:ext cx="1762940" cy="1090700"/>
          </a:xfrm>
          <a:prstGeom prst="rect">
            <a:avLst/>
          </a:prstGeom>
          <a:noFill/>
          <a:ln w="28575">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320675BE-7E8C-A7FC-2E27-6C52D7FC53CE}"/>
              </a:ext>
            </a:extLst>
          </p:cNvPr>
          <p:cNvSpPr/>
          <p:nvPr/>
        </p:nvSpPr>
        <p:spPr>
          <a:xfrm>
            <a:off x="6254956" y="4211766"/>
            <a:ext cx="4587214" cy="1090700"/>
          </a:xfrm>
          <a:prstGeom prst="rect">
            <a:avLst/>
          </a:prstGeom>
          <a:noFill/>
          <a:ln w="28575">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1979517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7251DD-3F84-131B-AB61-693A8F5F7129}"/>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976859A1-731A-EB04-60FF-E036B67E72BF}"/>
              </a:ext>
            </a:extLst>
          </p:cNvPr>
          <p:cNvSpPr txBox="1"/>
          <p:nvPr/>
        </p:nvSpPr>
        <p:spPr>
          <a:xfrm>
            <a:off x="116878" y="129602"/>
            <a:ext cx="3262432" cy="461665"/>
          </a:xfrm>
          <a:prstGeom prst="rect">
            <a:avLst/>
          </a:prstGeom>
          <a:noFill/>
        </p:spPr>
        <p:txBody>
          <a:bodyPr wrap="none" rtlCol="0">
            <a:spAutoFit/>
          </a:bodyPr>
          <a:lstStyle/>
          <a:p>
            <a:r>
              <a:rPr lang="ja-JP" altLang="en-US" sz="2400" b="1" dirty="0">
                <a:solidFill>
                  <a:srgbClr val="002060"/>
                </a:solidFill>
                <a:latin typeface="+mn-ea"/>
              </a:rPr>
              <a:t>選択式アンケート結果</a:t>
            </a:r>
            <a:endParaRPr lang="en-US" altLang="ja-JP" sz="2400" b="1" dirty="0">
              <a:solidFill>
                <a:srgbClr val="002060"/>
              </a:solidFill>
              <a:latin typeface="+mn-ea"/>
            </a:endParaRPr>
          </a:p>
        </p:txBody>
      </p:sp>
      <p:sp>
        <p:nvSpPr>
          <p:cNvPr id="12" name="正方形/長方形 11">
            <a:extLst>
              <a:ext uri="{FF2B5EF4-FFF2-40B4-BE49-F238E27FC236}">
                <a16:creationId xmlns:a16="http://schemas.microsoft.com/office/drawing/2014/main" id="{399F9793-5CB8-6AC3-ABF2-DCD559D801AC}"/>
              </a:ext>
            </a:extLst>
          </p:cNvPr>
          <p:cNvSpPr/>
          <p:nvPr/>
        </p:nvSpPr>
        <p:spPr>
          <a:xfrm>
            <a:off x="0" y="-13748"/>
            <a:ext cx="12192000" cy="113438"/>
          </a:xfrm>
          <a:prstGeom prst="rect">
            <a:avLst/>
          </a:prstGeom>
          <a:gradFill flip="none" rotWithShape="1">
            <a:gsLst>
              <a:gs pos="0">
                <a:srgbClr val="008080"/>
              </a:gs>
              <a:gs pos="64740">
                <a:srgbClr val="008080"/>
              </a:gs>
              <a:gs pos="29000">
                <a:srgbClr val="008080"/>
              </a:gs>
              <a:gs pos="100000">
                <a:schemeClr val="bg1"/>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4" name="直線コネクタ 13">
            <a:extLst>
              <a:ext uri="{FF2B5EF4-FFF2-40B4-BE49-F238E27FC236}">
                <a16:creationId xmlns:a16="http://schemas.microsoft.com/office/drawing/2014/main" id="{6BC4683D-4DDA-31B9-6E72-87FC070CBEF8}"/>
              </a:ext>
            </a:extLst>
          </p:cNvPr>
          <p:cNvCxnSpPr>
            <a:cxnSpLocks/>
          </p:cNvCxnSpPr>
          <p:nvPr/>
        </p:nvCxnSpPr>
        <p:spPr>
          <a:xfrm>
            <a:off x="0" y="563769"/>
            <a:ext cx="121920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7" name="正方形/長方形 16">
            <a:extLst>
              <a:ext uri="{FF2B5EF4-FFF2-40B4-BE49-F238E27FC236}">
                <a16:creationId xmlns:a16="http://schemas.microsoft.com/office/drawing/2014/main" id="{1FDD96EE-CE86-6548-FB3C-B9B3C2FE6970}"/>
              </a:ext>
            </a:extLst>
          </p:cNvPr>
          <p:cNvSpPr/>
          <p:nvPr/>
        </p:nvSpPr>
        <p:spPr>
          <a:xfrm>
            <a:off x="0" y="72192"/>
            <a:ext cx="116878" cy="491578"/>
          </a:xfrm>
          <a:prstGeom prst="rect">
            <a:avLst/>
          </a:prstGeom>
          <a:solidFill>
            <a:srgbClr val="0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1" name="テキスト ボックス 10">
            <a:extLst>
              <a:ext uri="{FF2B5EF4-FFF2-40B4-BE49-F238E27FC236}">
                <a16:creationId xmlns:a16="http://schemas.microsoft.com/office/drawing/2014/main" id="{7870DB11-A5B6-523D-26D0-14A256575290}"/>
              </a:ext>
            </a:extLst>
          </p:cNvPr>
          <p:cNvSpPr txBox="1"/>
          <p:nvPr/>
        </p:nvSpPr>
        <p:spPr>
          <a:xfrm>
            <a:off x="111577" y="747370"/>
            <a:ext cx="11963545" cy="400110"/>
          </a:xfrm>
          <a:prstGeom prst="rect">
            <a:avLst/>
          </a:prstGeom>
          <a:solidFill>
            <a:srgbClr val="008080"/>
          </a:solidFill>
          <a:ln>
            <a:noFill/>
          </a:ln>
        </p:spPr>
        <p:txBody>
          <a:bodyPr wrap="square" rtlCol="0">
            <a:spAutoFit/>
          </a:bodyPr>
          <a:lstStyle/>
          <a:p>
            <a:r>
              <a:rPr lang="ja-JP" altLang="en-US" sz="2000" b="1" dirty="0">
                <a:solidFill>
                  <a:schemeClr val="bg1"/>
                </a:solidFill>
                <a:latin typeface="+mn-ea"/>
              </a:rPr>
              <a:t>３</a:t>
            </a:r>
            <a:r>
              <a:rPr kumimoji="1" lang="ja-JP" altLang="en-US" sz="2000" b="1" dirty="0">
                <a:solidFill>
                  <a:schemeClr val="bg1"/>
                </a:solidFill>
                <a:latin typeface="+mn-ea"/>
              </a:rPr>
              <a:t>）緑の活動への参加実態（世代別）</a:t>
            </a:r>
            <a:r>
              <a:rPr kumimoji="1" lang="en-US" altLang="ja-JP" sz="2000" b="1" dirty="0">
                <a:solidFill>
                  <a:schemeClr val="bg1"/>
                </a:solidFill>
                <a:latin typeface="+mn-ea"/>
              </a:rPr>
              <a:t> 【</a:t>
            </a:r>
            <a:r>
              <a:rPr kumimoji="1" lang="ja-JP" altLang="en-US" sz="2000" b="1" dirty="0">
                <a:solidFill>
                  <a:schemeClr val="bg1"/>
                </a:solidFill>
                <a:latin typeface="+mn-ea"/>
              </a:rPr>
              <a:t>令和５年度</a:t>
            </a:r>
            <a:r>
              <a:rPr kumimoji="1" lang="en-US" altLang="ja-JP" sz="2000" b="1" dirty="0">
                <a:solidFill>
                  <a:schemeClr val="bg1"/>
                </a:solidFill>
                <a:latin typeface="+mn-ea"/>
              </a:rPr>
              <a:t>(2023</a:t>
            </a:r>
            <a:r>
              <a:rPr kumimoji="1" lang="ja-JP" altLang="en-US" sz="2000" b="1" dirty="0">
                <a:solidFill>
                  <a:schemeClr val="bg1"/>
                </a:solidFill>
                <a:latin typeface="+mn-ea"/>
              </a:rPr>
              <a:t>年度</a:t>
            </a:r>
            <a:r>
              <a:rPr kumimoji="1" lang="en-US" altLang="ja-JP" sz="2000" b="1" dirty="0">
                <a:solidFill>
                  <a:schemeClr val="bg1"/>
                </a:solidFill>
                <a:latin typeface="+mn-ea"/>
              </a:rPr>
              <a:t>)</a:t>
            </a:r>
            <a:r>
              <a:rPr kumimoji="1" lang="ja-JP" altLang="en-US" sz="2000" b="1" dirty="0">
                <a:solidFill>
                  <a:schemeClr val="bg1"/>
                </a:solidFill>
                <a:latin typeface="+mn-ea"/>
              </a:rPr>
              <a:t>と平成</a:t>
            </a:r>
            <a:r>
              <a:rPr kumimoji="1" lang="en-US" altLang="ja-JP" sz="2000" b="1" dirty="0">
                <a:solidFill>
                  <a:schemeClr val="bg1"/>
                </a:solidFill>
                <a:latin typeface="+mn-ea"/>
              </a:rPr>
              <a:t>19</a:t>
            </a:r>
            <a:r>
              <a:rPr kumimoji="1" lang="ja-JP" altLang="en-US" sz="2000" b="1" dirty="0">
                <a:solidFill>
                  <a:schemeClr val="bg1"/>
                </a:solidFill>
                <a:latin typeface="+mn-ea"/>
              </a:rPr>
              <a:t>年度</a:t>
            </a:r>
            <a:r>
              <a:rPr kumimoji="1" lang="en-US" altLang="ja-JP" sz="2000" b="1" dirty="0">
                <a:solidFill>
                  <a:schemeClr val="bg1"/>
                </a:solidFill>
                <a:latin typeface="+mn-ea"/>
              </a:rPr>
              <a:t>(2007</a:t>
            </a:r>
            <a:r>
              <a:rPr kumimoji="1" lang="ja-JP" altLang="en-US" sz="2000" b="1" dirty="0">
                <a:solidFill>
                  <a:schemeClr val="bg1"/>
                </a:solidFill>
                <a:latin typeface="+mn-ea"/>
              </a:rPr>
              <a:t>年度</a:t>
            </a:r>
            <a:r>
              <a:rPr kumimoji="1" lang="en-US" altLang="ja-JP" sz="2000" b="1" dirty="0">
                <a:solidFill>
                  <a:schemeClr val="bg1"/>
                </a:solidFill>
                <a:latin typeface="+mn-ea"/>
              </a:rPr>
              <a:t>)</a:t>
            </a:r>
            <a:r>
              <a:rPr kumimoji="1" lang="ja-JP" altLang="en-US" sz="2000" b="1" dirty="0">
                <a:solidFill>
                  <a:schemeClr val="bg1"/>
                </a:solidFill>
                <a:latin typeface="+mn-ea"/>
              </a:rPr>
              <a:t>との比較</a:t>
            </a:r>
            <a:r>
              <a:rPr kumimoji="1" lang="en-US" altLang="ja-JP" sz="2000" b="1" dirty="0">
                <a:solidFill>
                  <a:schemeClr val="bg1"/>
                </a:solidFill>
                <a:latin typeface="+mn-ea"/>
              </a:rPr>
              <a:t>】</a:t>
            </a:r>
            <a:endParaRPr kumimoji="1" lang="ja-JP" altLang="en-US" sz="2000" b="1" dirty="0">
              <a:solidFill>
                <a:schemeClr val="bg1"/>
              </a:solidFill>
              <a:latin typeface="+mn-ea"/>
            </a:endParaRPr>
          </a:p>
        </p:txBody>
      </p:sp>
      <p:sp>
        <p:nvSpPr>
          <p:cNvPr id="13" name="テキスト ボックス 12">
            <a:extLst>
              <a:ext uri="{FF2B5EF4-FFF2-40B4-BE49-F238E27FC236}">
                <a16:creationId xmlns:a16="http://schemas.microsoft.com/office/drawing/2014/main" id="{ACE73C3F-1811-5CE6-B9B4-E160D87678E1}"/>
              </a:ext>
            </a:extLst>
          </p:cNvPr>
          <p:cNvSpPr txBox="1"/>
          <p:nvPr/>
        </p:nvSpPr>
        <p:spPr>
          <a:xfrm>
            <a:off x="379148" y="1204570"/>
            <a:ext cx="11207734" cy="461665"/>
          </a:xfrm>
          <a:prstGeom prst="rect">
            <a:avLst/>
          </a:prstGeom>
          <a:noFill/>
        </p:spPr>
        <p:txBody>
          <a:bodyPr wrap="square">
            <a:spAutoFit/>
          </a:bodyPr>
          <a:lstStyle/>
          <a:p>
            <a:r>
              <a:rPr lang="en-US" altLang="ja-JP" b="1" dirty="0">
                <a:latin typeface="+mn-ea"/>
              </a:rPr>
              <a:t>(Q.10) </a:t>
            </a:r>
            <a:r>
              <a:rPr lang="ja-JP" altLang="en-US" sz="2400" b="1" dirty="0">
                <a:latin typeface="+mn-ea"/>
              </a:rPr>
              <a:t>今後</a:t>
            </a:r>
            <a:r>
              <a:rPr lang="ja-JP" altLang="en-US" b="1" dirty="0">
                <a:latin typeface="+mn-ea"/>
              </a:rPr>
              <a:t>行いたい緑に関する活動を教えてください。</a:t>
            </a:r>
            <a:r>
              <a:rPr lang="en-US" altLang="ja-JP" b="1" dirty="0">
                <a:latin typeface="+mn-ea"/>
              </a:rPr>
              <a:t>【</a:t>
            </a:r>
            <a:r>
              <a:rPr lang="ja-JP" altLang="en-US" b="1" dirty="0">
                <a:latin typeface="+mn-ea"/>
              </a:rPr>
              <a:t>まちの緑化にかかわる活動</a:t>
            </a:r>
            <a:r>
              <a:rPr lang="en-US" altLang="ja-JP" b="1" dirty="0">
                <a:latin typeface="+mn-ea"/>
              </a:rPr>
              <a:t>】</a:t>
            </a:r>
            <a:endParaRPr lang="ja-JP" altLang="en-US" b="1" dirty="0">
              <a:latin typeface="+mn-ea"/>
            </a:endParaRPr>
          </a:p>
        </p:txBody>
      </p:sp>
      <p:sp>
        <p:nvSpPr>
          <p:cNvPr id="2" name="テキスト ボックス 1">
            <a:extLst>
              <a:ext uri="{FF2B5EF4-FFF2-40B4-BE49-F238E27FC236}">
                <a16:creationId xmlns:a16="http://schemas.microsoft.com/office/drawing/2014/main" id="{49069A5C-D415-6124-63B0-EAEB1FC07874}"/>
              </a:ext>
            </a:extLst>
          </p:cNvPr>
          <p:cNvSpPr txBox="1"/>
          <p:nvPr/>
        </p:nvSpPr>
        <p:spPr>
          <a:xfrm>
            <a:off x="427601" y="1661143"/>
            <a:ext cx="1419129" cy="369332"/>
          </a:xfrm>
          <a:prstGeom prst="rect">
            <a:avLst/>
          </a:prstGeom>
          <a:noFill/>
          <a:ln>
            <a:solidFill>
              <a:srgbClr val="008080"/>
            </a:solidFill>
          </a:ln>
        </p:spPr>
        <p:txBody>
          <a:bodyPr wrap="square" rtlCol="0">
            <a:spAutoFit/>
          </a:bodyPr>
          <a:lstStyle/>
          <a:p>
            <a:r>
              <a:rPr kumimoji="1" lang="ja-JP" altLang="en-US" b="1" dirty="0">
                <a:solidFill>
                  <a:srgbClr val="008080"/>
                </a:solidFill>
                <a:latin typeface="+mn-ea"/>
              </a:rPr>
              <a:t>平成</a:t>
            </a:r>
            <a:r>
              <a:rPr kumimoji="1" lang="en-US" altLang="ja-JP" b="1" dirty="0">
                <a:solidFill>
                  <a:srgbClr val="008080"/>
                </a:solidFill>
                <a:latin typeface="+mn-ea"/>
              </a:rPr>
              <a:t>19</a:t>
            </a:r>
            <a:r>
              <a:rPr kumimoji="1" lang="ja-JP" altLang="en-US" b="1" dirty="0">
                <a:solidFill>
                  <a:srgbClr val="008080"/>
                </a:solidFill>
                <a:latin typeface="+mn-ea"/>
              </a:rPr>
              <a:t>年度</a:t>
            </a:r>
          </a:p>
        </p:txBody>
      </p:sp>
      <p:sp>
        <p:nvSpPr>
          <p:cNvPr id="4" name="テキスト ボックス 3">
            <a:extLst>
              <a:ext uri="{FF2B5EF4-FFF2-40B4-BE49-F238E27FC236}">
                <a16:creationId xmlns:a16="http://schemas.microsoft.com/office/drawing/2014/main" id="{AD1DDEB1-5583-D3A6-8A48-00FABBE9F849}"/>
              </a:ext>
            </a:extLst>
          </p:cNvPr>
          <p:cNvSpPr txBox="1"/>
          <p:nvPr/>
        </p:nvSpPr>
        <p:spPr>
          <a:xfrm>
            <a:off x="5981309" y="1656051"/>
            <a:ext cx="1419129" cy="369332"/>
          </a:xfrm>
          <a:prstGeom prst="rect">
            <a:avLst/>
          </a:prstGeom>
          <a:noFill/>
          <a:ln>
            <a:solidFill>
              <a:srgbClr val="008080"/>
            </a:solidFill>
          </a:ln>
        </p:spPr>
        <p:txBody>
          <a:bodyPr wrap="square" rtlCol="0">
            <a:spAutoFit/>
          </a:bodyPr>
          <a:lstStyle/>
          <a:p>
            <a:r>
              <a:rPr kumimoji="1" lang="ja-JP" altLang="en-US" b="1" dirty="0">
                <a:solidFill>
                  <a:srgbClr val="008080"/>
                </a:solidFill>
                <a:latin typeface="+mn-ea"/>
              </a:rPr>
              <a:t>令和５年度</a:t>
            </a:r>
          </a:p>
        </p:txBody>
      </p:sp>
      <p:sp>
        <p:nvSpPr>
          <p:cNvPr id="9" name="テキスト ボックス 8">
            <a:extLst>
              <a:ext uri="{FF2B5EF4-FFF2-40B4-BE49-F238E27FC236}">
                <a16:creationId xmlns:a16="http://schemas.microsoft.com/office/drawing/2014/main" id="{B1A446C1-103B-8EB9-D23F-08147D96F1F6}"/>
              </a:ext>
            </a:extLst>
          </p:cNvPr>
          <p:cNvSpPr txBox="1"/>
          <p:nvPr/>
        </p:nvSpPr>
        <p:spPr>
          <a:xfrm>
            <a:off x="427601" y="6110630"/>
            <a:ext cx="7962774" cy="646331"/>
          </a:xfrm>
          <a:prstGeom prst="rect">
            <a:avLst/>
          </a:prstGeom>
          <a:noFill/>
        </p:spPr>
        <p:txBody>
          <a:bodyPr wrap="square" rtlCol="0">
            <a:spAutoFit/>
          </a:bodyPr>
          <a:lstStyle/>
          <a:p>
            <a:pPr marL="285750" indent="-285750">
              <a:buFont typeface="Wingdings" panose="05000000000000000000" pitchFamily="2" charset="2"/>
              <a:buChar char="l"/>
            </a:pPr>
            <a:r>
              <a:rPr kumimoji="1" lang="ja-JP" altLang="en-US" dirty="0"/>
              <a:t>平成</a:t>
            </a:r>
            <a:r>
              <a:rPr kumimoji="1" lang="en-US" altLang="ja-JP" dirty="0"/>
              <a:t>19</a:t>
            </a:r>
            <a:r>
              <a:rPr kumimoji="1" lang="ja-JP" altLang="en-US" dirty="0"/>
              <a:t>年度では、</a:t>
            </a:r>
            <a:r>
              <a:rPr kumimoji="1" lang="en-US" altLang="ja-JP" dirty="0"/>
              <a:t>20</a:t>
            </a:r>
            <a:r>
              <a:rPr kumimoji="1" lang="ja-JP" altLang="en-US" dirty="0"/>
              <a:t>代で最も多く、</a:t>
            </a:r>
            <a:r>
              <a:rPr kumimoji="1" lang="en-US" altLang="ja-JP" dirty="0"/>
              <a:t>70</a:t>
            </a:r>
            <a:r>
              <a:rPr kumimoji="1" lang="ja-JP" altLang="en-US" dirty="0"/>
              <a:t>代以上が最も少なくなっています。</a:t>
            </a:r>
            <a:endParaRPr kumimoji="1" lang="en-US" altLang="ja-JP" dirty="0"/>
          </a:p>
          <a:p>
            <a:pPr marL="285750" indent="-285750">
              <a:buFont typeface="Wingdings" panose="05000000000000000000" pitchFamily="2" charset="2"/>
              <a:buChar char="l"/>
            </a:pPr>
            <a:r>
              <a:rPr kumimoji="1" lang="ja-JP" altLang="en-US" dirty="0"/>
              <a:t>令和５年度では、</a:t>
            </a:r>
            <a:r>
              <a:rPr kumimoji="1" lang="en-US" altLang="ja-JP" dirty="0"/>
              <a:t>10</a:t>
            </a:r>
            <a:r>
              <a:rPr kumimoji="1" lang="ja-JP" altLang="en-US" dirty="0"/>
              <a:t>代で最も多く、</a:t>
            </a:r>
            <a:r>
              <a:rPr kumimoji="1" lang="en-US" altLang="ja-JP" dirty="0"/>
              <a:t>70</a:t>
            </a:r>
            <a:r>
              <a:rPr kumimoji="1" lang="ja-JP" altLang="en-US" dirty="0"/>
              <a:t>代以上が最も少なくなっています。</a:t>
            </a:r>
          </a:p>
        </p:txBody>
      </p:sp>
      <p:sp>
        <p:nvSpPr>
          <p:cNvPr id="10" name="テキスト ボックス 9">
            <a:extLst>
              <a:ext uri="{FF2B5EF4-FFF2-40B4-BE49-F238E27FC236}">
                <a16:creationId xmlns:a16="http://schemas.microsoft.com/office/drawing/2014/main" id="{EEFB19BD-50C9-79AA-5045-55374BE01DBA}"/>
              </a:ext>
            </a:extLst>
          </p:cNvPr>
          <p:cNvSpPr txBox="1"/>
          <p:nvPr/>
        </p:nvSpPr>
        <p:spPr>
          <a:xfrm>
            <a:off x="1877253" y="1811138"/>
            <a:ext cx="1585690" cy="276999"/>
          </a:xfrm>
          <a:prstGeom prst="rect">
            <a:avLst/>
          </a:prstGeom>
          <a:noFill/>
        </p:spPr>
        <p:txBody>
          <a:bodyPr wrap="none" rtlCol="0">
            <a:spAutoFit/>
          </a:bodyPr>
          <a:lstStyle/>
          <a:p>
            <a:r>
              <a:rPr kumimoji="1" lang="en-US" altLang="ja-JP" sz="1200" b="1" dirty="0"/>
              <a:t>※10</a:t>
            </a:r>
            <a:r>
              <a:rPr kumimoji="1" lang="ja-JP" altLang="en-US" sz="1200" b="1" dirty="0"/>
              <a:t>代は調査対象外</a:t>
            </a:r>
          </a:p>
        </p:txBody>
      </p:sp>
      <p:pic>
        <p:nvPicPr>
          <p:cNvPr id="15" name="図 14">
            <a:extLst>
              <a:ext uri="{FF2B5EF4-FFF2-40B4-BE49-F238E27FC236}">
                <a16:creationId xmlns:a16="http://schemas.microsoft.com/office/drawing/2014/main" id="{0CE0C5E4-C338-6A30-4BF5-05CC2025F977}"/>
              </a:ext>
            </a:extLst>
          </p:cNvPr>
          <p:cNvPicPr>
            <a:picLocks noChangeAspect="1"/>
          </p:cNvPicPr>
          <p:nvPr/>
        </p:nvPicPr>
        <p:blipFill>
          <a:blip r:embed="rId3"/>
          <a:stretch>
            <a:fillRect/>
          </a:stretch>
        </p:blipFill>
        <p:spPr>
          <a:xfrm>
            <a:off x="515689" y="2195922"/>
            <a:ext cx="5413711" cy="3248227"/>
          </a:xfrm>
          <a:prstGeom prst="rect">
            <a:avLst/>
          </a:prstGeom>
        </p:spPr>
      </p:pic>
      <p:pic>
        <p:nvPicPr>
          <p:cNvPr id="16" name="図 15">
            <a:extLst>
              <a:ext uri="{FF2B5EF4-FFF2-40B4-BE49-F238E27FC236}">
                <a16:creationId xmlns:a16="http://schemas.microsoft.com/office/drawing/2014/main" id="{CFCA38BB-5443-EA16-4CE9-C8BC2B65C14C}"/>
              </a:ext>
            </a:extLst>
          </p:cNvPr>
          <p:cNvPicPr>
            <a:picLocks noChangeAspect="1"/>
          </p:cNvPicPr>
          <p:nvPr/>
        </p:nvPicPr>
        <p:blipFill>
          <a:blip r:embed="rId4"/>
          <a:stretch>
            <a:fillRect/>
          </a:stretch>
        </p:blipFill>
        <p:spPr>
          <a:xfrm>
            <a:off x="6049519" y="2195922"/>
            <a:ext cx="5413711" cy="3248227"/>
          </a:xfrm>
          <a:prstGeom prst="rect">
            <a:avLst/>
          </a:prstGeom>
        </p:spPr>
      </p:pic>
      <p:sp>
        <p:nvSpPr>
          <p:cNvPr id="5" name="テキスト ボックス 4">
            <a:extLst>
              <a:ext uri="{FF2B5EF4-FFF2-40B4-BE49-F238E27FC236}">
                <a16:creationId xmlns:a16="http://schemas.microsoft.com/office/drawing/2014/main" id="{4967555B-2B39-690C-16C4-5DB41A91F18F}"/>
              </a:ext>
            </a:extLst>
          </p:cNvPr>
          <p:cNvSpPr txBox="1"/>
          <p:nvPr/>
        </p:nvSpPr>
        <p:spPr>
          <a:xfrm>
            <a:off x="427600" y="5402744"/>
            <a:ext cx="11533253" cy="707886"/>
          </a:xfrm>
          <a:prstGeom prst="rect">
            <a:avLst/>
          </a:prstGeom>
          <a:noFill/>
        </p:spPr>
        <p:txBody>
          <a:bodyPr wrap="square" rtlCol="0">
            <a:spAutoFit/>
          </a:bodyPr>
          <a:lstStyle/>
          <a:p>
            <a:r>
              <a:rPr kumimoji="1" lang="ja-JP" altLang="en-US" sz="2000" b="1" dirty="0"/>
              <a:t>まちの緑化にかかわる活動と回答した世代別の比較では、</a:t>
            </a:r>
            <a:r>
              <a:rPr kumimoji="1" lang="ja-JP" altLang="en-US" sz="2000" b="1" dirty="0">
                <a:solidFill>
                  <a:srgbClr val="FF0000"/>
                </a:solidFill>
              </a:rPr>
              <a:t>過去に最も多かった</a:t>
            </a:r>
            <a:r>
              <a:rPr kumimoji="1" lang="en-US" altLang="ja-JP" sz="2000" b="1" dirty="0">
                <a:solidFill>
                  <a:srgbClr val="FF0000"/>
                </a:solidFill>
              </a:rPr>
              <a:t>20</a:t>
            </a:r>
            <a:r>
              <a:rPr kumimoji="1" lang="ja-JP" altLang="en-US" sz="2000" b="1" dirty="0">
                <a:solidFill>
                  <a:srgbClr val="FF0000"/>
                </a:solidFill>
              </a:rPr>
              <a:t>代、</a:t>
            </a:r>
            <a:r>
              <a:rPr kumimoji="1" lang="en-US" altLang="ja-JP" sz="2000" b="1" dirty="0">
                <a:solidFill>
                  <a:srgbClr val="FF0000"/>
                </a:solidFill>
              </a:rPr>
              <a:t>30</a:t>
            </a:r>
            <a:r>
              <a:rPr kumimoji="1" lang="ja-JP" altLang="en-US" sz="2000" b="1" dirty="0">
                <a:solidFill>
                  <a:srgbClr val="FF0000"/>
                </a:solidFill>
              </a:rPr>
              <a:t>代は、現在は他の世代と同程度もしくは、他の世代より低い割合</a:t>
            </a:r>
            <a:r>
              <a:rPr kumimoji="1" lang="ja-JP" altLang="en-US" sz="2000" b="1" dirty="0"/>
              <a:t>になっています。</a:t>
            </a:r>
            <a:endParaRPr kumimoji="1" lang="en-US" altLang="ja-JP" sz="2000" b="1" dirty="0"/>
          </a:p>
        </p:txBody>
      </p:sp>
      <p:sp>
        <p:nvSpPr>
          <p:cNvPr id="7" name="スライド番号プレースホルダー 1">
            <a:extLst>
              <a:ext uri="{FF2B5EF4-FFF2-40B4-BE49-F238E27FC236}">
                <a16:creationId xmlns:a16="http://schemas.microsoft.com/office/drawing/2014/main" id="{A1845208-071E-68B3-B99C-B2FF14363E52}"/>
              </a:ext>
            </a:extLst>
          </p:cNvPr>
          <p:cNvSpPr>
            <a:spLocks noGrp="1"/>
          </p:cNvSpPr>
          <p:nvPr>
            <p:ph type="sldNum" sz="quarter" idx="12"/>
          </p:nvPr>
        </p:nvSpPr>
        <p:spPr>
          <a:xfrm>
            <a:off x="11463230" y="178243"/>
            <a:ext cx="611892" cy="325717"/>
          </a:xfrm>
          <a:prstGeom prst="hexagon">
            <a:avLst/>
          </a:prstGeom>
          <a:solidFill>
            <a:srgbClr val="008080"/>
          </a:solidFill>
        </p:spPr>
        <p:txBody>
          <a:bodyPr/>
          <a:lstStyle/>
          <a:p>
            <a:pPr algn="ctr"/>
            <a:fld id="{5FC0E5C0-69CC-48F4-B86E-58D226C669B7}" type="slidenum">
              <a:rPr kumimoji="1" lang="ja-JP" altLang="en-US" b="1" smtClean="0">
                <a:solidFill>
                  <a:schemeClr val="bg1"/>
                </a:solidFill>
              </a:rPr>
              <a:pPr algn="ctr"/>
              <a:t>14</a:t>
            </a:fld>
            <a:endParaRPr kumimoji="1" lang="ja-JP" altLang="en-US" b="1" dirty="0">
              <a:solidFill>
                <a:schemeClr val="bg1"/>
              </a:solidFill>
            </a:endParaRPr>
          </a:p>
        </p:txBody>
      </p:sp>
      <p:sp>
        <p:nvSpPr>
          <p:cNvPr id="18" name="正方形/長方形 17">
            <a:extLst>
              <a:ext uri="{FF2B5EF4-FFF2-40B4-BE49-F238E27FC236}">
                <a16:creationId xmlns:a16="http://schemas.microsoft.com/office/drawing/2014/main" id="{8CBED9E9-F5EA-1F0B-1762-DFB2DD1D22E9}"/>
              </a:ext>
            </a:extLst>
          </p:cNvPr>
          <p:cNvSpPr/>
          <p:nvPr/>
        </p:nvSpPr>
        <p:spPr>
          <a:xfrm>
            <a:off x="618520" y="3215833"/>
            <a:ext cx="4847784" cy="707886"/>
          </a:xfrm>
          <a:prstGeom prst="rect">
            <a:avLst/>
          </a:prstGeom>
          <a:noFill/>
          <a:ln w="28575">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a:extLst>
              <a:ext uri="{FF2B5EF4-FFF2-40B4-BE49-F238E27FC236}">
                <a16:creationId xmlns:a16="http://schemas.microsoft.com/office/drawing/2014/main" id="{B1368329-6973-D349-E0E4-B40A72196C53}"/>
              </a:ext>
            </a:extLst>
          </p:cNvPr>
          <p:cNvSpPr/>
          <p:nvPr/>
        </p:nvSpPr>
        <p:spPr>
          <a:xfrm>
            <a:off x="6049519" y="3207543"/>
            <a:ext cx="2340855" cy="707886"/>
          </a:xfrm>
          <a:prstGeom prst="rect">
            <a:avLst/>
          </a:prstGeom>
          <a:noFill/>
          <a:ln w="28575">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3954186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F0DB84-106E-953B-8FE0-423F43175E56}"/>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806A37CC-3298-7112-D330-1AE67E7B6CE7}"/>
              </a:ext>
            </a:extLst>
          </p:cNvPr>
          <p:cNvSpPr txBox="1"/>
          <p:nvPr/>
        </p:nvSpPr>
        <p:spPr>
          <a:xfrm>
            <a:off x="116878" y="129602"/>
            <a:ext cx="3262432" cy="461665"/>
          </a:xfrm>
          <a:prstGeom prst="rect">
            <a:avLst/>
          </a:prstGeom>
          <a:noFill/>
        </p:spPr>
        <p:txBody>
          <a:bodyPr wrap="none" rtlCol="0">
            <a:spAutoFit/>
          </a:bodyPr>
          <a:lstStyle/>
          <a:p>
            <a:r>
              <a:rPr lang="ja-JP" altLang="en-US" sz="2400" b="1" dirty="0">
                <a:solidFill>
                  <a:srgbClr val="002060"/>
                </a:solidFill>
                <a:latin typeface="+mn-ea"/>
              </a:rPr>
              <a:t>選択式アンケート結果</a:t>
            </a:r>
            <a:endParaRPr lang="en-US" altLang="ja-JP" sz="2400" b="1" dirty="0">
              <a:solidFill>
                <a:srgbClr val="002060"/>
              </a:solidFill>
              <a:latin typeface="+mn-ea"/>
            </a:endParaRPr>
          </a:p>
        </p:txBody>
      </p:sp>
      <p:sp>
        <p:nvSpPr>
          <p:cNvPr id="12" name="正方形/長方形 11">
            <a:extLst>
              <a:ext uri="{FF2B5EF4-FFF2-40B4-BE49-F238E27FC236}">
                <a16:creationId xmlns:a16="http://schemas.microsoft.com/office/drawing/2014/main" id="{5BC37849-10EC-E748-799E-A7F3DEDF16A1}"/>
              </a:ext>
            </a:extLst>
          </p:cNvPr>
          <p:cNvSpPr/>
          <p:nvPr/>
        </p:nvSpPr>
        <p:spPr>
          <a:xfrm>
            <a:off x="0" y="-13748"/>
            <a:ext cx="12192000" cy="113438"/>
          </a:xfrm>
          <a:prstGeom prst="rect">
            <a:avLst/>
          </a:prstGeom>
          <a:gradFill flip="none" rotWithShape="1">
            <a:gsLst>
              <a:gs pos="0">
                <a:srgbClr val="008080"/>
              </a:gs>
              <a:gs pos="64740">
                <a:srgbClr val="008080"/>
              </a:gs>
              <a:gs pos="29000">
                <a:srgbClr val="008080"/>
              </a:gs>
              <a:gs pos="100000">
                <a:schemeClr val="bg1"/>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4" name="直線コネクタ 13">
            <a:extLst>
              <a:ext uri="{FF2B5EF4-FFF2-40B4-BE49-F238E27FC236}">
                <a16:creationId xmlns:a16="http://schemas.microsoft.com/office/drawing/2014/main" id="{6E6202F5-72DF-4ECA-373E-A48547965140}"/>
              </a:ext>
            </a:extLst>
          </p:cNvPr>
          <p:cNvCxnSpPr>
            <a:cxnSpLocks/>
          </p:cNvCxnSpPr>
          <p:nvPr/>
        </p:nvCxnSpPr>
        <p:spPr>
          <a:xfrm>
            <a:off x="0" y="563769"/>
            <a:ext cx="121920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7" name="正方形/長方形 16">
            <a:extLst>
              <a:ext uri="{FF2B5EF4-FFF2-40B4-BE49-F238E27FC236}">
                <a16:creationId xmlns:a16="http://schemas.microsoft.com/office/drawing/2014/main" id="{9FF4E1F9-F5C8-F19C-B98E-D728F0FB5FB8}"/>
              </a:ext>
            </a:extLst>
          </p:cNvPr>
          <p:cNvSpPr/>
          <p:nvPr/>
        </p:nvSpPr>
        <p:spPr>
          <a:xfrm>
            <a:off x="0" y="72192"/>
            <a:ext cx="116878" cy="491578"/>
          </a:xfrm>
          <a:prstGeom prst="rect">
            <a:avLst/>
          </a:prstGeom>
          <a:solidFill>
            <a:srgbClr val="0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1" name="テキスト ボックス 10">
            <a:extLst>
              <a:ext uri="{FF2B5EF4-FFF2-40B4-BE49-F238E27FC236}">
                <a16:creationId xmlns:a16="http://schemas.microsoft.com/office/drawing/2014/main" id="{60DC26E5-1FE4-2FCF-30E2-B4FFDB708FB6}"/>
              </a:ext>
            </a:extLst>
          </p:cNvPr>
          <p:cNvSpPr txBox="1"/>
          <p:nvPr/>
        </p:nvSpPr>
        <p:spPr>
          <a:xfrm>
            <a:off x="111577" y="747370"/>
            <a:ext cx="11963545" cy="400110"/>
          </a:xfrm>
          <a:prstGeom prst="rect">
            <a:avLst/>
          </a:prstGeom>
          <a:solidFill>
            <a:srgbClr val="008080"/>
          </a:solidFill>
          <a:ln>
            <a:noFill/>
          </a:ln>
        </p:spPr>
        <p:txBody>
          <a:bodyPr wrap="square" rtlCol="0">
            <a:spAutoFit/>
          </a:bodyPr>
          <a:lstStyle/>
          <a:p>
            <a:r>
              <a:rPr lang="ja-JP" altLang="en-US" sz="2000" b="1" dirty="0">
                <a:solidFill>
                  <a:schemeClr val="bg1"/>
                </a:solidFill>
                <a:latin typeface="+mn-ea"/>
              </a:rPr>
              <a:t>３</a:t>
            </a:r>
            <a:r>
              <a:rPr kumimoji="1" lang="ja-JP" altLang="en-US" sz="2000" b="1" dirty="0">
                <a:solidFill>
                  <a:schemeClr val="bg1"/>
                </a:solidFill>
                <a:latin typeface="+mn-ea"/>
              </a:rPr>
              <a:t>）緑の活動への参加実態（地域別）</a:t>
            </a:r>
            <a:r>
              <a:rPr kumimoji="1" lang="en-US" altLang="ja-JP" sz="2000" b="1" dirty="0">
                <a:solidFill>
                  <a:schemeClr val="bg1"/>
                </a:solidFill>
                <a:latin typeface="+mn-ea"/>
              </a:rPr>
              <a:t> 【</a:t>
            </a:r>
            <a:r>
              <a:rPr kumimoji="1" lang="ja-JP" altLang="en-US" sz="2000" b="1" dirty="0">
                <a:solidFill>
                  <a:schemeClr val="bg1"/>
                </a:solidFill>
                <a:latin typeface="+mn-ea"/>
              </a:rPr>
              <a:t>令和５年度</a:t>
            </a:r>
            <a:r>
              <a:rPr kumimoji="1" lang="en-US" altLang="ja-JP" sz="2000" b="1" dirty="0">
                <a:solidFill>
                  <a:schemeClr val="bg1"/>
                </a:solidFill>
                <a:latin typeface="+mn-ea"/>
              </a:rPr>
              <a:t>(2023</a:t>
            </a:r>
            <a:r>
              <a:rPr kumimoji="1" lang="ja-JP" altLang="en-US" sz="2000" b="1" dirty="0">
                <a:solidFill>
                  <a:schemeClr val="bg1"/>
                </a:solidFill>
                <a:latin typeface="+mn-ea"/>
              </a:rPr>
              <a:t>年度</a:t>
            </a:r>
            <a:r>
              <a:rPr kumimoji="1" lang="en-US" altLang="ja-JP" sz="2000" b="1" dirty="0">
                <a:solidFill>
                  <a:schemeClr val="bg1"/>
                </a:solidFill>
                <a:latin typeface="+mn-ea"/>
              </a:rPr>
              <a:t>)</a:t>
            </a:r>
            <a:r>
              <a:rPr kumimoji="1" lang="ja-JP" altLang="en-US" sz="2000" b="1" dirty="0">
                <a:solidFill>
                  <a:schemeClr val="bg1"/>
                </a:solidFill>
                <a:latin typeface="+mn-ea"/>
              </a:rPr>
              <a:t>と平成</a:t>
            </a:r>
            <a:r>
              <a:rPr kumimoji="1" lang="en-US" altLang="ja-JP" sz="2000" b="1" dirty="0">
                <a:solidFill>
                  <a:schemeClr val="bg1"/>
                </a:solidFill>
                <a:latin typeface="+mn-ea"/>
              </a:rPr>
              <a:t>19</a:t>
            </a:r>
            <a:r>
              <a:rPr kumimoji="1" lang="ja-JP" altLang="en-US" sz="2000" b="1" dirty="0">
                <a:solidFill>
                  <a:schemeClr val="bg1"/>
                </a:solidFill>
                <a:latin typeface="+mn-ea"/>
              </a:rPr>
              <a:t>年度</a:t>
            </a:r>
            <a:r>
              <a:rPr kumimoji="1" lang="en-US" altLang="ja-JP" sz="2000" b="1" dirty="0">
                <a:solidFill>
                  <a:schemeClr val="bg1"/>
                </a:solidFill>
                <a:latin typeface="+mn-ea"/>
              </a:rPr>
              <a:t>(2007</a:t>
            </a:r>
            <a:r>
              <a:rPr kumimoji="1" lang="ja-JP" altLang="en-US" sz="2000" b="1" dirty="0">
                <a:solidFill>
                  <a:schemeClr val="bg1"/>
                </a:solidFill>
                <a:latin typeface="+mn-ea"/>
              </a:rPr>
              <a:t>年度</a:t>
            </a:r>
            <a:r>
              <a:rPr kumimoji="1" lang="en-US" altLang="ja-JP" sz="2000" b="1" dirty="0">
                <a:solidFill>
                  <a:schemeClr val="bg1"/>
                </a:solidFill>
                <a:latin typeface="+mn-ea"/>
              </a:rPr>
              <a:t>)</a:t>
            </a:r>
            <a:r>
              <a:rPr kumimoji="1" lang="ja-JP" altLang="en-US" sz="2000" b="1" dirty="0">
                <a:solidFill>
                  <a:schemeClr val="bg1"/>
                </a:solidFill>
                <a:latin typeface="+mn-ea"/>
              </a:rPr>
              <a:t>との比較</a:t>
            </a:r>
            <a:r>
              <a:rPr kumimoji="1" lang="en-US" altLang="ja-JP" sz="2000" b="1" dirty="0">
                <a:solidFill>
                  <a:schemeClr val="bg1"/>
                </a:solidFill>
                <a:latin typeface="+mn-ea"/>
              </a:rPr>
              <a:t>】</a:t>
            </a:r>
            <a:endParaRPr kumimoji="1" lang="ja-JP" altLang="en-US" sz="2000" b="1" dirty="0">
              <a:solidFill>
                <a:schemeClr val="bg1"/>
              </a:solidFill>
              <a:latin typeface="+mn-ea"/>
            </a:endParaRPr>
          </a:p>
        </p:txBody>
      </p:sp>
      <p:sp>
        <p:nvSpPr>
          <p:cNvPr id="13" name="テキスト ボックス 12">
            <a:extLst>
              <a:ext uri="{FF2B5EF4-FFF2-40B4-BE49-F238E27FC236}">
                <a16:creationId xmlns:a16="http://schemas.microsoft.com/office/drawing/2014/main" id="{9D6F7A58-689A-0E14-37C9-EE28DEB8076F}"/>
              </a:ext>
            </a:extLst>
          </p:cNvPr>
          <p:cNvSpPr txBox="1"/>
          <p:nvPr/>
        </p:nvSpPr>
        <p:spPr>
          <a:xfrm>
            <a:off x="379148" y="1204570"/>
            <a:ext cx="11207734" cy="461665"/>
          </a:xfrm>
          <a:prstGeom prst="rect">
            <a:avLst/>
          </a:prstGeom>
          <a:noFill/>
        </p:spPr>
        <p:txBody>
          <a:bodyPr wrap="square">
            <a:spAutoFit/>
          </a:bodyPr>
          <a:lstStyle/>
          <a:p>
            <a:r>
              <a:rPr lang="en-US" altLang="ja-JP" b="1" dirty="0">
                <a:latin typeface="+mn-ea"/>
              </a:rPr>
              <a:t>(Q.10) </a:t>
            </a:r>
            <a:r>
              <a:rPr lang="ja-JP" altLang="en-US" sz="2400" b="1" dirty="0">
                <a:latin typeface="+mn-ea"/>
              </a:rPr>
              <a:t>今後</a:t>
            </a:r>
            <a:r>
              <a:rPr lang="ja-JP" altLang="en-US" b="1" dirty="0">
                <a:latin typeface="+mn-ea"/>
              </a:rPr>
              <a:t>行いたい緑に関する活動を教えてください。</a:t>
            </a:r>
            <a:r>
              <a:rPr lang="en-US" altLang="ja-JP" b="1" dirty="0">
                <a:latin typeface="+mn-ea"/>
              </a:rPr>
              <a:t>【</a:t>
            </a:r>
            <a:r>
              <a:rPr lang="ja-JP" altLang="en-US" b="1" dirty="0">
                <a:latin typeface="+mn-ea"/>
              </a:rPr>
              <a:t>まちの緑化にかかわる活動</a:t>
            </a:r>
            <a:r>
              <a:rPr lang="en-US" altLang="ja-JP" b="1" dirty="0">
                <a:latin typeface="+mn-ea"/>
              </a:rPr>
              <a:t>】</a:t>
            </a:r>
            <a:endParaRPr lang="ja-JP" altLang="en-US" b="1" dirty="0">
              <a:latin typeface="+mn-ea"/>
            </a:endParaRPr>
          </a:p>
        </p:txBody>
      </p:sp>
      <p:sp>
        <p:nvSpPr>
          <p:cNvPr id="2" name="テキスト ボックス 1">
            <a:extLst>
              <a:ext uri="{FF2B5EF4-FFF2-40B4-BE49-F238E27FC236}">
                <a16:creationId xmlns:a16="http://schemas.microsoft.com/office/drawing/2014/main" id="{E48752BA-0202-EF09-B6C4-24266229EF72}"/>
              </a:ext>
            </a:extLst>
          </p:cNvPr>
          <p:cNvSpPr txBox="1"/>
          <p:nvPr/>
        </p:nvSpPr>
        <p:spPr>
          <a:xfrm>
            <a:off x="427601" y="1661143"/>
            <a:ext cx="1419129" cy="369332"/>
          </a:xfrm>
          <a:prstGeom prst="rect">
            <a:avLst/>
          </a:prstGeom>
          <a:noFill/>
          <a:ln>
            <a:solidFill>
              <a:srgbClr val="008080"/>
            </a:solidFill>
          </a:ln>
        </p:spPr>
        <p:txBody>
          <a:bodyPr wrap="square" rtlCol="0">
            <a:spAutoFit/>
          </a:bodyPr>
          <a:lstStyle/>
          <a:p>
            <a:r>
              <a:rPr kumimoji="1" lang="ja-JP" altLang="en-US" b="1" dirty="0">
                <a:solidFill>
                  <a:srgbClr val="008080"/>
                </a:solidFill>
                <a:latin typeface="+mn-ea"/>
              </a:rPr>
              <a:t>平成</a:t>
            </a:r>
            <a:r>
              <a:rPr kumimoji="1" lang="en-US" altLang="ja-JP" b="1" dirty="0">
                <a:solidFill>
                  <a:srgbClr val="008080"/>
                </a:solidFill>
                <a:latin typeface="+mn-ea"/>
              </a:rPr>
              <a:t>19</a:t>
            </a:r>
            <a:r>
              <a:rPr kumimoji="1" lang="ja-JP" altLang="en-US" b="1" dirty="0">
                <a:solidFill>
                  <a:srgbClr val="008080"/>
                </a:solidFill>
                <a:latin typeface="+mn-ea"/>
              </a:rPr>
              <a:t>年度</a:t>
            </a:r>
          </a:p>
        </p:txBody>
      </p:sp>
      <p:sp>
        <p:nvSpPr>
          <p:cNvPr id="4" name="テキスト ボックス 3">
            <a:extLst>
              <a:ext uri="{FF2B5EF4-FFF2-40B4-BE49-F238E27FC236}">
                <a16:creationId xmlns:a16="http://schemas.microsoft.com/office/drawing/2014/main" id="{E47C7AC8-8358-3786-854F-449EB146D5AF}"/>
              </a:ext>
            </a:extLst>
          </p:cNvPr>
          <p:cNvSpPr txBox="1"/>
          <p:nvPr/>
        </p:nvSpPr>
        <p:spPr>
          <a:xfrm>
            <a:off x="5981309" y="1656051"/>
            <a:ext cx="1419129" cy="369332"/>
          </a:xfrm>
          <a:prstGeom prst="rect">
            <a:avLst/>
          </a:prstGeom>
          <a:noFill/>
          <a:ln>
            <a:solidFill>
              <a:srgbClr val="008080"/>
            </a:solidFill>
          </a:ln>
        </p:spPr>
        <p:txBody>
          <a:bodyPr wrap="square" rtlCol="0">
            <a:spAutoFit/>
          </a:bodyPr>
          <a:lstStyle/>
          <a:p>
            <a:r>
              <a:rPr kumimoji="1" lang="ja-JP" altLang="en-US" b="1" dirty="0">
                <a:solidFill>
                  <a:srgbClr val="008080"/>
                </a:solidFill>
                <a:latin typeface="+mn-ea"/>
              </a:rPr>
              <a:t>令和５年度</a:t>
            </a:r>
          </a:p>
        </p:txBody>
      </p:sp>
      <p:sp>
        <p:nvSpPr>
          <p:cNvPr id="9" name="テキスト ボックス 8">
            <a:extLst>
              <a:ext uri="{FF2B5EF4-FFF2-40B4-BE49-F238E27FC236}">
                <a16:creationId xmlns:a16="http://schemas.microsoft.com/office/drawing/2014/main" id="{74D2B757-7887-033F-C533-AC43727B8541}"/>
              </a:ext>
            </a:extLst>
          </p:cNvPr>
          <p:cNvSpPr txBox="1"/>
          <p:nvPr/>
        </p:nvSpPr>
        <p:spPr>
          <a:xfrm>
            <a:off x="282830" y="6123098"/>
            <a:ext cx="7581010" cy="646331"/>
          </a:xfrm>
          <a:prstGeom prst="rect">
            <a:avLst/>
          </a:prstGeom>
          <a:noFill/>
        </p:spPr>
        <p:txBody>
          <a:bodyPr wrap="square" rtlCol="0">
            <a:spAutoFit/>
          </a:bodyPr>
          <a:lstStyle/>
          <a:p>
            <a:pPr marL="285750" indent="-285750">
              <a:buFont typeface="Wingdings" panose="05000000000000000000" pitchFamily="2" charset="2"/>
              <a:buChar char="l"/>
            </a:pPr>
            <a:r>
              <a:rPr kumimoji="1" lang="ja-JP" altLang="en-US" dirty="0"/>
              <a:t>平成</a:t>
            </a:r>
            <a:r>
              <a:rPr kumimoji="1" lang="en-US" altLang="ja-JP" dirty="0"/>
              <a:t>19</a:t>
            </a:r>
            <a:r>
              <a:rPr kumimoji="1" lang="ja-JP" altLang="en-US" dirty="0"/>
              <a:t>年度では、中央で最も多く、北部で最も少なくなっています。</a:t>
            </a:r>
            <a:endParaRPr kumimoji="1" lang="en-US" altLang="ja-JP" dirty="0"/>
          </a:p>
          <a:p>
            <a:pPr marL="285750" indent="-285750">
              <a:buFont typeface="Wingdings" panose="05000000000000000000" pitchFamily="2" charset="2"/>
              <a:buChar char="l"/>
            </a:pPr>
            <a:r>
              <a:rPr kumimoji="1" lang="ja-JP" altLang="en-US" dirty="0"/>
              <a:t>令和５年度では、東部で最も多く、南部</a:t>
            </a:r>
            <a:r>
              <a:rPr lang="ja-JP" altLang="en-US" dirty="0"/>
              <a:t>で</a:t>
            </a:r>
            <a:r>
              <a:rPr kumimoji="1" lang="ja-JP" altLang="en-US" dirty="0"/>
              <a:t>最も少なくなっています。</a:t>
            </a:r>
          </a:p>
        </p:txBody>
      </p:sp>
      <p:pic>
        <p:nvPicPr>
          <p:cNvPr id="7" name="図 6">
            <a:extLst>
              <a:ext uri="{FF2B5EF4-FFF2-40B4-BE49-F238E27FC236}">
                <a16:creationId xmlns:a16="http://schemas.microsoft.com/office/drawing/2014/main" id="{095D6269-2FC5-6DFF-70C5-27541BF012D9}"/>
              </a:ext>
            </a:extLst>
          </p:cNvPr>
          <p:cNvPicPr>
            <a:picLocks noChangeAspect="1"/>
          </p:cNvPicPr>
          <p:nvPr/>
        </p:nvPicPr>
        <p:blipFill>
          <a:blip r:embed="rId3"/>
          <a:stretch>
            <a:fillRect/>
          </a:stretch>
        </p:blipFill>
        <p:spPr>
          <a:xfrm>
            <a:off x="379147" y="2186800"/>
            <a:ext cx="5335035" cy="3196759"/>
          </a:xfrm>
          <a:prstGeom prst="rect">
            <a:avLst/>
          </a:prstGeom>
        </p:spPr>
      </p:pic>
      <p:pic>
        <p:nvPicPr>
          <p:cNvPr id="15" name="図 14">
            <a:extLst>
              <a:ext uri="{FF2B5EF4-FFF2-40B4-BE49-F238E27FC236}">
                <a16:creationId xmlns:a16="http://schemas.microsoft.com/office/drawing/2014/main" id="{8FF0E8B4-9CF9-2491-BCB7-B1ACDA226034}"/>
              </a:ext>
            </a:extLst>
          </p:cNvPr>
          <p:cNvPicPr>
            <a:picLocks noChangeAspect="1"/>
          </p:cNvPicPr>
          <p:nvPr/>
        </p:nvPicPr>
        <p:blipFill>
          <a:blip r:embed="rId4"/>
          <a:stretch>
            <a:fillRect/>
          </a:stretch>
        </p:blipFill>
        <p:spPr>
          <a:xfrm>
            <a:off x="6032481" y="2117716"/>
            <a:ext cx="5430749" cy="3258450"/>
          </a:xfrm>
          <a:prstGeom prst="rect">
            <a:avLst/>
          </a:prstGeom>
        </p:spPr>
      </p:pic>
      <p:sp>
        <p:nvSpPr>
          <p:cNvPr id="6" name="テキスト ボックス 5">
            <a:extLst>
              <a:ext uri="{FF2B5EF4-FFF2-40B4-BE49-F238E27FC236}">
                <a16:creationId xmlns:a16="http://schemas.microsoft.com/office/drawing/2014/main" id="{051732A5-4FAA-0C8C-0DBB-10CE5B3E8CD3}"/>
              </a:ext>
            </a:extLst>
          </p:cNvPr>
          <p:cNvSpPr txBox="1"/>
          <p:nvPr/>
        </p:nvSpPr>
        <p:spPr>
          <a:xfrm>
            <a:off x="282830" y="5402744"/>
            <a:ext cx="11678024" cy="400110"/>
          </a:xfrm>
          <a:prstGeom prst="rect">
            <a:avLst/>
          </a:prstGeom>
          <a:noFill/>
        </p:spPr>
        <p:txBody>
          <a:bodyPr wrap="square" rtlCol="0">
            <a:spAutoFit/>
          </a:bodyPr>
          <a:lstStyle/>
          <a:p>
            <a:r>
              <a:rPr kumimoji="1" lang="ja-JP" altLang="en-US" sz="2000" b="1" dirty="0"/>
              <a:t>まちの緑化にかかわる活動と回答した地域別の比較では、</a:t>
            </a:r>
            <a:r>
              <a:rPr kumimoji="1" lang="ja-JP" altLang="en-US" sz="2000" b="1" dirty="0">
                <a:solidFill>
                  <a:srgbClr val="FF0000"/>
                </a:solidFill>
              </a:rPr>
              <a:t>あまり変化はみられません</a:t>
            </a:r>
            <a:r>
              <a:rPr kumimoji="1" lang="ja-JP" altLang="en-US" sz="2000" b="1" dirty="0"/>
              <a:t>。</a:t>
            </a:r>
            <a:endParaRPr kumimoji="1" lang="en-US" altLang="ja-JP" sz="2000" b="1" dirty="0"/>
          </a:p>
        </p:txBody>
      </p:sp>
      <p:sp>
        <p:nvSpPr>
          <p:cNvPr id="5" name="スライド番号プレースホルダー 1">
            <a:extLst>
              <a:ext uri="{FF2B5EF4-FFF2-40B4-BE49-F238E27FC236}">
                <a16:creationId xmlns:a16="http://schemas.microsoft.com/office/drawing/2014/main" id="{D79C9280-8F80-3A38-C4F0-BBBB6255B69A}"/>
              </a:ext>
            </a:extLst>
          </p:cNvPr>
          <p:cNvSpPr>
            <a:spLocks noGrp="1"/>
          </p:cNvSpPr>
          <p:nvPr>
            <p:ph type="sldNum" sz="quarter" idx="12"/>
          </p:nvPr>
        </p:nvSpPr>
        <p:spPr>
          <a:xfrm>
            <a:off x="11463230" y="178243"/>
            <a:ext cx="611892" cy="325717"/>
          </a:xfrm>
          <a:prstGeom prst="hexagon">
            <a:avLst/>
          </a:prstGeom>
          <a:solidFill>
            <a:srgbClr val="008080"/>
          </a:solidFill>
        </p:spPr>
        <p:txBody>
          <a:bodyPr/>
          <a:lstStyle/>
          <a:p>
            <a:pPr algn="ctr"/>
            <a:fld id="{5FC0E5C0-69CC-48F4-B86E-58D226C669B7}" type="slidenum">
              <a:rPr kumimoji="1" lang="ja-JP" altLang="en-US" b="1" smtClean="0">
                <a:solidFill>
                  <a:schemeClr val="bg1"/>
                </a:solidFill>
              </a:rPr>
              <a:pPr algn="ctr"/>
              <a:t>15</a:t>
            </a:fld>
            <a:endParaRPr kumimoji="1" lang="ja-JP" altLang="en-US" b="1" dirty="0">
              <a:solidFill>
                <a:schemeClr val="bg1"/>
              </a:solidFill>
            </a:endParaRPr>
          </a:p>
        </p:txBody>
      </p:sp>
    </p:spTree>
    <p:extLst>
      <p:ext uri="{BB962C8B-B14F-4D97-AF65-F5344CB8AC3E}">
        <p14:creationId xmlns:p14="http://schemas.microsoft.com/office/powerpoint/2010/main" val="22418246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D438D0-1B0C-B894-8852-C298F23FBD0B}"/>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4F60CBE-70C6-6A04-819C-015FF4106843}"/>
              </a:ext>
            </a:extLst>
          </p:cNvPr>
          <p:cNvSpPr txBox="1"/>
          <p:nvPr/>
        </p:nvSpPr>
        <p:spPr>
          <a:xfrm>
            <a:off x="116878" y="129602"/>
            <a:ext cx="3262432" cy="461665"/>
          </a:xfrm>
          <a:prstGeom prst="rect">
            <a:avLst/>
          </a:prstGeom>
          <a:noFill/>
        </p:spPr>
        <p:txBody>
          <a:bodyPr wrap="none" rtlCol="0">
            <a:spAutoFit/>
          </a:bodyPr>
          <a:lstStyle/>
          <a:p>
            <a:r>
              <a:rPr lang="ja-JP" altLang="en-US" sz="2400" b="1" dirty="0">
                <a:solidFill>
                  <a:srgbClr val="002060"/>
                </a:solidFill>
                <a:latin typeface="+mn-ea"/>
              </a:rPr>
              <a:t>選択式アンケート結果</a:t>
            </a:r>
            <a:endParaRPr lang="en-US" altLang="ja-JP" sz="2400" b="1" dirty="0">
              <a:solidFill>
                <a:srgbClr val="002060"/>
              </a:solidFill>
              <a:latin typeface="+mn-ea"/>
            </a:endParaRPr>
          </a:p>
        </p:txBody>
      </p:sp>
      <p:sp>
        <p:nvSpPr>
          <p:cNvPr id="12" name="正方形/長方形 11">
            <a:extLst>
              <a:ext uri="{FF2B5EF4-FFF2-40B4-BE49-F238E27FC236}">
                <a16:creationId xmlns:a16="http://schemas.microsoft.com/office/drawing/2014/main" id="{6AF48483-2A3C-8FD9-8DF5-B25A46FA8D85}"/>
              </a:ext>
            </a:extLst>
          </p:cNvPr>
          <p:cNvSpPr/>
          <p:nvPr/>
        </p:nvSpPr>
        <p:spPr>
          <a:xfrm>
            <a:off x="0" y="-13748"/>
            <a:ext cx="12192000" cy="113438"/>
          </a:xfrm>
          <a:prstGeom prst="rect">
            <a:avLst/>
          </a:prstGeom>
          <a:gradFill flip="none" rotWithShape="1">
            <a:gsLst>
              <a:gs pos="0">
                <a:srgbClr val="008080"/>
              </a:gs>
              <a:gs pos="64740">
                <a:srgbClr val="008080"/>
              </a:gs>
              <a:gs pos="29000">
                <a:srgbClr val="008080"/>
              </a:gs>
              <a:gs pos="100000">
                <a:schemeClr val="bg1"/>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4" name="直線コネクタ 13">
            <a:extLst>
              <a:ext uri="{FF2B5EF4-FFF2-40B4-BE49-F238E27FC236}">
                <a16:creationId xmlns:a16="http://schemas.microsoft.com/office/drawing/2014/main" id="{D294848E-166B-E516-EDBC-B9DE0BCC3E46}"/>
              </a:ext>
            </a:extLst>
          </p:cNvPr>
          <p:cNvCxnSpPr>
            <a:cxnSpLocks/>
          </p:cNvCxnSpPr>
          <p:nvPr/>
        </p:nvCxnSpPr>
        <p:spPr>
          <a:xfrm>
            <a:off x="0" y="563769"/>
            <a:ext cx="121920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7" name="正方形/長方形 16">
            <a:extLst>
              <a:ext uri="{FF2B5EF4-FFF2-40B4-BE49-F238E27FC236}">
                <a16:creationId xmlns:a16="http://schemas.microsoft.com/office/drawing/2014/main" id="{8807AFA2-C033-3E79-E431-87F22CE52A2C}"/>
              </a:ext>
            </a:extLst>
          </p:cNvPr>
          <p:cNvSpPr/>
          <p:nvPr/>
        </p:nvSpPr>
        <p:spPr>
          <a:xfrm>
            <a:off x="0" y="72192"/>
            <a:ext cx="116878" cy="491578"/>
          </a:xfrm>
          <a:prstGeom prst="rect">
            <a:avLst/>
          </a:prstGeom>
          <a:solidFill>
            <a:srgbClr val="0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1" name="テキスト ボックス 10">
            <a:extLst>
              <a:ext uri="{FF2B5EF4-FFF2-40B4-BE49-F238E27FC236}">
                <a16:creationId xmlns:a16="http://schemas.microsoft.com/office/drawing/2014/main" id="{9E19444C-7D7A-65C3-6FC4-A20890E0150E}"/>
              </a:ext>
            </a:extLst>
          </p:cNvPr>
          <p:cNvSpPr txBox="1"/>
          <p:nvPr/>
        </p:nvSpPr>
        <p:spPr>
          <a:xfrm>
            <a:off x="111577" y="747370"/>
            <a:ext cx="11963545" cy="400110"/>
          </a:xfrm>
          <a:prstGeom prst="rect">
            <a:avLst/>
          </a:prstGeom>
          <a:solidFill>
            <a:srgbClr val="008080"/>
          </a:solidFill>
          <a:ln>
            <a:noFill/>
          </a:ln>
        </p:spPr>
        <p:txBody>
          <a:bodyPr wrap="square" rtlCol="0">
            <a:spAutoFit/>
          </a:bodyPr>
          <a:lstStyle/>
          <a:p>
            <a:r>
              <a:rPr kumimoji="1" lang="ja-JP" altLang="en-US" sz="2000" b="1" dirty="0">
                <a:solidFill>
                  <a:schemeClr val="bg1"/>
                </a:solidFill>
                <a:latin typeface="+mn-ea"/>
              </a:rPr>
              <a:t>４）緑の活動への参加意欲</a:t>
            </a:r>
            <a:r>
              <a:rPr kumimoji="1" lang="en-US" altLang="ja-JP" sz="2000" b="1" dirty="0">
                <a:solidFill>
                  <a:schemeClr val="bg1"/>
                </a:solidFill>
                <a:latin typeface="+mn-ea"/>
              </a:rPr>
              <a:t>【</a:t>
            </a:r>
            <a:r>
              <a:rPr kumimoji="1" lang="ja-JP" altLang="en-US" sz="2000" b="1" dirty="0">
                <a:solidFill>
                  <a:schemeClr val="bg1"/>
                </a:solidFill>
                <a:latin typeface="+mn-ea"/>
              </a:rPr>
              <a:t>令和５年度</a:t>
            </a:r>
            <a:r>
              <a:rPr kumimoji="1" lang="en-US" altLang="ja-JP" sz="2000" b="1" dirty="0">
                <a:solidFill>
                  <a:schemeClr val="bg1"/>
                </a:solidFill>
                <a:latin typeface="+mn-ea"/>
              </a:rPr>
              <a:t>(2023</a:t>
            </a:r>
            <a:r>
              <a:rPr kumimoji="1" lang="ja-JP" altLang="en-US" sz="2000" b="1" dirty="0">
                <a:solidFill>
                  <a:schemeClr val="bg1"/>
                </a:solidFill>
                <a:latin typeface="+mn-ea"/>
              </a:rPr>
              <a:t>年度</a:t>
            </a:r>
            <a:r>
              <a:rPr kumimoji="1" lang="en-US" altLang="ja-JP" sz="2000" b="1" dirty="0">
                <a:solidFill>
                  <a:schemeClr val="bg1"/>
                </a:solidFill>
                <a:latin typeface="+mn-ea"/>
              </a:rPr>
              <a:t>)</a:t>
            </a:r>
            <a:r>
              <a:rPr kumimoji="1" lang="ja-JP" altLang="en-US" sz="2000" b="1" dirty="0">
                <a:solidFill>
                  <a:schemeClr val="bg1"/>
                </a:solidFill>
                <a:latin typeface="+mn-ea"/>
              </a:rPr>
              <a:t>と平成</a:t>
            </a:r>
            <a:r>
              <a:rPr kumimoji="1" lang="en-US" altLang="ja-JP" sz="2000" b="1" dirty="0">
                <a:solidFill>
                  <a:schemeClr val="bg1"/>
                </a:solidFill>
                <a:latin typeface="+mn-ea"/>
              </a:rPr>
              <a:t>19</a:t>
            </a:r>
            <a:r>
              <a:rPr kumimoji="1" lang="ja-JP" altLang="en-US" sz="2000" b="1" dirty="0">
                <a:solidFill>
                  <a:schemeClr val="bg1"/>
                </a:solidFill>
                <a:latin typeface="+mn-ea"/>
              </a:rPr>
              <a:t>年度</a:t>
            </a:r>
            <a:r>
              <a:rPr kumimoji="1" lang="en-US" altLang="ja-JP" sz="2000" b="1" dirty="0">
                <a:solidFill>
                  <a:schemeClr val="bg1"/>
                </a:solidFill>
                <a:latin typeface="+mn-ea"/>
              </a:rPr>
              <a:t>(2007</a:t>
            </a:r>
            <a:r>
              <a:rPr kumimoji="1" lang="ja-JP" altLang="en-US" sz="2000" b="1" dirty="0">
                <a:solidFill>
                  <a:schemeClr val="bg1"/>
                </a:solidFill>
                <a:latin typeface="+mn-ea"/>
              </a:rPr>
              <a:t>年度</a:t>
            </a:r>
            <a:r>
              <a:rPr kumimoji="1" lang="en-US" altLang="ja-JP" sz="2000" b="1" dirty="0">
                <a:solidFill>
                  <a:schemeClr val="bg1"/>
                </a:solidFill>
                <a:latin typeface="+mn-ea"/>
              </a:rPr>
              <a:t>)</a:t>
            </a:r>
            <a:r>
              <a:rPr kumimoji="1" lang="ja-JP" altLang="en-US" sz="2000" b="1" dirty="0">
                <a:solidFill>
                  <a:schemeClr val="bg1"/>
                </a:solidFill>
                <a:latin typeface="+mn-ea"/>
              </a:rPr>
              <a:t>との比較</a:t>
            </a:r>
            <a:r>
              <a:rPr kumimoji="1" lang="en-US" altLang="ja-JP" sz="2000" b="1" dirty="0">
                <a:solidFill>
                  <a:schemeClr val="bg1"/>
                </a:solidFill>
                <a:latin typeface="+mn-ea"/>
              </a:rPr>
              <a:t>】 </a:t>
            </a:r>
            <a:r>
              <a:rPr kumimoji="1" lang="ja-JP" altLang="en-US" sz="2000" b="1" dirty="0">
                <a:solidFill>
                  <a:schemeClr val="bg1"/>
                </a:solidFill>
                <a:latin typeface="+mn-ea"/>
              </a:rPr>
              <a:t>　</a:t>
            </a:r>
          </a:p>
        </p:txBody>
      </p:sp>
      <p:sp>
        <p:nvSpPr>
          <p:cNvPr id="43" name="テキスト ボックス 42">
            <a:extLst>
              <a:ext uri="{FF2B5EF4-FFF2-40B4-BE49-F238E27FC236}">
                <a16:creationId xmlns:a16="http://schemas.microsoft.com/office/drawing/2014/main" id="{41F8BB20-BAC9-64B4-9EAA-FD49E184E029}"/>
              </a:ext>
            </a:extLst>
          </p:cNvPr>
          <p:cNvSpPr txBox="1"/>
          <p:nvPr/>
        </p:nvSpPr>
        <p:spPr>
          <a:xfrm>
            <a:off x="254327" y="6019410"/>
            <a:ext cx="11820795" cy="646331"/>
          </a:xfrm>
          <a:prstGeom prst="rect">
            <a:avLst/>
          </a:prstGeom>
          <a:noFill/>
        </p:spPr>
        <p:txBody>
          <a:bodyPr wrap="square" rtlCol="0">
            <a:spAutoFit/>
          </a:bodyPr>
          <a:lstStyle/>
          <a:p>
            <a:pPr marL="285750" indent="-285750">
              <a:buFont typeface="Wingdings" panose="05000000000000000000" pitchFamily="2" charset="2"/>
              <a:buChar char="l"/>
            </a:pPr>
            <a:r>
              <a:rPr kumimoji="1" lang="ja-JP" altLang="en-US" dirty="0">
                <a:latin typeface="+mn-ea"/>
              </a:rPr>
              <a:t>参加したい人は、</a:t>
            </a:r>
            <a:r>
              <a:rPr kumimoji="1" lang="en-US" altLang="ja-JP" dirty="0">
                <a:latin typeface="+mn-ea"/>
              </a:rPr>
              <a:t>81.4</a:t>
            </a:r>
            <a:r>
              <a:rPr kumimoji="1" lang="ja-JP" altLang="en-US" dirty="0">
                <a:latin typeface="+mn-ea"/>
              </a:rPr>
              <a:t>％から</a:t>
            </a:r>
            <a:r>
              <a:rPr kumimoji="1" lang="en-US" altLang="ja-JP" dirty="0">
                <a:latin typeface="+mn-ea"/>
              </a:rPr>
              <a:t>74.5</a:t>
            </a:r>
            <a:r>
              <a:rPr kumimoji="1" lang="ja-JP" altLang="en-US" dirty="0">
                <a:latin typeface="+mn-ea"/>
              </a:rPr>
              <a:t>％に減少（－</a:t>
            </a:r>
            <a:r>
              <a:rPr kumimoji="1" lang="en-US" altLang="ja-JP" dirty="0">
                <a:latin typeface="+mn-ea"/>
              </a:rPr>
              <a:t>6.6pt</a:t>
            </a:r>
            <a:r>
              <a:rPr lang="ja-JP" altLang="en-US" dirty="0">
                <a:latin typeface="+mn-ea"/>
              </a:rPr>
              <a:t>）</a:t>
            </a:r>
            <a:endParaRPr lang="en-US" altLang="ja-JP" dirty="0">
              <a:latin typeface="+mn-ea"/>
            </a:endParaRPr>
          </a:p>
          <a:p>
            <a:pPr marL="285750" indent="-285750">
              <a:buFont typeface="Wingdings" panose="05000000000000000000" pitchFamily="2" charset="2"/>
              <a:buChar char="l"/>
            </a:pPr>
            <a:r>
              <a:rPr kumimoji="1" lang="ja-JP" altLang="en-US" dirty="0">
                <a:latin typeface="+mn-ea"/>
              </a:rPr>
              <a:t>参加する意思がない人は、</a:t>
            </a:r>
            <a:r>
              <a:rPr kumimoji="1" lang="en-US" altLang="ja-JP" dirty="0">
                <a:latin typeface="+mn-ea"/>
              </a:rPr>
              <a:t>10.4</a:t>
            </a:r>
            <a:r>
              <a:rPr kumimoji="1" lang="ja-JP" altLang="en-US" dirty="0">
                <a:latin typeface="+mn-ea"/>
              </a:rPr>
              <a:t>％から</a:t>
            </a:r>
            <a:r>
              <a:rPr kumimoji="1" lang="en-US" altLang="ja-JP" dirty="0">
                <a:latin typeface="+mn-ea"/>
              </a:rPr>
              <a:t>14.1</a:t>
            </a:r>
            <a:r>
              <a:rPr kumimoji="1" lang="ja-JP" altLang="en-US" dirty="0">
                <a:latin typeface="+mn-ea"/>
              </a:rPr>
              <a:t>％に増加（＋</a:t>
            </a:r>
            <a:r>
              <a:rPr kumimoji="1" lang="en-US" altLang="ja-JP" dirty="0">
                <a:latin typeface="+mn-ea"/>
              </a:rPr>
              <a:t>3.7pt</a:t>
            </a:r>
            <a:r>
              <a:rPr kumimoji="1" lang="ja-JP" altLang="en-US" dirty="0">
                <a:latin typeface="+mn-ea"/>
              </a:rPr>
              <a:t>）</a:t>
            </a:r>
            <a:endParaRPr kumimoji="1" lang="en-US" altLang="ja-JP" dirty="0">
              <a:latin typeface="+mn-ea"/>
            </a:endParaRPr>
          </a:p>
        </p:txBody>
      </p:sp>
      <p:sp>
        <p:nvSpPr>
          <p:cNvPr id="2" name="テキスト ボックス 1">
            <a:extLst>
              <a:ext uri="{FF2B5EF4-FFF2-40B4-BE49-F238E27FC236}">
                <a16:creationId xmlns:a16="http://schemas.microsoft.com/office/drawing/2014/main" id="{71ED7B04-E4B8-4033-ED85-6448AD2534C0}"/>
              </a:ext>
            </a:extLst>
          </p:cNvPr>
          <p:cNvSpPr txBox="1"/>
          <p:nvPr/>
        </p:nvSpPr>
        <p:spPr>
          <a:xfrm>
            <a:off x="397078" y="1296903"/>
            <a:ext cx="11678044" cy="369332"/>
          </a:xfrm>
          <a:prstGeom prst="rect">
            <a:avLst/>
          </a:prstGeom>
          <a:noFill/>
        </p:spPr>
        <p:txBody>
          <a:bodyPr wrap="square">
            <a:spAutoFit/>
          </a:bodyPr>
          <a:lstStyle/>
          <a:p>
            <a:r>
              <a:rPr kumimoji="1" lang="en-US" altLang="ja-JP" sz="1800" b="1" dirty="0">
                <a:latin typeface="+mn-ea"/>
              </a:rPr>
              <a:t>(Q.8)</a:t>
            </a:r>
            <a:r>
              <a:rPr kumimoji="1" lang="ja-JP" altLang="en-US" sz="1800" b="1" dirty="0">
                <a:latin typeface="+mn-ea"/>
              </a:rPr>
              <a:t>あなたは、今後、緑の保全や緑化にかかわる活動をどう考えますか。</a:t>
            </a:r>
            <a:endParaRPr lang="ja-JP" altLang="en-US" b="1" dirty="0">
              <a:latin typeface="+mn-ea"/>
            </a:endParaRPr>
          </a:p>
        </p:txBody>
      </p:sp>
      <p:sp>
        <p:nvSpPr>
          <p:cNvPr id="4" name="テキスト ボックス 3">
            <a:extLst>
              <a:ext uri="{FF2B5EF4-FFF2-40B4-BE49-F238E27FC236}">
                <a16:creationId xmlns:a16="http://schemas.microsoft.com/office/drawing/2014/main" id="{D5361EE7-17CC-8612-E51F-2ACACFE35F02}"/>
              </a:ext>
            </a:extLst>
          </p:cNvPr>
          <p:cNvSpPr txBox="1"/>
          <p:nvPr/>
        </p:nvSpPr>
        <p:spPr>
          <a:xfrm>
            <a:off x="483279" y="1960485"/>
            <a:ext cx="1419129" cy="369332"/>
          </a:xfrm>
          <a:prstGeom prst="rect">
            <a:avLst/>
          </a:prstGeom>
          <a:noFill/>
          <a:ln>
            <a:solidFill>
              <a:srgbClr val="008080"/>
            </a:solidFill>
          </a:ln>
        </p:spPr>
        <p:txBody>
          <a:bodyPr wrap="square" rtlCol="0">
            <a:spAutoFit/>
          </a:bodyPr>
          <a:lstStyle/>
          <a:p>
            <a:r>
              <a:rPr kumimoji="1" lang="ja-JP" altLang="en-US" b="1" dirty="0">
                <a:solidFill>
                  <a:srgbClr val="008080"/>
                </a:solidFill>
                <a:latin typeface="+mn-ea"/>
              </a:rPr>
              <a:t>平成</a:t>
            </a:r>
            <a:r>
              <a:rPr kumimoji="1" lang="en-US" altLang="ja-JP" b="1" dirty="0">
                <a:solidFill>
                  <a:srgbClr val="008080"/>
                </a:solidFill>
                <a:latin typeface="+mn-ea"/>
              </a:rPr>
              <a:t>19</a:t>
            </a:r>
            <a:r>
              <a:rPr kumimoji="1" lang="ja-JP" altLang="en-US" b="1" dirty="0">
                <a:solidFill>
                  <a:srgbClr val="008080"/>
                </a:solidFill>
                <a:latin typeface="+mn-ea"/>
              </a:rPr>
              <a:t>年度</a:t>
            </a:r>
          </a:p>
        </p:txBody>
      </p:sp>
      <p:sp>
        <p:nvSpPr>
          <p:cNvPr id="5" name="テキスト ボックス 4">
            <a:extLst>
              <a:ext uri="{FF2B5EF4-FFF2-40B4-BE49-F238E27FC236}">
                <a16:creationId xmlns:a16="http://schemas.microsoft.com/office/drawing/2014/main" id="{6850B8E5-335F-F6C3-CFED-AA9256114A08}"/>
              </a:ext>
            </a:extLst>
          </p:cNvPr>
          <p:cNvSpPr txBox="1"/>
          <p:nvPr/>
        </p:nvSpPr>
        <p:spPr>
          <a:xfrm>
            <a:off x="5967755" y="1960485"/>
            <a:ext cx="1419129" cy="369332"/>
          </a:xfrm>
          <a:prstGeom prst="rect">
            <a:avLst/>
          </a:prstGeom>
          <a:noFill/>
          <a:ln>
            <a:solidFill>
              <a:srgbClr val="008080"/>
            </a:solidFill>
          </a:ln>
        </p:spPr>
        <p:txBody>
          <a:bodyPr wrap="square" rtlCol="0">
            <a:spAutoFit/>
          </a:bodyPr>
          <a:lstStyle/>
          <a:p>
            <a:r>
              <a:rPr kumimoji="1" lang="ja-JP" altLang="en-US" b="1" dirty="0">
                <a:solidFill>
                  <a:srgbClr val="008080"/>
                </a:solidFill>
                <a:latin typeface="+mn-ea"/>
              </a:rPr>
              <a:t>令和５年度</a:t>
            </a:r>
          </a:p>
        </p:txBody>
      </p:sp>
      <p:sp>
        <p:nvSpPr>
          <p:cNvPr id="6" name="テキスト ボックス 5">
            <a:extLst>
              <a:ext uri="{FF2B5EF4-FFF2-40B4-BE49-F238E27FC236}">
                <a16:creationId xmlns:a16="http://schemas.microsoft.com/office/drawing/2014/main" id="{6C8D7AC7-3366-A518-9988-641C43F9AB18}"/>
              </a:ext>
            </a:extLst>
          </p:cNvPr>
          <p:cNvSpPr txBox="1"/>
          <p:nvPr/>
        </p:nvSpPr>
        <p:spPr>
          <a:xfrm>
            <a:off x="254327" y="5441658"/>
            <a:ext cx="11838360" cy="461665"/>
          </a:xfrm>
          <a:prstGeom prst="rect">
            <a:avLst/>
          </a:prstGeom>
          <a:noFill/>
        </p:spPr>
        <p:txBody>
          <a:bodyPr wrap="square" rtlCol="0">
            <a:spAutoFit/>
          </a:bodyPr>
          <a:lstStyle/>
          <a:p>
            <a:r>
              <a:rPr kumimoji="1" lang="ja-JP" altLang="en-US" sz="2400" b="1" dirty="0">
                <a:latin typeface="+mn-ea"/>
              </a:rPr>
              <a:t>緑の活動への参加意欲は、</a:t>
            </a:r>
            <a:r>
              <a:rPr kumimoji="1" lang="ja-JP" altLang="en-US" sz="2400" b="1" dirty="0">
                <a:solidFill>
                  <a:srgbClr val="FF0000"/>
                </a:solidFill>
                <a:latin typeface="+mn-ea"/>
              </a:rPr>
              <a:t>若干</a:t>
            </a:r>
            <a:r>
              <a:rPr lang="ja-JP" altLang="en-US" sz="2400" b="1" dirty="0">
                <a:solidFill>
                  <a:srgbClr val="FF0000"/>
                </a:solidFill>
                <a:latin typeface="+mn-ea"/>
              </a:rPr>
              <a:t>低下しています。</a:t>
            </a:r>
            <a:endParaRPr kumimoji="1" lang="ja-JP" altLang="en-US" sz="2400" b="1" dirty="0">
              <a:latin typeface="+mn-ea"/>
            </a:endParaRPr>
          </a:p>
        </p:txBody>
      </p:sp>
      <p:sp>
        <p:nvSpPr>
          <p:cNvPr id="7" name="テキスト ボックス 6">
            <a:extLst>
              <a:ext uri="{FF2B5EF4-FFF2-40B4-BE49-F238E27FC236}">
                <a16:creationId xmlns:a16="http://schemas.microsoft.com/office/drawing/2014/main" id="{E5AFE840-C6B6-DC8B-0FA1-36ECD3F2A20A}"/>
              </a:ext>
            </a:extLst>
          </p:cNvPr>
          <p:cNvSpPr txBox="1"/>
          <p:nvPr/>
        </p:nvSpPr>
        <p:spPr>
          <a:xfrm>
            <a:off x="236762" y="5077422"/>
            <a:ext cx="1821320" cy="369332"/>
          </a:xfrm>
          <a:prstGeom prst="rect">
            <a:avLst/>
          </a:prstGeom>
          <a:noFill/>
        </p:spPr>
        <p:txBody>
          <a:bodyPr wrap="square" rtlCol="0">
            <a:spAutoFit/>
          </a:bodyPr>
          <a:lstStyle/>
          <a:p>
            <a:r>
              <a:rPr kumimoji="1" lang="en-US" altLang="ja-JP" b="1" dirty="0">
                <a:latin typeface="+mn-ea"/>
              </a:rPr>
              <a:t>16</a:t>
            </a:r>
            <a:r>
              <a:rPr kumimoji="1" lang="ja-JP" altLang="en-US" b="1" dirty="0">
                <a:latin typeface="+mn-ea"/>
              </a:rPr>
              <a:t>年での変化は</a:t>
            </a:r>
          </a:p>
        </p:txBody>
      </p:sp>
      <p:graphicFrame>
        <p:nvGraphicFramePr>
          <p:cNvPr id="9" name="グラフ 8">
            <a:extLst>
              <a:ext uri="{FF2B5EF4-FFF2-40B4-BE49-F238E27FC236}">
                <a16:creationId xmlns:a16="http://schemas.microsoft.com/office/drawing/2014/main" id="{41C207EA-C01B-5D6E-000C-F38DBC71ACBD}"/>
              </a:ext>
            </a:extLst>
          </p:cNvPr>
          <p:cNvGraphicFramePr>
            <a:graphicFrameLocks/>
          </p:cNvGraphicFramePr>
          <p:nvPr>
            <p:extLst>
              <p:ext uri="{D42A27DB-BD31-4B8C-83A1-F6EECF244321}">
                <p14:modId xmlns:p14="http://schemas.microsoft.com/office/powerpoint/2010/main" val="2966650783"/>
              </p:ext>
            </p:extLst>
          </p:nvPr>
        </p:nvGraphicFramePr>
        <p:xfrm>
          <a:off x="873525" y="1950643"/>
          <a:ext cx="4660089" cy="276823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グラフ 9">
            <a:extLst>
              <a:ext uri="{FF2B5EF4-FFF2-40B4-BE49-F238E27FC236}">
                <a16:creationId xmlns:a16="http://schemas.microsoft.com/office/drawing/2014/main" id="{9659B4E4-AEE9-48F1-AAF2-2B4522BA9E27}"/>
              </a:ext>
            </a:extLst>
          </p:cNvPr>
          <p:cNvGraphicFramePr>
            <a:graphicFrameLocks/>
          </p:cNvGraphicFramePr>
          <p:nvPr>
            <p:extLst>
              <p:ext uri="{D42A27DB-BD31-4B8C-83A1-F6EECF244321}">
                <p14:modId xmlns:p14="http://schemas.microsoft.com/office/powerpoint/2010/main" val="3629664212"/>
              </p:ext>
            </p:extLst>
          </p:nvPr>
        </p:nvGraphicFramePr>
        <p:xfrm>
          <a:off x="6803141" y="1993776"/>
          <a:ext cx="4660089" cy="2746929"/>
        </p:xfrm>
        <a:graphic>
          <a:graphicData uri="http://schemas.openxmlformats.org/drawingml/2006/chart">
            <c:chart xmlns:c="http://schemas.openxmlformats.org/drawingml/2006/chart" xmlns:r="http://schemas.openxmlformats.org/officeDocument/2006/relationships" r:id="rId4"/>
          </a:graphicData>
        </a:graphic>
      </p:graphicFrame>
      <p:sp>
        <p:nvSpPr>
          <p:cNvPr id="13" name="スライド番号プレースホルダー 1">
            <a:extLst>
              <a:ext uri="{FF2B5EF4-FFF2-40B4-BE49-F238E27FC236}">
                <a16:creationId xmlns:a16="http://schemas.microsoft.com/office/drawing/2014/main" id="{FCD680BC-4A1D-E076-D5FE-9E162DFBD1F4}"/>
              </a:ext>
            </a:extLst>
          </p:cNvPr>
          <p:cNvSpPr>
            <a:spLocks noGrp="1"/>
          </p:cNvSpPr>
          <p:nvPr>
            <p:ph type="sldNum" sz="quarter" idx="12"/>
          </p:nvPr>
        </p:nvSpPr>
        <p:spPr>
          <a:xfrm>
            <a:off x="11463230" y="178243"/>
            <a:ext cx="611892" cy="325717"/>
          </a:xfrm>
          <a:prstGeom prst="hexagon">
            <a:avLst/>
          </a:prstGeom>
          <a:solidFill>
            <a:srgbClr val="008080"/>
          </a:solidFill>
        </p:spPr>
        <p:txBody>
          <a:bodyPr/>
          <a:lstStyle/>
          <a:p>
            <a:pPr algn="ctr"/>
            <a:fld id="{5FC0E5C0-69CC-48F4-B86E-58D226C669B7}" type="slidenum">
              <a:rPr kumimoji="1" lang="ja-JP" altLang="en-US" b="1" smtClean="0">
                <a:solidFill>
                  <a:schemeClr val="bg1"/>
                </a:solidFill>
              </a:rPr>
              <a:pPr algn="ctr"/>
              <a:t>16</a:t>
            </a:fld>
            <a:endParaRPr kumimoji="1" lang="ja-JP" altLang="en-US" b="1" dirty="0">
              <a:solidFill>
                <a:schemeClr val="bg1"/>
              </a:solidFill>
            </a:endParaRPr>
          </a:p>
        </p:txBody>
      </p:sp>
    </p:spTree>
    <p:extLst>
      <p:ext uri="{BB962C8B-B14F-4D97-AF65-F5344CB8AC3E}">
        <p14:creationId xmlns:p14="http://schemas.microsoft.com/office/powerpoint/2010/main" val="34016315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7251DD-3F84-131B-AB61-693A8F5F7129}"/>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976859A1-731A-EB04-60FF-E036B67E72BF}"/>
              </a:ext>
            </a:extLst>
          </p:cNvPr>
          <p:cNvSpPr txBox="1"/>
          <p:nvPr/>
        </p:nvSpPr>
        <p:spPr>
          <a:xfrm>
            <a:off x="116878" y="129602"/>
            <a:ext cx="3262432" cy="461665"/>
          </a:xfrm>
          <a:prstGeom prst="rect">
            <a:avLst/>
          </a:prstGeom>
          <a:noFill/>
        </p:spPr>
        <p:txBody>
          <a:bodyPr wrap="none" rtlCol="0">
            <a:spAutoFit/>
          </a:bodyPr>
          <a:lstStyle/>
          <a:p>
            <a:r>
              <a:rPr lang="ja-JP" altLang="en-US" sz="2400" b="1" dirty="0">
                <a:solidFill>
                  <a:srgbClr val="002060"/>
                </a:solidFill>
                <a:latin typeface="+mn-ea"/>
              </a:rPr>
              <a:t>選択式アンケート結果</a:t>
            </a:r>
            <a:endParaRPr lang="en-US" altLang="ja-JP" sz="2400" b="1" dirty="0">
              <a:solidFill>
                <a:srgbClr val="002060"/>
              </a:solidFill>
              <a:latin typeface="+mn-ea"/>
            </a:endParaRPr>
          </a:p>
        </p:txBody>
      </p:sp>
      <p:sp>
        <p:nvSpPr>
          <p:cNvPr id="12" name="正方形/長方形 11">
            <a:extLst>
              <a:ext uri="{FF2B5EF4-FFF2-40B4-BE49-F238E27FC236}">
                <a16:creationId xmlns:a16="http://schemas.microsoft.com/office/drawing/2014/main" id="{399F9793-5CB8-6AC3-ABF2-DCD559D801AC}"/>
              </a:ext>
            </a:extLst>
          </p:cNvPr>
          <p:cNvSpPr/>
          <p:nvPr/>
        </p:nvSpPr>
        <p:spPr>
          <a:xfrm>
            <a:off x="0" y="-13748"/>
            <a:ext cx="12192000" cy="113438"/>
          </a:xfrm>
          <a:prstGeom prst="rect">
            <a:avLst/>
          </a:prstGeom>
          <a:gradFill flip="none" rotWithShape="1">
            <a:gsLst>
              <a:gs pos="0">
                <a:srgbClr val="008080"/>
              </a:gs>
              <a:gs pos="64740">
                <a:srgbClr val="008080"/>
              </a:gs>
              <a:gs pos="29000">
                <a:srgbClr val="008080"/>
              </a:gs>
              <a:gs pos="100000">
                <a:schemeClr val="bg1"/>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4" name="直線コネクタ 13">
            <a:extLst>
              <a:ext uri="{FF2B5EF4-FFF2-40B4-BE49-F238E27FC236}">
                <a16:creationId xmlns:a16="http://schemas.microsoft.com/office/drawing/2014/main" id="{6BC4683D-4DDA-31B9-6E72-87FC070CBEF8}"/>
              </a:ext>
            </a:extLst>
          </p:cNvPr>
          <p:cNvCxnSpPr>
            <a:cxnSpLocks/>
          </p:cNvCxnSpPr>
          <p:nvPr/>
        </p:nvCxnSpPr>
        <p:spPr>
          <a:xfrm>
            <a:off x="0" y="563769"/>
            <a:ext cx="121920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7" name="正方形/長方形 16">
            <a:extLst>
              <a:ext uri="{FF2B5EF4-FFF2-40B4-BE49-F238E27FC236}">
                <a16:creationId xmlns:a16="http://schemas.microsoft.com/office/drawing/2014/main" id="{1FDD96EE-CE86-6548-FB3C-B9B3C2FE6970}"/>
              </a:ext>
            </a:extLst>
          </p:cNvPr>
          <p:cNvSpPr/>
          <p:nvPr/>
        </p:nvSpPr>
        <p:spPr>
          <a:xfrm>
            <a:off x="0" y="72192"/>
            <a:ext cx="116878" cy="491578"/>
          </a:xfrm>
          <a:prstGeom prst="rect">
            <a:avLst/>
          </a:prstGeom>
          <a:solidFill>
            <a:srgbClr val="0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1" name="テキスト ボックス 10">
            <a:extLst>
              <a:ext uri="{FF2B5EF4-FFF2-40B4-BE49-F238E27FC236}">
                <a16:creationId xmlns:a16="http://schemas.microsoft.com/office/drawing/2014/main" id="{7870DB11-A5B6-523D-26D0-14A256575290}"/>
              </a:ext>
            </a:extLst>
          </p:cNvPr>
          <p:cNvSpPr txBox="1"/>
          <p:nvPr/>
        </p:nvSpPr>
        <p:spPr>
          <a:xfrm>
            <a:off x="111577" y="747370"/>
            <a:ext cx="11963545" cy="400110"/>
          </a:xfrm>
          <a:prstGeom prst="rect">
            <a:avLst/>
          </a:prstGeom>
          <a:solidFill>
            <a:srgbClr val="008080"/>
          </a:solidFill>
          <a:ln>
            <a:noFill/>
          </a:ln>
        </p:spPr>
        <p:txBody>
          <a:bodyPr wrap="square" rtlCol="0">
            <a:spAutoFit/>
          </a:bodyPr>
          <a:lstStyle/>
          <a:p>
            <a:r>
              <a:rPr kumimoji="1" lang="ja-JP" altLang="en-US" sz="2000" b="1" dirty="0">
                <a:solidFill>
                  <a:schemeClr val="bg1"/>
                </a:solidFill>
                <a:latin typeface="+mn-ea"/>
              </a:rPr>
              <a:t>４）緑の活動への参加意欲</a:t>
            </a:r>
            <a:r>
              <a:rPr lang="ja-JP" altLang="en-US" sz="2000" b="1" dirty="0">
                <a:solidFill>
                  <a:schemeClr val="bg1"/>
                </a:solidFill>
                <a:latin typeface="+mn-ea"/>
              </a:rPr>
              <a:t>　</a:t>
            </a:r>
            <a:r>
              <a:rPr lang="en-US" altLang="ja-JP" sz="2000" b="1" dirty="0">
                <a:solidFill>
                  <a:schemeClr val="bg1"/>
                </a:solidFill>
                <a:latin typeface="+mn-ea"/>
              </a:rPr>
              <a:t>(</a:t>
            </a:r>
            <a:r>
              <a:rPr lang="ja-JP" altLang="en-US" sz="2000" b="1" dirty="0">
                <a:solidFill>
                  <a:schemeClr val="bg1"/>
                </a:solidFill>
                <a:latin typeface="+mn-ea"/>
              </a:rPr>
              <a:t>世代別</a:t>
            </a:r>
            <a:r>
              <a:rPr lang="en-US" altLang="ja-JP" sz="2000" b="1" dirty="0">
                <a:solidFill>
                  <a:schemeClr val="bg1"/>
                </a:solidFill>
                <a:latin typeface="+mn-ea"/>
              </a:rPr>
              <a:t>)</a:t>
            </a:r>
            <a:r>
              <a:rPr kumimoji="1" lang="en-US" altLang="ja-JP" sz="2000" b="1" dirty="0">
                <a:solidFill>
                  <a:schemeClr val="bg1"/>
                </a:solidFill>
                <a:latin typeface="+mn-ea"/>
              </a:rPr>
              <a:t>【</a:t>
            </a:r>
            <a:r>
              <a:rPr kumimoji="1" lang="ja-JP" altLang="en-US" sz="2000" b="1" dirty="0">
                <a:solidFill>
                  <a:schemeClr val="bg1"/>
                </a:solidFill>
                <a:latin typeface="+mn-ea"/>
              </a:rPr>
              <a:t>令和５年度</a:t>
            </a:r>
            <a:r>
              <a:rPr kumimoji="1" lang="en-US" altLang="ja-JP" sz="2000" b="1" dirty="0">
                <a:solidFill>
                  <a:schemeClr val="bg1"/>
                </a:solidFill>
                <a:latin typeface="+mn-ea"/>
              </a:rPr>
              <a:t>(2023</a:t>
            </a:r>
            <a:r>
              <a:rPr kumimoji="1" lang="ja-JP" altLang="en-US" sz="2000" b="1" dirty="0">
                <a:solidFill>
                  <a:schemeClr val="bg1"/>
                </a:solidFill>
                <a:latin typeface="+mn-ea"/>
              </a:rPr>
              <a:t>年度</a:t>
            </a:r>
            <a:r>
              <a:rPr kumimoji="1" lang="en-US" altLang="ja-JP" sz="2000" b="1" dirty="0">
                <a:solidFill>
                  <a:schemeClr val="bg1"/>
                </a:solidFill>
                <a:latin typeface="+mn-ea"/>
              </a:rPr>
              <a:t>)</a:t>
            </a:r>
            <a:r>
              <a:rPr kumimoji="1" lang="ja-JP" altLang="en-US" sz="2000" b="1" dirty="0">
                <a:solidFill>
                  <a:schemeClr val="bg1"/>
                </a:solidFill>
                <a:latin typeface="+mn-ea"/>
              </a:rPr>
              <a:t>と平成</a:t>
            </a:r>
            <a:r>
              <a:rPr kumimoji="1" lang="en-US" altLang="ja-JP" sz="2000" b="1" dirty="0">
                <a:solidFill>
                  <a:schemeClr val="bg1"/>
                </a:solidFill>
                <a:latin typeface="+mn-ea"/>
              </a:rPr>
              <a:t>19</a:t>
            </a:r>
            <a:r>
              <a:rPr kumimoji="1" lang="ja-JP" altLang="en-US" sz="2000" b="1" dirty="0">
                <a:solidFill>
                  <a:schemeClr val="bg1"/>
                </a:solidFill>
                <a:latin typeface="+mn-ea"/>
              </a:rPr>
              <a:t>年度</a:t>
            </a:r>
            <a:r>
              <a:rPr kumimoji="1" lang="en-US" altLang="ja-JP" sz="2000" b="1" dirty="0">
                <a:solidFill>
                  <a:schemeClr val="bg1"/>
                </a:solidFill>
                <a:latin typeface="+mn-ea"/>
              </a:rPr>
              <a:t>(2007</a:t>
            </a:r>
            <a:r>
              <a:rPr kumimoji="1" lang="ja-JP" altLang="en-US" sz="2000" b="1" dirty="0">
                <a:solidFill>
                  <a:schemeClr val="bg1"/>
                </a:solidFill>
                <a:latin typeface="+mn-ea"/>
              </a:rPr>
              <a:t>年度</a:t>
            </a:r>
            <a:r>
              <a:rPr kumimoji="1" lang="en-US" altLang="ja-JP" sz="2000" b="1" dirty="0">
                <a:solidFill>
                  <a:schemeClr val="bg1"/>
                </a:solidFill>
                <a:latin typeface="+mn-ea"/>
              </a:rPr>
              <a:t>)</a:t>
            </a:r>
            <a:r>
              <a:rPr kumimoji="1" lang="ja-JP" altLang="en-US" sz="2000" b="1" dirty="0">
                <a:solidFill>
                  <a:schemeClr val="bg1"/>
                </a:solidFill>
                <a:latin typeface="+mn-ea"/>
              </a:rPr>
              <a:t>との比較</a:t>
            </a:r>
            <a:r>
              <a:rPr kumimoji="1" lang="en-US" altLang="ja-JP" sz="2000" b="1" dirty="0">
                <a:solidFill>
                  <a:schemeClr val="bg1"/>
                </a:solidFill>
                <a:latin typeface="+mn-ea"/>
              </a:rPr>
              <a:t>】 </a:t>
            </a:r>
            <a:r>
              <a:rPr kumimoji="1" lang="ja-JP" altLang="en-US" sz="2000" b="1" dirty="0">
                <a:solidFill>
                  <a:schemeClr val="bg1"/>
                </a:solidFill>
                <a:latin typeface="+mn-ea"/>
              </a:rPr>
              <a:t>　</a:t>
            </a:r>
          </a:p>
        </p:txBody>
      </p:sp>
      <p:sp>
        <p:nvSpPr>
          <p:cNvPr id="13" name="テキスト ボックス 12">
            <a:extLst>
              <a:ext uri="{FF2B5EF4-FFF2-40B4-BE49-F238E27FC236}">
                <a16:creationId xmlns:a16="http://schemas.microsoft.com/office/drawing/2014/main" id="{ACE73C3F-1811-5CE6-B9B4-E160D87678E1}"/>
              </a:ext>
            </a:extLst>
          </p:cNvPr>
          <p:cNvSpPr txBox="1"/>
          <p:nvPr/>
        </p:nvSpPr>
        <p:spPr>
          <a:xfrm>
            <a:off x="397078" y="1296903"/>
            <a:ext cx="11207734" cy="369332"/>
          </a:xfrm>
          <a:prstGeom prst="rect">
            <a:avLst/>
          </a:prstGeom>
          <a:noFill/>
        </p:spPr>
        <p:txBody>
          <a:bodyPr wrap="square">
            <a:spAutoFit/>
          </a:bodyPr>
          <a:lstStyle/>
          <a:p>
            <a:r>
              <a:rPr kumimoji="1" lang="en-US" altLang="ja-JP" sz="1800" b="1" dirty="0">
                <a:latin typeface="+mn-ea"/>
              </a:rPr>
              <a:t>(Q.8)</a:t>
            </a:r>
            <a:r>
              <a:rPr kumimoji="1" lang="ja-JP" altLang="en-US" sz="1800" b="1" dirty="0">
                <a:latin typeface="+mn-ea"/>
              </a:rPr>
              <a:t>あなたは、今後、緑の保全や緑化にかかわる活動をどう考えますか。</a:t>
            </a:r>
            <a:r>
              <a:rPr kumimoji="1" lang="en-US" altLang="ja-JP" sz="1800" b="1" dirty="0">
                <a:latin typeface="+mn-ea"/>
              </a:rPr>
              <a:t>【</a:t>
            </a:r>
            <a:r>
              <a:rPr kumimoji="1" lang="ja-JP" altLang="en-US" sz="1800" b="1" dirty="0">
                <a:latin typeface="+mn-ea"/>
              </a:rPr>
              <a:t>意欲がある人</a:t>
            </a:r>
            <a:r>
              <a:rPr kumimoji="1" lang="en-US" altLang="ja-JP" sz="1800" b="1" dirty="0">
                <a:latin typeface="+mn-ea"/>
              </a:rPr>
              <a:t>】</a:t>
            </a:r>
            <a:endParaRPr lang="ja-JP" altLang="en-US" b="1" dirty="0">
              <a:latin typeface="+mn-ea"/>
            </a:endParaRPr>
          </a:p>
        </p:txBody>
      </p:sp>
      <p:sp>
        <p:nvSpPr>
          <p:cNvPr id="27" name="テキスト ボックス 26">
            <a:extLst>
              <a:ext uri="{FF2B5EF4-FFF2-40B4-BE49-F238E27FC236}">
                <a16:creationId xmlns:a16="http://schemas.microsoft.com/office/drawing/2014/main" id="{7FD623EA-308F-6C41-73C1-ACC46DF7653F}"/>
              </a:ext>
            </a:extLst>
          </p:cNvPr>
          <p:cNvSpPr txBox="1"/>
          <p:nvPr/>
        </p:nvSpPr>
        <p:spPr>
          <a:xfrm>
            <a:off x="397078" y="6205745"/>
            <a:ext cx="7443702" cy="646331"/>
          </a:xfrm>
          <a:prstGeom prst="rect">
            <a:avLst/>
          </a:prstGeom>
          <a:noFill/>
        </p:spPr>
        <p:txBody>
          <a:bodyPr wrap="square" rtlCol="0">
            <a:spAutoFit/>
          </a:bodyPr>
          <a:lstStyle/>
          <a:p>
            <a:pPr marL="285750" indent="-285750">
              <a:buFont typeface="Wingdings" panose="05000000000000000000" pitchFamily="2" charset="2"/>
              <a:buChar char="l"/>
            </a:pPr>
            <a:r>
              <a:rPr kumimoji="1" lang="ja-JP" altLang="en-US" dirty="0"/>
              <a:t>平成</a:t>
            </a:r>
            <a:r>
              <a:rPr kumimoji="1" lang="en-US" altLang="ja-JP" dirty="0"/>
              <a:t>19</a:t>
            </a:r>
            <a:r>
              <a:rPr kumimoji="1" lang="ja-JP" altLang="en-US" dirty="0"/>
              <a:t>年度では、最も高いのは</a:t>
            </a:r>
            <a:r>
              <a:rPr kumimoji="1" lang="en-US" altLang="ja-JP" dirty="0"/>
              <a:t>30</a:t>
            </a:r>
            <a:r>
              <a:rPr kumimoji="1" lang="ja-JP" altLang="en-US" dirty="0"/>
              <a:t>代で、最も低いのは</a:t>
            </a:r>
            <a:r>
              <a:rPr kumimoji="1" lang="en-US" altLang="ja-JP" dirty="0"/>
              <a:t>70</a:t>
            </a:r>
            <a:r>
              <a:rPr kumimoji="1" lang="ja-JP" altLang="en-US" dirty="0"/>
              <a:t>代以上です。</a:t>
            </a:r>
            <a:endParaRPr kumimoji="1" lang="en-US" altLang="ja-JP" dirty="0"/>
          </a:p>
          <a:p>
            <a:pPr marL="285750" indent="-285750">
              <a:buFont typeface="Wingdings" panose="05000000000000000000" pitchFamily="2" charset="2"/>
              <a:buChar char="l"/>
            </a:pPr>
            <a:r>
              <a:rPr kumimoji="1" lang="ja-JP" altLang="en-US" dirty="0"/>
              <a:t>令和５年度では、最も高いのは</a:t>
            </a:r>
            <a:r>
              <a:rPr kumimoji="1" lang="en-US" altLang="ja-JP" dirty="0"/>
              <a:t>40</a:t>
            </a:r>
            <a:r>
              <a:rPr kumimoji="1" lang="ja-JP" altLang="en-US" dirty="0"/>
              <a:t>代で、最も低いのは</a:t>
            </a:r>
            <a:r>
              <a:rPr kumimoji="1" lang="en-US" altLang="ja-JP" dirty="0"/>
              <a:t>70</a:t>
            </a:r>
            <a:r>
              <a:rPr kumimoji="1" lang="ja-JP" altLang="en-US" dirty="0"/>
              <a:t>代以上です。</a:t>
            </a:r>
            <a:endParaRPr kumimoji="1" lang="en-US" altLang="ja-JP" dirty="0"/>
          </a:p>
        </p:txBody>
      </p:sp>
      <p:sp>
        <p:nvSpPr>
          <p:cNvPr id="9" name="テキスト ボックス 8">
            <a:extLst>
              <a:ext uri="{FF2B5EF4-FFF2-40B4-BE49-F238E27FC236}">
                <a16:creationId xmlns:a16="http://schemas.microsoft.com/office/drawing/2014/main" id="{C7E4BC3F-010A-F008-88E8-E20732A734CA}"/>
              </a:ext>
            </a:extLst>
          </p:cNvPr>
          <p:cNvSpPr txBox="1"/>
          <p:nvPr/>
        </p:nvSpPr>
        <p:spPr>
          <a:xfrm>
            <a:off x="427601" y="1661143"/>
            <a:ext cx="1419129" cy="369332"/>
          </a:xfrm>
          <a:prstGeom prst="rect">
            <a:avLst/>
          </a:prstGeom>
          <a:noFill/>
          <a:ln>
            <a:solidFill>
              <a:srgbClr val="008080"/>
            </a:solidFill>
          </a:ln>
        </p:spPr>
        <p:txBody>
          <a:bodyPr wrap="square" rtlCol="0">
            <a:spAutoFit/>
          </a:bodyPr>
          <a:lstStyle/>
          <a:p>
            <a:r>
              <a:rPr kumimoji="1" lang="ja-JP" altLang="en-US" b="1" dirty="0">
                <a:solidFill>
                  <a:srgbClr val="008080"/>
                </a:solidFill>
                <a:latin typeface="+mn-ea"/>
              </a:rPr>
              <a:t>平成</a:t>
            </a:r>
            <a:r>
              <a:rPr kumimoji="1" lang="en-US" altLang="ja-JP" b="1" dirty="0">
                <a:solidFill>
                  <a:srgbClr val="008080"/>
                </a:solidFill>
                <a:latin typeface="+mn-ea"/>
              </a:rPr>
              <a:t>19</a:t>
            </a:r>
            <a:r>
              <a:rPr kumimoji="1" lang="ja-JP" altLang="en-US" b="1" dirty="0">
                <a:solidFill>
                  <a:srgbClr val="008080"/>
                </a:solidFill>
                <a:latin typeface="+mn-ea"/>
              </a:rPr>
              <a:t>年度</a:t>
            </a:r>
          </a:p>
        </p:txBody>
      </p:sp>
      <p:sp>
        <p:nvSpPr>
          <p:cNvPr id="10" name="テキスト ボックス 9">
            <a:extLst>
              <a:ext uri="{FF2B5EF4-FFF2-40B4-BE49-F238E27FC236}">
                <a16:creationId xmlns:a16="http://schemas.microsoft.com/office/drawing/2014/main" id="{4C0CC3F0-619F-05ED-F55B-518BFE50CA94}"/>
              </a:ext>
            </a:extLst>
          </p:cNvPr>
          <p:cNvSpPr txBox="1"/>
          <p:nvPr/>
        </p:nvSpPr>
        <p:spPr>
          <a:xfrm>
            <a:off x="5981309" y="1656051"/>
            <a:ext cx="1419129" cy="369332"/>
          </a:xfrm>
          <a:prstGeom prst="rect">
            <a:avLst/>
          </a:prstGeom>
          <a:noFill/>
          <a:ln>
            <a:solidFill>
              <a:srgbClr val="008080"/>
            </a:solidFill>
          </a:ln>
        </p:spPr>
        <p:txBody>
          <a:bodyPr wrap="square" rtlCol="0">
            <a:spAutoFit/>
          </a:bodyPr>
          <a:lstStyle/>
          <a:p>
            <a:r>
              <a:rPr kumimoji="1" lang="ja-JP" altLang="en-US" b="1" dirty="0">
                <a:solidFill>
                  <a:srgbClr val="008080"/>
                </a:solidFill>
                <a:latin typeface="+mn-ea"/>
              </a:rPr>
              <a:t>令和５年度</a:t>
            </a:r>
          </a:p>
        </p:txBody>
      </p:sp>
      <p:pic>
        <p:nvPicPr>
          <p:cNvPr id="18" name="図 17">
            <a:extLst>
              <a:ext uri="{FF2B5EF4-FFF2-40B4-BE49-F238E27FC236}">
                <a16:creationId xmlns:a16="http://schemas.microsoft.com/office/drawing/2014/main" id="{67ECEA5A-A266-8007-9719-7DD87700B9AD}"/>
              </a:ext>
            </a:extLst>
          </p:cNvPr>
          <p:cNvPicPr>
            <a:picLocks noChangeAspect="1"/>
          </p:cNvPicPr>
          <p:nvPr/>
        </p:nvPicPr>
        <p:blipFill>
          <a:blip r:embed="rId3"/>
          <a:stretch>
            <a:fillRect/>
          </a:stretch>
        </p:blipFill>
        <p:spPr>
          <a:xfrm>
            <a:off x="6266130" y="2089180"/>
            <a:ext cx="5482739" cy="3289644"/>
          </a:xfrm>
          <a:prstGeom prst="rect">
            <a:avLst/>
          </a:prstGeom>
        </p:spPr>
      </p:pic>
      <p:sp>
        <p:nvSpPr>
          <p:cNvPr id="2" name="テキスト ボックス 1">
            <a:extLst>
              <a:ext uri="{FF2B5EF4-FFF2-40B4-BE49-F238E27FC236}">
                <a16:creationId xmlns:a16="http://schemas.microsoft.com/office/drawing/2014/main" id="{F1A42F64-A14C-71E6-AB2C-8234AF17EB57}"/>
              </a:ext>
            </a:extLst>
          </p:cNvPr>
          <p:cNvSpPr txBox="1"/>
          <p:nvPr/>
        </p:nvSpPr>
        <p:spPr>
          <a:xfrm>
            <a:off x="1877253" y="1811138"/>
            <a:ext cx="1585690" cy="276999"/>
          </a:xfrm>
          <a:prstGeom prst="rect">
            <a:avLst/>
          </a:prstGeom>
          <a:noFill/>
        </p:spPr>
        <p:txBody>
          <a:bodyPr wrap="none" rtlCol="0">
            <a:spAutoFit/>
          </a:bodyPr>
          <a:lstStyle/>
          <a:p>
            <a:r>
              <a:rPr kumimoji="1" lang="en-US" altLang="ja-JP" sz="1200" b="1" dirty="0"/>
              <a:t>※10</a:t>
            </a:r>
            <a:r>
              <a:rPr kumimoji="1" lang="ja-JP" altLang="en-US" sz="1200" b="1" dirty="0"/>
              <a:t>代は調査対象外</a:t>
            </a:r>
          </a:p>
        </p:txBody>
      </p:sp>
      <p:pic>
        <p:nvPicPr>
          <p:cNvPr id="5" name="図 4">
            <a:extLst>
              <a:ext uri="{FF2B5EF4-FFF2-40B4-BE49-F238E27FC236}">
                <a16:creationId xmlns:a16="http://schemas.microsoft.com/office/drawing/2014/main" id="{F9B6683C-F42D-763F-7068-EE462A12B6E6}"/>
              </a:ext>
            </a:extLst>
          </p:cNvPr>
          <p:cNvPicPr>
            <a:picLocks noChangeAspect="1"/>
          </p:cNvPicPr>
          <p:nvPr/>
        </p:nvPicPr>
        <p:blipFill>
          <a:blip r:embed="rId4"/>
          <a:stretch>
            <a:fillRect/>
          </a:stretch>
        </p:blipFill>
        <p:spPr>
          <a:xfrm>
            <a:off x="527144" y="2088137"/>
            <a:ext cx="5398727" cy="3239237"/>
          </a:xfrm>
          <a:prstGeom prst="rect">
            <a:avLst/>
          </a:prstGeom>
        </p:spPr>
      </p:pic>
      <p:sp>
        <p:nvSpPr>
          <p:cNvPr id="4" name="テキスト ボックス 3">
            <a:extLst>
              <a:ext uri="{FF2B5EF4-FFF2-40B4-BE49-F238E27FC236}">
                <a16:creationId xmlns:a16="http://schemas.microsoft.com/office/drawing/2014/main" id="{0B15D8CF-D305-DFC9-6BBA-76FA9AB2A1A4}"/>
              </a:ext>
            </a:extLst>
          </p:cNvPr>
          <p:cNvSpPr txBox="1"/>
          <p:nvPr/>
        </p:nvSpPr>
        <p:spPr>
          <a:xfrm>
            <a:off x="427601" y="5297362"/>
            <a:ext cx="11504760" cy="830997"/>
          </a:xfrm>
          <a:prstGeom prst="rect">
            <a:avLst/>
          </a:prstGeom>
          <a:noFill/>
        </p:spPr>
        <p:txBody>
          <a:bodyPr wrap="square" rtlCol="0">
            <a:spAutoFit/>
          </a:bodyPr>
          <a:lstStyle/>
          <a:p>
            <a:r>
              <a:rPr kumimoji="1" lang="ja-JP" altLang="en-US" sz="2000" b="1" dirty="0"/>
              <a:t>世代別の比較では、</a:t>
            </a:r>
            <a:r>
              <a:rPr kumimoji="1" lang="ja-JP" altLang="en-US" sz="2000" b="1" dirty="0">
                <a:solidFill>
                  <a:srgbClr val="FF0000"/>
                </a:solidFill>
              </a:rPr>
              <a:t>あまり変化はみられません。</a:t>
            </a:r>
            <a:endParaRPr kumimoji="1" lang="en-US" altLang="ja-JP" sz="2000" b="1" dirty="0">
              <a:solidFill>
                <a:srgbClr val="FF0000"/>
              </a:solidFill>
            </a:endParaRPr>
          </a:p>
          <a:p>
            <a:pPr indent="-457200"/>
            <a:r>
              <a:rPr kumimoji="1" lang="en-US" altLang="ja-JP" sz="1400" dirty="0"/>
              <a:t>※</a:t>
            </a:r>
            <a:r>
              <a:rPr kumimoji="1" lang="ja-JP" altLang="en-US" sz="1400" dirty="0"/>
              <a:t>緑の活動への参加意欲＝積極的に参加したい＋機会や参加方法が分かれば参加したい＋時間に余裕があれば参加したい</a:t>
            </a:r>
            <a:endParaRPr kumimoji="1" lang="en-US" altLang="ja-JP" sz="1400" dirty="0"/>
          </a:p>
          <a:p>
            <a:pPr indent="-457200"/>
            <a:r>
              <a:rPr lang="ja-JP" altLang="en-US" sz="1400" dirty="0"/>
              <a:t>　</a:t>
            </a:r>
            <a:r>
              <a:rPr kumimoji="1" lang="ja-JP" altLang="en-US" sz="1400" dirty="0"/>
              <a:t>＋参加したいが、時間をさくことが難しい</a:t>
            </a:r>
          </a:p>
        </p:txBody>
      </p:sp>
      <p:sp>
        <p:nvSpPr>
          <p:cNvPr id="6" name="スライド番号プレースホルダー 1">
            <a:extLst>
              <a:ext uri="{FF2B5EF4-FFF2-40B4-BE49-F238E27FC236}">
                <a16:creationId xmlns:a16="http://schemas.microsoft.com/office/drawing/2014/main" id="{1348B3AE-DFCF-2C8C-0BB7-C1705854E5F2}"/>
              </a:ext>
            </a:extLst>
          </p:cNvPr>
          <p:cNvSpPr>
            <a:spLocks noGrp="1"/>
          </p:cNvSpPr>
          <p:nvPr>
            <p:ph type="sldNum" sz="quarter" idx="12"/>
          </p:nvPr>
        </p:nvSpPr>
        <p:spPr>
          <a:xfrm>
            <a:off x="11463230" y="178243"/>
            <a:ext cx="611892" cy="325717"/>
          </a:xfrm>
          <a:prstGeom prst="hexagon">
            <a:avLst/>
          </a:prstGeom>
          <a:solidFill>
            <a:srgbClr val="008080"/>
          </a:solidFill>
        </p:spPr>
        <p:txBody>
          <a:bodyPr/>
          <a:lstStyle/>
          <a:p>
            <a:pPr algn="ctr"/>
            <a:fld id="{5FC0E5C0-69CC-48F4-B86E-58D226C669B7}" type="slidenum">
              <a:rPr kumimoji="1" lang="ja-JP" altLang="en-US" b="1" smtClean="0">
                <a:solidFill>
                  <a:schemeClr val="bg1"/>
                </a:solidFill>
              </a:rPr>
              <a:pPr algn="ctr"/>
              <a:t>17</a:t>
            </a:fld>
            <a:endParaRPr kumimoji="1" lang="ja-JP" altLang="en-US" b="1" dirty="0">
              <a:solidFill>
                <a:schemeClr val="bg1"/>
              </a:solidFill>
            </a:endParaRPr>
          </a:p>
        </p:txBody>
      </p:sp>
    </p:spTree>
    <p:extLst>
      <p:ext uri="{BB962C8B-B14F-4D97-AF65-F5344CB8AC3E}">
        <p14:creationId xmlns:p14="http://schemas.microsoft.com/office/powerpoint/2010/main" val="10317812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F09377-270E-6D5A-FC8D-EBDE1895FDB3}"/>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93D3E56E-5875-49F7-74BB-A3F5C68AD33F}"/>
              </a:ext>
            </a:extLst>
          </p:cNvPr>
          <p:cNvSpPr txBox="1"/>
          <p:nvPr/>
        </p:nvSpPr>
        <p:spPr>
          <a:xfrm>
            <a:off x="116878" y="129602"/>
            <a:ext cx="3262432" cy="461665"/>
          </a:xfrm>
          <a:prstGeom prst="rect">
            <a:avLst/>
          </a:prstGeom>
          <a:noFill/>
        </p:spPr>
        <p:txBody>
          <a:bodyPr wrap="none" rtlCol="0">
            <a:spAutoFit/>
          </a:bodyPr>
          <a:lstStyle/>
          <a:p>
            <a:r>
              <a:rPr lang="ja-JP" altLang="en-US" sz="2400" b="1" dirty="0">
                <a:solidFill>
                  <a:srgbClr val="002060"/>
                </a:solidFill>
                <a:latin typeface="+mn-ea"/>
              </a:rPr>
              <a:t>選択式アンケート結果</a:t>
            </a:r>
            <a:endParaRPr lang="en-US" altLang="ja-JP" sz="2400" b="1" dirty="0">
              <a:solidFill>
                <a:srgbClr val="002060"/>
              </a:solidFill>
              <a:latin typeface="+mn-ea"/>
            </a:endParaRPr>
          </a:p>
        </p:txBody>
      </p:sp>
      <p:sp>
        <p:nvSpPr>
          <p:cNvPr id="12" name="正方形/長方形 11">
            <a:extLst>
              <a:ext uri="{FF2B5EF4-FFF2-40B4-BE49-F238E27FC236}">
                <a16:creationId xmlns:a16="http://schemas.microsoft.com/office/drawing/2014/main" id="{0285A30E-3877-32CA-4EE8-F5E2C278596F}"/>
              </a:ext>
            </a:extLst>
          </p:cNvPr>
          <p:cNvSpPr/>
          <p:nvPr/>
        </p:nvSpPr>
        <p:spPr>
          <a:xfrm>
            <a:off x="0" y="-13748"/>
            <a:ext cx="12192000" cy="113438"/>
          </a:xfrm>
          <a:prstGeom prst="rect">
            <a:avLst/>
          </a:prstGeom>
          <a:gradFill flip="none" rotWithShape="1">
            <a:gsLst>
              <a:gs pos="0">
                <a:srgbClr val="008080"/>
              </a:gs>
              <a:gs pos="64740">
                <a:srgbClr val="008080"/>
              </a:gs>
              <a:gs pos="29000">
                <a:srgbClr val="008080"/>
              </a:gs>
              <a:gs pos="100000">
                <a:schemeClr val="bg1"/>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4" name="直線コネクタ 13">
            <a:extLst>
              <a:ext uri="{FF2B5EF4-FFF2-40B4-BE49-F238E27FC236}">
                <a16:creationId xmlns:a16="http://schemas.microsoft.com/office/drawing/2014/main" id="{ADCE6A1B-C64B-36B3-2F52-3CAE0726B2AA}"/>
              </a:ext>
            </a:extLst>
          </p:cNvPr>
          <p:cNvCxnSpPr>
            <a:cxnSpLocks/>
          </p:cNvCxnSpPr>
          <p:nvPr/>
        </p:nvCxnSpPr>
        <p:spPr>
          <a:xfrm>
            <a:off x="0" y="563769"/>
            <a:ext cx="121920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7" name="正方形/長方形 16">
            <a:extLst>
              <a:ext uri="{FF2B5EF4-FFF2-40B4-BE49-F238E27FC236}">
                <a16:creationId xmlns:a16="http://schemas.microsoft.com/office/drawing/2014/main" id="{BB1BD0EE-01CB-26C1-B201-491C4CE95E49}"/>
              </a:ext>
            </a:extLst>
          </p:cNvPr>
          <p:cNvSpPr/>
          <p:nvPr/>
        </p:nvSpPr>
        <p:spPr>
          <a:xfrm>
            <a:off x="0" y="72192"/>
            <a:ext cx="116878" cy="491578"/>
          </a:xfrm>
          <a:prstGeom prst="rect">
            <a:avLst/>
          </a:prstGeom>
          <a:solidFill>
            <a:srgbClr val="0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1" name="テキスト ボックス 10">
            <a:extLst>
              <a:ext uri="{FF2B5EF4-FFF2-40B4-BE49-F238E27FC236}">
                <a16:creationId xmlns:a16="http://schemas.microsoft.com/office/drawing/2014/main" id="{8CAA7A5D-CB1C-4720-61A5-B49F39DA1FEA}"/>
              </a:ext>
            </a:extLst>
          </p:cNvPr>
          <p:cNvSpPr txBox="1"/>
          <p:nvPr/>
        </p:nvSpPr>
        <p:spPr>
          <a:xfrm>
            <a:off x="111577" y="747370"/>
            <a:ext cx="11963545" cy="400110"/>
          </a:xfrm>
          <a:prstGeom prst="rect">
            <a:avLst/>
          </a:prstGeom>
          <a:solidFill>
            <a:srgbClr val="008080"/>
          </a:solidFill>
          <a:ln>
            <a:noFill/>
          </a:ln>
        </p:spPr>
        <p:txBody>
          <a:bodyPr wrap="square" rtlCol="0">
            <a:spAutoFit/>
          </a:bodyPr>
          <a:lstStyle/>
          <a:p>
            <a:r>
              <a:rPr kumimoji="1" lang="ja-JP" altLang="en-US" sz="2000" b="1" dirty="0">
                <a:solidFill>
                  <a:schemeClr val="bg1"/>
                </a:solidFill>
                <a:latin typeface="+mn-ea"/>
              </a:rPr>
              <a:t>４）緑の活動への参加意欲　</a:t>
            </a:r>
            <a:r>
              <a:rPr kumimoji="1" lang="en-US" altLang="ja-JP" sz="2000" b="1" dirty="0">
                <a:solidFill>
                  <a:schemeClr val="bg1"/>
                </a:solidFill>
                <a:latin typeface="+mn-ea"/>
              </a:rPr>
              <a:t>(</a:t>
            </a:r>
            <a:r>
              <a:rPr kumimoji="1" lang="ja-JP" altLang="en-US" sz="2000" b="1" dirty="0">
                <a:solidFill>
                  <a:schemeClr val="bg1"/>
                </a:solidFill>
                <a:latin typeface="+mn-ea"/>
              </a:rPr>
              <a:t>地域別</a:t>
            </a:r>
            <a:r>
              <a:rPr kumimoji="1" lang="en-US" altLang="ja-JP" sz="2000" b="1" dirty="0">
                <a:solidFill>
                  <a:schemeClr val="bg1"/>
                </a:solidFill>
                <a:latin typeface="+mn-ea"/>
              </a:rPr>
              <a:t>)【</a:t>
            </a:r>
            <a:r>
              <a:rPr kumimoji="1" lang="ja-JP" altLang="en-US" sz="2000" b="1" dirty="0">
                <a:solidFill>
                  <a:schemeClr val="bg1"/>
                </a:solidFill>
                <a:latin typeface="+mn-ea"/>
              </a:rPr>
              <a:t>令和５年度</a:t>
            </a:r>
            <a:r>
              <a:rPr kumimoji="1" lang="en-US" altLang="ja-JP" sz="2000" b="1" dirty="0">
                <a:solidFill>
                  <a:schemeClr val="bg1"/>
                </a:solidFill>
                <a:latin typeface="+mn-ea"/>
              </a:rPr>
              <a:t>(2023</a:t>
            </a:r>
            <a:r>
              <a:rPr kumimoji="1" lang="ja-JP" altLang="en-US" sz="2000" b="1" dirty="0">
                <a:solidFill>
                  <a:schemeClr val="bg1"/>
                </a:solidFill>
                <a:latin typeface="+mn-ea"/>
              </a:rPr>
              <a:t>年度</a:t>
            </a:r>
            <a:r>
              <a:rPr kumimoji="1" lang="en-US" altLang="ja-JP" sz="2000" b="1" dirty="0">
                <a:solidFill>
                  <a:schemeClr val="bg1"/>
                </a:solidFill>
                <a:latin typeface="+mn-ea"/>
              </a:rPr>
              <a:t>)</a:t>
            </a:r>
            <a:r>
              <a:rPr kumimoji="1" lang="ja-JP" altLang="en-US" sz="2000" b="1" dirty="0">
                <a:solidFill>
                  <a:schemeClr val="bg1"/>
                </a:solidFill>
                <a:latin typeface="+mn-ea"/>
              </a:rPr>
              <a:t>と平成</a:t>
            </a:r>
            <a:r>
              <a:rPr kumimoji="1" lang="en-US" altLang="ja-JP" sz="2000" b="1" dirty="0">
                <a:solidFill>
                  <a:schemeClr val="bg1"/>
                </a:solidFill>
                <a:latin typeface="+mn-ea"/>
              </a:rPr>
              <a:t>19</a:t>
            </a:r>
            <a:r>
              <a:rPr kumimoji="1" lang="ja-JP" altLang="en-US" sz="2000" b="1" dirty="0">
                <a:solidFill>
                  <a:schemeClr val="bg1"/>
                </a:solidFill>
                <a:latin typeface="+mn-ea"/>
              </a:rPr>
              <a:t>年度</a:t>
            </a:r>
            <a:r>
              <a:rPr kumimoji="1" lang="en-US" altLang="ja-JP" sz="2000" b="1" dirty="0">
                <a:solidFill>
                  <a:schemeClr val="bg1"/>
                </a:solidFill>
                <a:latin typeface="+mn-ea"/>
              </a:rPr>
              <a:t>(2007</a:t>
            </a:r>
            <a:r>
              <a:rPr kumimoji="1" lang="ja-JP" altLang="en-US" sz="2000" b="1" dirty="0">
                <a:solidFill>
                  <a:schemeClr val="bg1"/>
                </a:solidFill>
                <a:latin typeface="+mn-ea"/>
              </a:rPr>
              <a:t>年度</a:t>
            </a:r>
            <a:r>
              <a:rPr kumimoji="1" lang="en-US" altLang="ja-JP" sz="2000" b="1" dirty="0">
                <a:solidFill>
                  <a:schemeClr val="bg1"/>
                </a:solidFill>
                <a:latin typeface="+mn-ea"/>
              </a:rPr>
              <a:t>)</a:t>
            </a:r>
            <a:r>
              <a:rPr kumimoji="1" lang="ja-JP" altLang="en-US" sz="2000" b="1" dirty="0">
                <a:solidFill>
                  <a:schemeClr val="bg1"/>
                </a:solidFill>
                <a:latin typeface="+mn-ea"/>
              </a:rPr>
              <a:t>との比較</a:t>
            </a:r>
            <a:r>
              <a:rPr kumimoji="1" lang="en-US" altLang="ja-JP" sz="2000" b="1" dirty="0">
                <a:solidFill>
                  <a:schemeClr val="bg1"/>
                </a:solidFill>
                <a:latin typeface="+mn-ea"/>
              </a:rPr>
              <a:t>】 </a:t>
            </a:r>
            <a:r>
              <a:rPr kumimoji="1" lang="ja-JP" altLang="en-US" sz="2000" b="1" dirty="0">
                <a:solidFill>
                  <a:schemeClr val="bg1"/>
                </a:solidFill>
                <a:latin typeface="+mn-ea"/>
              </a:rPr>
              <a:t>　</a:t>
            </a:r>
          </a:p>
        </p:txBody>
      </p:sp>
      <p:sp>
        <p:nvSpPr>
          <p:cNvPr id="13" name="テキスト ボックス 12">
            <a:extLst>
              <a:ext uri="{FF2B5EF4-FFF2-40B4-BE49-F238E27FC236}">
                <a16:creationId xmlns:a16="http://schemas.microsoft.com/office/drawing/2014/main" id="{8F4DD550-FD99-C780-89F2-683E907EAB91}"/>
              </a:ext>
            </a:extLst>
          </p:cNvPr>
          <p:cNvSpPr txBox="1"/>
          <p:nvPr/>
        </p:nvSpPr>
        <p:spPr>
          <a:xfrm>
            <a:off x="397078" y="1296903"/>
            <a:ext cx="11207734" cy="369332"/>
          </a:xfrm>
          <a:prstGeom prst="rect">
            <a:avLst/>
          </a:prstGeom>
          <a:noFill/>
        </p:spPr>
        <p:txBody>
          <a:bodyPr wrap="square">
            <a:spAutoFit/>
          </a:bodyPr>
          <a:lstStyle/>
          <a:p>
            <a:r>
              <a:rPr kumimoji="1" lang="en-US" altLang="ja-JP" sz="1800" b="1" dirty="0">
                <a:latin typeface="+mn-ea"/>
              </a:rPr>
              <a:t>(Q.8)</a:t>
            </a:r>
            <a:r>
              <a:rPr kumimoji="1" lang="ja-JP" altLang="en-US" sz="1800" b="1" dirty="0">
                <a:latin typeface="+mn-ea"/>
              </a:rPr>
              <a:t>あなたは、今後、緑の保全や緑化にかかわる活動をどう考えますか。</a:t>
            </a:r>
            <a:r>
              <a:rPr kumimoji="1" lang="en-US" altLang="ja-JP" sz="1800" b="1" dirty="0">
                <a:latin typeface="+mn-ea"/>
              </a:rPr>
              <a:t>【</a:t>
            </a:r>
            <a:r>
              <a:rPr kumimoji="1" lang="ja-JP" altLang="en-US" sz="1800" b="1" dirty="0">
                <a:latin typeface="+mn-ea"/>
              </a:rPr>
              <a:t>意欲がある人</a:t>
            </a:r>
            <a:r>
              <a:rPr kumimoji="1" lang="en-US" altLang="ja-JP" sz="1800" b="1" dirty="0">
                <a:latin typeface="+mn-ea"/>
              </a:rPr>
              <a:t>】</a:t>
            </a:r>
            <a:endParaRPr lang="ja-JP" altLang="en-US" b="1" dirty="0">
              <a:latin typeface="+mn-ea"/>
            </a:endParaRPr>
          </a:p>
        </p:txBody>
      </p:sp>
      <p:sp>
        <p:nvSpPr>
          <p:cNvPr id="27" name="テキスト ボックス 26">
            <a:extLst>
              <a:ext uri="{FF2B5EF4-FFF2-40B4-BE49-F238E27FC236}">
                <a16:creationId xmlns:a16="http://schemas.microsoft.com/office/drawing/2014/main" id="{53FD16DF-925D-D6B4-B414-B29E1BF0A3F7}"/>
              </a:ext>
            </a:extLst>
          </p:cNvPr>
          <p:cNvSpPr txBox="1"/>
          <p:nvPr/>
        </p:nvSpPr>
        <p:spPr>
          <a:xfrm>
            <a:off x="427601" y="6208212"/>
            <a:ext cx="8726559" cy="646331"/>
          </a:xfrm>
          <a:prstGeom prst="rect">
            <a:avLst/>
          </a:prstGeom>
          <a:noFill/>
        </p:spPr>
        <p:txBody>
          <a:bodyPr wrap="square" rtlCol="0">
            <a:spAutoFit/>
          </a:bodyPr>
          <a:lstStyle/>
          <a:p>
            <a:pPr marL="285750" indent="-285750">
              <a:buFont typeface="Wingdings" panose="05000000000000000000" pitchFamily="2" charset="2"/>
              <a:buChar char="l"/>
            </a:pPr>
            <a:r>
              <a:rPr kumimoji="1" lang="ja-JP" altLang="en-US" dirty="0"/>
              <a:t>平成</a:t>
            </a:r>
            <a:r>
              <a:rPr kumimoji="1" lang="en-US" altLang="ja-JP" dirty="0"/>
              <a:t>19</a:t>
            </a:r>
            <a:r>
              <a:rPr kumimoji="1" lang="ja-JP" altLang="en-US" dirty="0"/>
              <a:t>年度では、</a:t>
            </a:r>
            <a:r>
              <a:rPr lang="ja-JP" altLang="en-US" dirty="0"/>
              <a:t>東部が最も高いですが、地域によりあまり差がありません。</a:t>
            </a:r>
            <a:endParaRPr kumimoji="1" lang="en-US" altLang="ja-JP" dirty="0"/>
          </a:p>
          <a:p>
            <a:pPr marL="285750" indent="-285750">
              <a:buFont typeface="Wingdings" panose="05000000000000000000" pitchFamily="2" charset="2"/>
              <a:buChar char="l"/>
            </a:pPr>
            <a:r>
              <a:rPr kumimoji="1" lang="ja-JP" altLang="en-US" dirty="0"/>
              <a:t>令和５年度では、中央が最も高いですが、地域によりあまり差がありません。</a:t>
            </a:r>
            <a:endParaRPr kumimoji="1" lang="en-US" altLang="ja-JP" dirty="0"/>
          </a:p>
        </p:txBody>
      </p:sp>
      <p:sp>
        <p:nvSpPr>
          <p:cNvPr id="2" name="テキスト ボックス 1">
            <a:extLst>
              <a:ext uri="{FF2B5EF4-FFF2-40B4-BE49-F238E27FC236}">
                <a16:creationId xmlns:a16="http://schemas.microsoft.com/office/drawing/2014/main" id="{9043B635-10ED-3DA7-F7B1-2F25A6EA0906}"/>
              </a:ext>
            </a:extLst>
          </p:cNvPr>
          <p:cNvSpPr txBox="1"/>
          <p:nvPr/>
        </p:nvSpPr>
        <p:spPr>
          <a:xfrm>
            <a:off x="427601" y="1661143"/>
            <a:ext cx="1419129" cy="369332"/>
          </a:xfrm>
          <a:prstGeom prst="rect">
            <a:avLst/>
          </a:prstGeom>
          <a:noFill/>
          <a:ln>
            <a:solidFill>
              <a:srgbClr val="008080"/>
            </a:solidFill>
          </a:ln>
        </p:spPr>
        <p:txBody>
          <a:bodyPr wrap="square" rtlCol="0">
            <a:spAutoFit/>
          </a:bodyPr>
          <a:lstStyle/>
          <a:p>
            <a:r>
              <a:rPr kumimoji="1" lang="ja-JP" altLang="en-US" b="1" dirty="0">
                <a:solidFill>
                  <a:srgbClr val="008080"/>
                </a:solidFill>
                <a:latin typeface="+mn-ea"/>
              </a:rPr>
              <a:t>平成</a:t>
            </a:r>
            <a:r>
              <a:rPr kumimoji="1" lang="en-US" altLang="ja-JP" b="1" dirty="0">
                <a:solidFill>
                  <a:srgbClr val="008080"/>
                </a:solidFill>
                <a:latin typeface="+mn-ea"/>
              </a:rPr>
              <a:t>19</a:t>
            </a:r>
            <a:r>
              <a:rPr kumimoji="1" lang="ja-JP" altLang="en-US" b="1" dirty="0">
                <a:solidFill>
                  <a:srgbClr val="008080"/>
                </a:solidFill>
                <a:latin typeface="+mn-ea"/>
              </a:rPr>
              <a:t>年度</a:t>
            </a:r>
          </a:p>
        </p:txBody>
      </p:sp>
      <p:sp>
        <p:nvSpPr>
          <p:cNvPr id="4" name="テキスト ボックス 3">
            <a:extLst>
              <a:ext uri="{FF2B5EF4-FFF2-40B4-BE49-F238E27FC236}">
                <a16:creationId xmlns:a16="http://schemas.microsoft.com/office/drawing/2014/main" id="{BBEF2972-597D-4238-1000-6943C1DB6B43}"/>
              </a:ext>
            </a:extLst>
          </p:cNvPr>
          <p:cNvSpPr txBox="1"/>
          <p:nvPr/>
        </p:nvSpPr>
        <p:spPr>
          <a:xfrm>
            <a:off x="5981309" y="1656051"/>
            <a:ext cx="1419129" cy="369332"/>
          </a:xfrm>
          <a:prstGeom prst="rect">
            <a:avLst/>
          </a:prstGeom>
          <a:noFill/>
          <a:ln>
            <a:solidFill>
              <a:srgbClr val="008080"/>
            </a:solidFill>
          </a:ln>
        </p:spPr>
        <p:txBody>
          <a:bodyPr wrap="square" rtlCol="0">
            <a:spAutoFit/>
          </a:bodyPr>
          <a:lstStyle/>
          <a:p>
            <a:r>
              <a:rPr kumimoji="1" lang="ja-JP" altLang="en-US" b="1" dirty="0">
                <a:solidFill>
                  <a:srgbClr val="008080"/>
                </a:solidFill>
                <a:latin typeface="+mn-ea"/>
              </a:rPr>
              <a:t>令和５年度</a:t>
            </a:r>
          </a:p>
        </p:txBody>
      </p:sp>
      <p:pic>
        <p:nvPicPr>
          <p:cNvPr id="10" name="図 9">
            <a:extLst>
              <a:ext uri="{FF2B5EF4-FFF2-40B4-BE49-F238E27FC236}">
                <a16:creationId xmlns:a16="http://schemas.microsoft.com/office/drawing/2014/main" id="{8224F7B1-5B7C-73E3-2918-54A8D0ED4012}"/>
              </a:ext>
            </a:extLst>
          </p:cNvPr>
          <p:cNvPicPr>
            <a:picLocks noChangeAspect="1"/>
          </p:cNvPicPr>
          <p:nvPr/>
        </p:nvPicPr>
        <p:blipFill>
          <a:blip r:embed="rId3"/>
          <a:stretch>
            <a:fillRect/>
          </a:stretch>
        </p:blipFill>
        <p:spPr>
          <a:xfrm>
            <a:off x="6196664" y="2108151"/>
            <a:ext cx="5351982" cy="3204053"/>
          </a:xfrm>
          <a:prstGeom prst="rect">
            <a:avLst/>
          </a:prstGeom>
        </p:spPr>
      </p:pic>
      <p:pic>
        <p:nvPicPr>
          <p:cNvPr id="5" name="図 4">
            <a:extLst>
              <a:ext uri="{FF2B5EF4-FFF2-40B4-BE49-F238E27FC236}">
                <a16:creationId xmlns:a16="http://schemas.microsoft.com/office/drawing/2014/main" id="{94F150D2-E693-13ED-6BFE-3C98A00B615D}"/>
              </a:ext>
            </a:extLst>
          </p:cNvPr>
          <p:cNvPicPr>
            <a:picLocks noChangeAspect="1"/>
          </p:cNvPicPr>
          <p:nvPr/>
        </p:nvPicPr>
        <p:blipFill>
          <a:blip r:embed="rId4"/>
          <a:stretch>
            <a:fillRect/>
          </a:stretch>
        </p:blipFill>
        <p:spPr>
          <a:xfrm>
            <a:off x="507867" y="2108150"/>
            <a:ext cx="5347208" cy="3204053"/>
          </a:xfrm>
          <a:prstGeom prst="rect">
            <a:avLst/>
          </a:prstGeom>
        </p:spPr>
      </p:pic>
      <p:sp>
        <p:nvSpPr>
          <p:cNvPr id="6" name="テキスト ボックス 5">
            <a:extLst>
              <a:ext uri="{FF2B5EF4-FFF2-40B4-BE49-F238E27FC236}">
                <a16:creationId xmlns:a16="http://schemas.microsoft.com/office/drawing/2014/main" id="{36F9A706-26B1-EBF9-75CA-864A9CFE4A8F}"/>
              </a:ext>
            </a:extLst>
          </p:cNvPr>
          <p:cNvSpPr txBox="1"/>
          <p:nvPr/>
        </p:nvSpPr>
        <p:spPr>
          <a:xfrm>
            <a:off x="397077" y="5377215"/>
            <a:ext cx="11535283" cy="830997"/>
          </a:xfrm>
          <a:prstGeom prst="rect">
            <a:avLst/>
          </a:prstGeom>
          <a:noFill/>
        </p:spPr>
        <p:txBody>
          <a:bodyPr wrap="square" rtlCol="0">
            <a:spAutoFit/>
          </a:bodyPr>
          <a:lstStyle/>
          <a:p>
            <a:r>
              <a:rPr kumimoji="1" lang="ja-JP" altLang="en-US" sz="2000" b="1" dirty="0"/>
              <a:t>地域別の比較では、</a:t>
            </a:r>
            <a:r>
              <a:rPr kumimoji="1" lang="ja-JP" altLang="en-US" sz="2000" b="1" dirty="0">
                <a:solidFill>
                  <a:srgbClr val="FF0000"/>
                </a:solidFill>
              </a:rPr>
              <a:t>あまり変化はみられません</a:t>
            </a:r>
            <a:r>
              <a:rPr kumimoji="1" lang="ja-JP" altLang="en-US" sz="2000" b="1" dirty="0"/>
              <a:t>。</a:t>
            </a:r>
            <a:endParaRPr kumimoji="1" lang="en-US" altLang="ja-JP" sz="2000" b="1" dirty="0"/>
          </a:p>
          <a:p>
            <a:pPr indent="-457200"/>
            <a:r>
              <a:rPr kumimoji="1" lang="en-US" altLang="ja-JP" sz="1400" dirty="0"/>
              <a:t>※</a:t>
            </a:r>
            <a:r>
              <a:rPr kumimoji="1" lang="ja-JP" altLang="en-US" sz="1400" dirty="0"/>
              <a:t>緑の活動への参加意欲＝積極的に参加したい＋機会や参加方法が分かれば参加したい＋時間に余裕があれば参加したい</a:t>
            </a:r>
            <a:endParaRPr kumimoji="1" lang="en-US" altLang="ja-JP" sz="1400" dirty="0"/>
          </a:p>
          <a:p>
            <a:pPr indent="-457200"/>
            <a:r>
              <a:rPr lang="ja-JP" altLang="en-US" sz="1400" dirty="0"/>
              <a:t>　</a:t>
            </a:r>
            <a:r>
              <a:rPr kumimoji="1" lang="ja-JP" altLang="en-US" sz="1400" dirty="0"/>
              <a:t>＋参加したいが、時間をさくことが難しい</a:t>
            </a:r>
          </a:p>
        </p:txBody>
      </p:sp>
      <p:sp>
        <p:nvSpPr>
          <p:cNvPr id="7" name="スライド番号プレースホルダー 1">
            <a:extLst>
              <a:ext uri="{FF2B5EF4-FFF2-40B4-BE49-F238E27FC236}">
                <a16:creationId xmlns:a16="http://schemas.microsoft.com/office/drawing/2014/main" id="{FACD6A95-8812-0542-FE18-9EE4E36513BC}"/>
              </a:ext>
            </a:extLst>
          </p:cNvPr>
          <p:cNvSpPr>
            <a:spLocks noGrp="1"/>
          </p:cNvSpPr>
          <p:nvPr>
            <p:ph type="sldNum" sz="quarter" idx="12"/>
          </p:nvPr>
        </p:nvSpPr>
        <p:spPr>
          <a:xfrm>
            <a:off x="11463230" y="178243"/>
            <a:ext cx="611892" cy="325717"/>
          </a:xfrm>
          <a:prstGeom prst="hexagon">
            <a:avLst/>
          </a:prstGeom>
          <a:solidFill>
            <a:srgbClr val="008080"/>
          </a:solidFill>
        </p:spPr>
        <p:txBody>
          <a:bodyPr/>
          <a:lstStyle/>
          <a:p>
            <a:pPr algn="ctr"/>
            <a:fld id="{5FC0E5C0-69CC-48F4-B86E-58D226C669B7}" type="slidenum">
              <a:rPr kumimoji="1" lang="ja-JP" altLang="en-US" b="1" smtClean="0">
                <a:solidFill>
                  <a:schemeClr val="bg1"/>
                </a:solidFill>
              </a:rPr>
              <a:pPr algn="ctr"/>
              <a:t>18</a:t>
            </a:fld>
            <a:endParaRPr kumimoji="1" lang="ja-JP" altLang="en-US" b="1" dirty="0">
              <a:solidFill>
                <a:schemeClr val="bg1"/>
              </a:solidFill>
            </a:endParaRPr>
          </a:p>
        </p:txBody>
      </p:sp>
    </p:spTree>
    <p:extLst>
      <p:ext uri="{BB962C8B-B14F-4D97-AF65-F5344CB8AC3E}">
        <p14:creationId xmlns:p14="http://schemas.microsoft.com/office/powerpoint/2010/main" val="42058179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AC6DFB-B8F5-8C86-B633-089B20528501}"/>
            </a:ext>
          </a:extLst>
        </p:cNvPr>
        <p:cNvGrpSpPr/>
        <p:nvPr/>
      </p:nvGrpSpPr>
      <p:grpSpPr>
        <a:xfrm>
          <a:off x="0" y="0"/>
          <a:ext cx="0" cy="0"/>
          <a:chOff x="0" y="0"/>
          <a:chExt cx="0" cy="0"/>
        </a:xfrm>
      </p:grpSpPr>
      <p:sp>
        <p:nvSpPr>
          <p:cNvPr id="12" name="正方形/長方形 11">
            <a:extLst>
              <a:ext uri="{FF2B5EF4-FFF2-40B4-BE49-F238E27FC236}">
                <a16:creationId xmlns:a16="http://schemas.microsoft.com/office/drawing/2014/main" id="{29165D2B-28C7-848B-5092-C582D51E006B}"/>
              </a:ext>
            </a:extLst>
          </p:cNvPr>
          <p:cNvSpPr/>
          <p:nvPr/>
        </p:nvSpPr>
        <p:spPr>
          <a:xfrm>
            <a:off x="0" y="-13748"/>
            <a:ext cx="12192000" cy="113438"/>
          </a:xfrm>
          <a:prstGeom prst="rect">
            <a:avLst/>
          </a:prstGeom>
          <a:gradFill flip="none" rotWithShape="1">
            <a:gsLst>
              <a:gs pos="0">
                <a:srgbClr val="008080"/>
              </a:gs>
              <a:gs pos="64740">
                <a:srgbClr val="008080"/>
              </a:gs>
              <a:gs pos="29000">
                <a:srgbClr val="008080"/>
              </a:gs>
              <a:gs pos="100000">
                <a:schemeClr val="bg1"/>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4" name="直線コネクタ 13">
            <a:extLst>
              <a:ext uri="{FF2B5EF4-FFF2-40B4-BE49-F238E27FC236}">
                <a16:creationId xmlns:a16="http://schemas.microsoft.com/office/drawing/2014/main" id="{54A1A343-1EA4-695E-DD52-247B358D4775}"/>
              </a:ext>
            </a:extLst>
          </p:cNvPr>
          <p:cNvCxnSpPr>
            <a:cxnSpLocks/>
          </p:cNvCxnSpPr>
          <p:nvPr/>
        </p:nvCxnSpPr>
        <p:spPr>
          <a:xfrm>
            <a:off x="0" y="563769"/>
            <a:ext cx="121920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7" name="正方形/長方形 16">
            <a:extLst>
              <a:ext uri="{FF2B5EF4-FFF2-40B4-BE49-F238E27FC236}">
                <a16:creationId xmlns:a16="http://schemas.microsoft.com/office/drawing/2014/main" id="{C320CFC8-35AA-5EFD-0C3F-49BE8617EB4E}"/>
              </a:ext>
            </a:extLst>
          </p:cNvPr>
          <p:cNvSpPr/>
          <p:nvPr/>
        </p:nvSpPr>
        <p:spPr>
          <a:xfrm>
            <a:off x="0" y="72192"/>
            <a:ext cx="116878" cy="491578"/>
          </a:xfrm>
          <a:prstGeom prst="rect">
            <a:avLst/>
          </a:prstGeom>
          <a:solidFill>
            <a:srgbClr val="0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 name="テキスト ボックス 2">
            <a:extLst>
              <a:ext uri="{FF2B5EF4-FFF2-40B4-BE49-F238E27FC236}">
                <a16:creationId xmlns:a16="http://schemas.microsoft.com/office/drawing/2014/main" id="{D20E0D1C-5A3F-941B-3983-67D394EF1481}"/>
              </a:ext>
            </a:extLst>
          </p:cNvPr>
          <p:cNvSpPr txBox="1"/>
          <p:nvPr/>
        </p:nvSpPr>
        <p:spPr>
          <a:xfrm>
            <a:off x="116878" y="129602"/>
            <a:ext cx="6955750" cy="461665"/>
          </a:xfrm>
          <a:prstGeom prst="rect">
            <a:avLst/>
          </a:prstGeom>
          <a:noFill/>
        </p:spPr>
        <p:txBody>
          <a:bodyPr wrap="none" rtlCol="0">
            <a:spAutoFit/>
          </a:bodyPr>
          <a:lstStyle/>
          <a:p>
            <a:r>
              <a:rPr lang="ja-JP" altLang="en-US" sz="2400" b="1" dirty="0">
                <a:solidFill>
                  <a:srgbClr val="002060"/>
                </a:solidFill>
                <a:latin typeface="+mn-ea"/>
              </a:rPr>
              <a:t>市民アンケートの目的</a:t>
            </a:r>
            <a:r>
              <a:rPr lang="en-US" altLang="ja-JP" sz="2400" b="1" dirty="0">
                <a:solidFill>
                  <a:srgbClr val="002060"/>
                </a:solidFill>
                <a:latin typeface="+mn-ea"/>
              </a:rPr>
              <a:t>【</a:t>
            </a:r>
            <a:r>
              <a:rPr lang="ja-JP" altLang="en-US" sz="2400" b="1" dirty="0">
                <a:solidFill>
                  <a:srgbClr val="002060"/>
                </a:solidFill>
                <a:latin typeface="+mn-ea"/>
              </a:rPr>
              <a:t>柏市公園利用実態調査</a:t>
            </a:r>
            <a:r>
              <a:rPr lang="en-US" altLang="ja-JP" sz="2400" b="1" dirty="0">
                <a:solidFill>
                  <a:srgbClr val="002060"/>
                </a:solidFill>
                <a:latin typeface="+mn-ea"/>
              </a:rPr>
              <a:t>】</a:t>
            </a:r>
          </a:p>
        </p:txBody>
      </p:sp>
      <p:sp>
        <p:nvSpPr>
          <p:cNvPr id="8" name="テキスト ボックス 7">
            <a:extLst>
              <a:ext uri="{FF2B5EF4-FFF2-40B4-BE49-F238E27FC236}">
                <a16:creationId xmlns:a16="http://schemas.microsoft.com/office/drawing/2014/main" id="{BBE3B91D-302A-3BA3-CF27-013D2D49A696}"/>
              </a:ext>
            </a:extLst>
          </p:cNvPr>
          <p:cNvSpPr txBox="1"/>
          <p:nvPr/>
        </p:nvSpPr>
        <p:spPr>
          <a:xfrm>
            <a:off x="1466458" y="621178"/>
            <a:ext cx="10608663" cy="646331"/>
          </a:xfrm>
          <a:prstGeom prst="rect">
            <a:avLst/>
          </a:prstGeom>
          <a:noFill/>
        </p:spPr>
        <p:txBody>
          <a:bodyPr wrap="square" rtlCol="0">
            <a:spAutoFit/>
          </a:bodyPr>
          <a:lstStyle/>
          <a:p>
            <a:r>
              <a:rPr kumimoji="1" lang="ja-JP" altLang="en-US" b="1" dirty="0">
                <a:latin typeface="+mn-ea"/>
              </a:rPr>
              <a:t>市民アンケート</a:t>
            </a:r>
            <a:r>
              <a:rPr kumimoji="1" lang="en-US" altLang="ja-JP" b="1" dirty="0">
                <a:latin typeface="+mn-ea"/>
              </a:rPr>
              <a:t>【</a:t>
            </a:r>
            <a:r>
              <a:rPr kumimoji="1" lang="ja-JP" altLang="en-US" b="1" dirty="0">
                <a:latin typeface="+mn-ea"/>
              </a:rPr>
              <a:t>柏市公園利用実態調査</a:t>
            </a:r>
            <a:r>
              <a:rPr lang="en-US" altLang="ja-JP" b="1" dirty="0">
                <a:latin typeface="+mn-ea"/>
              </a:rPr>
              <a:t>】</a:t>
            </a:r>
            <a:r>
              <a:rPr lang="ja-JP" altLang="en-US" b="1" dirty="0">
                <a:latin typeface="+mn-ea"/>
              </a:rPr>
              <a:t>は、「柏市緑の基本計画」作成の基礎資料として、公園利用実態を調査し現状を把握することを目的として実施しました。</a:t>
            </a:r>
            <a:endParaRPr kumimoji="1" lang="ja-JP" altLang="en-US" b="1" dirty="0">
              <a:latin typeface="+mn-ea"/>
            </a:endParaRPr>
          </a:p>
        </p:txBody>
      </p:sp>
      <p:graphicFrame>
        <p:nvGraphicFramePr>
          <p:cNvPr id="40" name="表 39">
            <a:extLst>
              <a:ext uri="{FF2B5EF4-FFF2-40B4-BE49-F238E27FC236}">
                <a16:creationId xmlns:a16="http://schemas.microsoft.com/office/drawing/2014/main" id="{E53F8C9D-F1F7-3C7C-034D-20E19BD5AAAC}"/>
              </a:ext>
            </a:extLst>
          </p:cNvPr>
          <p:cNvGraphicFramePr>
            <a:graphicFrameLocks noGrp="1"/>
          </p:cNvGraphicFramePr>
          <p:nvPr>
            <p:extLst>
              <p:ext uri="{D42A27DB-BD31-4B8C-83A1-F6EECF244321}">
                <p14:modId xmlns:p14="http://schemas.microsoft.com/office/powerpoint/2010/main" val="3439091912"/>
              </p:ext>
            </p:extLst>
          </p:nvPr>
        </p:nvGraphicFramePr>
        <p:xfrm>
          <a:off x="208873" y="1267509"/>
          <a:ext cx="11661288" cy="5475955"/>
        </p:xfrm>
        <a:graphic>
          <a:graphicData uri="http://schemas.openxmlformats.org/drawingml/2006/table">
            <a:tbl>
              <a:tblPr firstRow="1" firstCol="1" bandRow="1">
                <a:tableStyleId>{5940675A-B579-460E-94D1-54222C63F5DA}</a:tableStyleId>
              </a:tblPr>
              <a:tblGrid>
                <a:gridCol w="2216275">
                  <a:extLst>
                    <a:ext uri="{9D8B030D-6E8A-4147-A177-3AD203B41FA5}">
                      <a16:colId xmlns:a16="http://schemas.microsoft.com/office/drawing/2014/main" val="3794978711"/>
                    </a:ext>
                  </a:extLst>
                </a:gridCol>
                <a:gridCol w="4696949">
                  <a:extLst>
                    <a:ext uri="{9D8B030D-6E8A-4147-A177-3AD203B41FA5}">
                      <a16:colId xmlns:a16="http://schemas.microsoft.com/office/drawing/2014/main" val="1739874711"/>
                    </a:ext>
                  </a:extLst>
                </a:gridCol>
                <a:gridCol w="4748064">
                  <a:extLst>
                    <a:ext uri="{9D8B030D-6E8A-4147-A177-3AD203B41FA5}">
                      <a16:colId xmlns:a16="http://schemas.microsoft.com/office/drawing/2014/main" val="2173446313"/>
                    </a:ext>
                  </a:extLst>
                </a:gridCol>
              </a:tblGrid>
              <a:tr h="684000">
                <a:tc>
                  <a:txBody>
                    <a:bodyPr/>
                    <a:lstStyle/>
                    <a:p>
                      <a:pPr algn="just">
                        <a:buNone/>
                      </a:pPr>
                      <a:endParaRPr lang="ja-JP" sz="1800" b="1" kern="100" dirty="0">
                        <a:solidFill>
                          <a:schemeClr val="bg1"/>
                        </a:solidFill>
                        <a:effectLst/>
                        <a:latin typeface="+mn-ea"/>
                        <a:ea typeface="+mn-ea"/>
                        <a:cs typeface="Times New Roman" panose="02020603050405020304" pitchFamily="18" charset="0"/>
                      </a:endParaRPr>
                    </a:p>
                  </a:txBody>
                  <a:tcPr marL="68580" marR="68580" marT="0" marB="0" anchor="ctr">
                    <a:lnTlToBr w="12700" cap="flat" cmpd="sng" algn="ctr">
                      <a:solidFill>
                        <a:schemeClr val="tx1"/>
                      </a:solidFill>
                      <a:prstDash val="solid"/>
                      <a:round/>
                      <a:headEnd type="none" w="med" len="med"/>
                      <a:tailEnd type="none" w="med" len="med"/>
                    </a:lnTlToBr>
                    <a:solidFill>
                      <a:srgbClr val="51A8A8"/>
                    </a:solidFill>
                  </a:tcPr>
                </a:tc>
                <a:tc>
                  <a:txBody>
                    <a:bodyPr/>
                    <a:lstStyle/>
                    <a:p>
                      <a:pPr algn="ctr">
                        <a:buNone/>
                      </a:pPr>
                      <a:r>
                        <a:rPr lang="ja-JP" altLang="en-US" sz="2000" b="1" kern="100" dirty="0">
                          <a:solidFill>
                            <a:schemeClr val="bg1"/>
                          </a:solidFill>
                          <a:effectLst/>
                          <a:latin typeface="+mn-lt"/>
                          <a:ea typeface="+mn-ea"/>
                          <a:cs typeface="Times New Roman" panose="02020603050405020304" pitchFamily="18" charset="0"/>
                        </a:rPr>
                        <a:t>平成</a:t>
                      </a:r>
                      <a:r>
                        <a:rPr lang="en-US" altLang="ja-JP" sz="2000" b="1" kern="100" dirty="0">
                          <a:solidFill>
                            <a:schemeClr val="bg1"/>
                          </a:solidFill>
                          <a:effectLst/>
                          <a:latin typeface="+mn-lt"/>
                          <a:ea typeface="+mn-ea"/>
                          <a:cs typeface="Times New Roman" panose="02020603050405020304" pitchFamily="18" charset="0"/>
                        </a:rPr>
                        <a:t>19</a:t>
                      </a:r>
                      <a:r>
                        <a:rPr lang="ja-JP" altLang="en-US" sz="2000" b="1" kern="100" dirty="0">
                          <a:solidFill>
                            <a:schemeClr val="bg1"/>
                          </a:solidFill>
                          <a:effectLst/>
                          <a:latin typeface="+mn-lt"/>
                          <a:ea typeface="+mn-ea"/>
                          <a:cs typeface="Times New Roman" panose="02020603050405020304" pitchFamily="18" charset="0"/>
                        </a:rPr>
                        <a:t>年度市民アンケート</a:t>
                      </a:r>
                      <a:endParaRPr lang="ja-JP" sz="2000" b="1" kern="100" dirty="0">
                        <a:solidFill>
                          <a:schemeClr val="bg1"/>
                        </a:solidFill>
                        <a:effectLst/>
                        <a:latin typeface="+mn-lt"/>
                        <a:ea typeface="+mn-ea"/>
                        <a:cs typeface="Times New Roman" panose="02020603050405020304" pitchFamily="18" charset="0"/>
                      </a:endParaRPr>
                    </a:p>
                  </a:txBody>
                  <a:tcPr marL="68580" marR="68580" marT="0" marB="0" anchor="ctr">
                    <a:solidFill>
                      <a:srgbClr val="51A8A8"/>
                    </a:solidFill>
                  </a:tcPr>
                </a:tc>
                <a:tc>
                  <a:txBody>
                    <a:bodyPr/>
                    <a:lstStyle/>
                    <a:p>
                      <a:pPr algn="ctr">
                        <a:buNone/>
                      </a:pPr>
                      <a:r>
                        <a:rPr lang="ja-JP" altLang="en-US" sz="2000" b="1" kern="100" dirty="0">
                          <a:solidFill>
                            <a:schemeClr val="bg1"/>
                          </a:solidFill>
                          <a:effectLst/>
                          <a:latin typeface="+mn-lt"/>
                          <a:ea typeface="+mn-ea"/>
                          <a:cs typeface="Times New Roman" panose="02020603050405020304" pitchFamily="18" charset="0"/>
                        </a:rPr>
                        <a:t>令和５年度市民アンケート</a:t>
                      </a:r>
                      <a:endParaRPr lang="ja-JP" sz="2000" b="1" kern="100" dirty="0">
                        <a:solidFill>
                          <a:schemeClr val="bg1"/>
                        </a:solidFill>
                        <a:effectLst/>
                        <a:latin typeface="+mn-lt"/>
                        <a:ea typeface="+mn-ea"/>
                        <a:cs typeface="Times New Roman" panose="02020603050405020304" pitchFamily="18" charset="0"/>
                      </a:endParaRPr>
                    </a:p>
                  </a:txBody>
                  <a:tcPr marL="68580" marR="68580" marT="0" marB="0" anchor="ctr">
                    <a:solidFill>
                      <a:srgbClr val="51A8A8"/>
                    </a:solidFill>
                  </a:tcPr>
                </a:tc>
                <a:extLst>
                  <a:ext uri="{0D108BD9-81ED-4DB2-BD59-A6C34878D82A}">
                    <a16:rowId xmlns:a16="http://schemas.microsoft.com/office/drawing/2014/main" val="1722515818"/>
                  </a:ext>
                </a:extLst>
              </a:tr>
              <a:tr h="547472">
                <a:tc>
                  <a:txBody>
                    <a:bodyPr/>
                    <a:lstStyle/>
                    <a:p>
                      <a:pPr algn="just">
                        <a:buNone/>
                      </a:pPr>
                      <a:r>
                        <a:rPr lang="ja-JP" sz="1600" b="1" kern="100" dirty="0">
                          <a:solidFill>
                            <a:schemeClr val="bg1"/>
                          </a:solidFill>
                          <a:effectLst/>
                          <a:latin typeface="+mn-ea"/>
                          <a:ea typeface="+mn-ea"/>
                        </a:rPr>
                        <a:t>調査対象</a:t>
                      </a:r>
                      <a:endParaRPr lang="ja-JP" sz="1600" b="1" kern="100" dirty="0">
                        <a:solidFill>
                          <a:schemeClr val="bg1"/>
                        </a:solidFill>
                        <a:effectLst/>
                        <a:latin typeface="+mn-ea"/>
                        <a:ea typeface="+mn-ea"/>
                        <a:cs typeface="Times New Roman" panose="02020603050405020304" pitchFamily="18" charset="0"/>
                      </a:endParaRPr>
                    </a:p>
                  </a:txBody>
                  <a:tcPr marL="68580" marR="68580" marT="0" marB="0" anchor="ctr">
                    <a:solidFill>
                      <a:srgbClr val="51A8A8"/>
                    </a:solidFill>
                  </a:tcPr>
                </a:tc>
                <a:tc>
                  <a:txBody>
                    <a:bodyPr/>
                    <a:lstStyle/>
                    <a:p>
                      <a:pPr algn="just">
                        <a:buNone/>
                      </a:pPr>
                      <a:r>
                        <a:rPr lang="ja-JP" altLang="en-US" sz="1600" b="0" kern="100" dirty="0">
                          <a:solidFill>
                            <a:schemeClr val="tx1"/>
                          </a:solidFill>
                          <a:effectLst/>
                          <a:latin typeface="+mn-lt"/>
                          <a:ea typeface="+mn-ea"/>
                          <a:cs typeface="Times New Roman" panose="02020603050405020304" pitchFamily="18" charset="0"/>
                        </a:rPr>
                        <a:t>無作為抽出で選んだ柏市在住の</a:t>
                      </a:r>
                      <a:r>
                        <a:rPr lang="en-US" altLang="ja-JP" sz="1600" b="1" kern="100" dirty="0">
                          <a:solidFill>
                            <a:schemeClr val="tx1"/>
                          </a:solidFill>
                          <a:effectLst/>
                          <a:latin typeface="+mn-lt"/>
                          <a:ea typeface="+mn-ea"/>
                          <a:cs typeface="Times New Roman" panose="02020603050405020304" pitchFamily="18" charset="0"/>
                        </a:rPr>
                        <a:t>20</a:t>
                      </a:r>
                      <a:r>
                        <a:rPr lang="ja-JP" altLang="en-US" sz="1600" b="0" kern="100" dirty="0">
                          <a:solidFill>
                            <a:schemeClr val="tx1"/>
                          </a:solidFill>
                          <a:effectLst/>
                          <a:latin typeface="+mn-lt"/>
                          <a:ea typeface="+mn-ea"/>
                          <a:cs typeface="Times New Roman" panose="02020603050405020304" pitchFamily="18" charset="0"/>
                        </a:rPr>
                        <a:t>歳以上</a:t>
                      </a:r>
                      <a:endParaRPr lang="en-US" altLang="ja-JP" sz="1600" b="0" kern="100" dirty="0">
                        <a:solidFill>
                          <a:schemeClr val="tx1"/>
                        </a:solidFill>
                        <a:effectLst/>
                        <a:latin typeface="+mn-lt"/>
                        <a:ea typeface="+mn-ea"/>
                        <a:cs typeface="Times New Roman" panose="02020603050405020304" pitchFamily="18" charset="0"/>
                      </a:endParaRPr>
                    </a:p>
                    <a:p>
                      <a:pPr algn="just">
                        <a:buNone/>
                      </a:pPr>
                      <a:r>
                        <a:rPr lang="ja-JP" altLang="en-US" sz="1600" b="0" kern="100" dirty="0">
                          <a:solidFill>
                            <a:schemeClr val="tx1"/>
                          </a:solidFill>
                          <a:effectLst/>
                          <a:latin typeface="+mn-lt"/>
                          <a:ea typeface="+mn-ea"/>
                          <a:cs typeface="Times New Roman" panose="02020603050405020304" pitchFamily="18" charset="0"/>
                        </a:rPr>
                        <a:t>男女</a:t>
                      </a:r>
                      <a:r>
                        <a:rPr lang="en-US" altLang="ja-JP" sz="1600" b="1" kern="100" dirty="0">
                          <a:solidFill>
                            <a:schemeClr val="tx1"/>
                          </a:solidFill>
                          <a:effectLst/>
                          <a:latin typeface="+mn-lt"/>
                          <a:ea typeface="+mn-ea"/>
                          <a:cs typeface="Times New Roman" panose="02020603050405020304" pitchFamily="18" charset="0"/>
                        </a:rPr>
                        <a:t>3,000</a:t>
                      </a:r>
                      <a:r>
                        <a:rPr lang="ja-JP" altLang="en-US" sz="1600" b="0" kern="100" dirty="0">
                          <a:solidFill>
                            <a:schemeClr val="tx1"/>
                          </a:solidFill>
                          <a:effectLst/>
                          <a:latin typeface="+mn-lt"/>
                          <a:ea typeface="+mn-ea"/>
                          <a:cs typeface="Times New Roman" panose="02020603050405020304" pitchFamily="18" charset="0"/>
                        </a:rPr>
                        <a:t>人</a:t>
                      </a:r>
                    </a:p>
                  </a:txBody>
                  <a:tcPr marL="68580" marR="68580" marT="0" marB="0" anchor="ctr">
                    <a:noFill/>
                  </a:tcPr>
                </a:tc>
                <a:tc>
                  <a:txBody>
                    <a:bodyPr/>
                    <a:lstStyle/>
                    <a:p>
                      <a:pPr algn="just">
                        <a:buNone/>
                      </a:pPr>
                      <a:r>
                        <a:rPr lang="ja-JP" sz="1600" kern="100" dirty="0">
                          <a:effectLst/>
                          <a:latin typeface="+mn-lt"/>
                          <a:ea typeface="+mn-ea"/>
                        </a:rPr>
                        <a:t>無作為抽出で選んだ柏市在住の</a:t>
                      </a:r>
                      <a:r>
                        <a:rPr lang="en-US" sz="1600" b="1" kern="100" dirty="0">
                          <a:effectLst/>
                          <a:latin typeface="+mn-lt"/>
                          <a:ea typeface="+mn-ea"/>
                        </a:rPr>
                        <a:t>18</a:t>
                      </a:r>
                      <a:r>
                        <a:rPr lang="ja-JP" sz="1600" kern="100" dirty="0">
                          <a:effectLst/>
                          <a:latin typeface="+mn-lt"/>
                          <a:ea typeface="+mn-ea"/>
                        </a:rPr>
                        <a:t>歳以上</a:t>
                      </a:r>
                      <a:endParaRPr lang="en-US" altLang="ja-JP" sz="1600" kern="100" dirty="0">
                        <a:effectLst/>
                        <a:latin typeface="+mn-lt"/>
                        <a:ea typeface="+mn-ea"/>
                      </a:endParaRPr>
                    </a:p>
                    <a:p>
                      <a:pPr algn="just">
                        <a:buNone/>
                      </a:pPr>
                      <a:r>
                        <a:rPr lang="ja-JP" sz="1600" kern="100" dirty="0">
                          <a:effectLst/>
                          <a:latin typeface="+mn-lt"/>
                          <a:ea typeface="+mn-ea"/>
                        </a:rPr>
                        <a:t>男女</a:t>
                      </a:r>
                      <a:r>
                        <a:rPr lang="en-US" sz="1600" b="1" kern="100" dirty="0">
                          <a:effectLst/>
                          <a:latin typeface="+mn-lt"/>
                          <a:ea typeface="+mn-ea"/>
                        </a:rPr>
                        <a:t>4,000</a:t>
                      </a:r>
                      <a:r>
                        <a:rPr lang="ja-JP" sz="1600" kern="100" dirty="0">
                          <a:effectLst/>
                          <a:latin typeface="+mn-lt"/>
                          <a:ea typeface="+mn-ea"/>
                        </a:rPr>
                        <a:t>人</a:t>
                      </a:r>
                      <a:endParaRPr lang="ja-JP" sz="1600" kern="100" dirty="0">
                        <a:effectLst/>
                        <a:latin typeface="+mn-lt"/>
                        <a:ea typeface="+mn-ea"/>
                        <a:cs typeface="Times New Roman" panose="02020603050405020304" pitchFamily="18" charset="0"/>
                      </a:endParaRPr>
                    </a:p>
                  </a:txBody>
                  <a:tcPr marL="68580" marR="68580" marT="0" marB="0" anchor="ctr"/>
                </a:tc>
                <a:extLst>
                  <a:ext uri="{0D108BD9-81ED-4DB2-BD59-A6C34878D82A}">
                    <a16:rowId xmlns:a16="http://schemas.microsoft.com/office/drawing/2014/main" val="2438886860"/>
                  </a:ext>
                </a:extLst>
              </a:tr>
              <a:tr h="443002">
                <a:tc>
                  <a:txBody>
                    <a:bodyPr/>
                    <a:lstStyle/>
                    <a:p>
                      <a:pPr algn="just">
                        <a:buNone/>
                      </a:pPr>
                      <a:r>
                        <a:rPr lang="ja-JP" sz="1600" b="1" kern="100" dirty="0">
                          <a:solidFill>
                            <a:schemeClr val="bg1"/>
                          </a:solidFill>
                          <a:effectLst/>
                          <a:latin typeface="+mn-ea"/>
                          <a:ea typeface="+mn-ea"/>
                        </a:rPr>
                        <a:t>調査期間</a:t>
                      </a:r>
                      <a:endParaRPr lang="ja-JP" sz="1600" b="1" kern="100" dirty="0">
                        <a:solidFill>
                          <a:schemeClr val="bg1"/>
                        </a:solidFill>
                        <a:effectLst/>
                        <a:latin typeface="+mn-ea"/>
                        <a:ea typeface="+mn-ea"/>
                        <a:cs typeface="Times New Roman" panose="02020603050405020304" pitchFamily="18" charset="0"/>
                      </a:endParaRPr>
                    </a:p>
                  </a:txBody>
                  <a:tcPr marL="68580" marR="68580" marT="0" marB="0" anchor="ctr">
                    <a:solidFill>
                      <a:srgbClr val="51A8A8"/>
                    </a:solidFill>
                  </a:tcPr>
                </a:tc>
                <a:tc>
                  <a:txBody>
                    <a:bodyPr/>
                    <a:lstStyle/>
                    <a:p>
                      <a:pPr algn="just">
                        <a:buNone/>
                      </a:pPr>
                      <a:r>
                        <a:rPr lang="ja-JP" altLang="en-US" sz="1600" b="0" kern="100" dirty="0">
                          <a:solidFill>
                            <a:schemeClr val="tx1"/>
                          </a:solidFill>
                          <a:effectLst/>
                          <a:latin typeface="+mn-lt"/>
                          <a:ea typeface="+mn-ea"/>
                          <a:cs typeface="Times New Roman" panose="02020603050405020304" pitchFamily="18" charset="0"/>
                        </a:rPr>
                        <a:t>平成</a:t>
                      </a:r>
                      <a:r>
                        <a:rPr lang="en-US" altLang="ja-JP" sz="1600" b="0" kern="100" dirty="0">
                          <a:solidFill>
                            <a:schemeClr val="tx1"/>
                          </a:solidFill>
                          <a:effectLst/>
                          <a:latin typeface="+mn-lt"/>
                          <a:ea typeface="+mn-ea"/>
                          <a:cs typeface="Times New Roman" panose="02020603050405020304" pitchFamily="18" charset="0"/>
                        </a:rPr>
                        <a:t>19</a:t>
                      </a:r>
                      <a:r>
                        <a:rPr lang="ja-JP" altLang="en-US" sz="1600" b="0" kern="100" dirty="0">
                          <a:solidFill>
                            <a:schemeClr val="tx1"/>
                          </a:solidFill>
                          <a:effectLst/>
                          <a:latin typeface="+mn-lt"/>
                          <a:ea typeface="+mn-ea"/>
                          <a:cs typeface="Times New Roman" panose="02020603050405020304" pitchFamily="18" charset="0"/>
                        </a:rPr>
                        <a:t>年９月下旬～平成</a:t>
                      </a:r>
                      <a:r>
                        <a:rPr lang="en-US" altLang="ja-JP" sz="1600" b="0" kern="100" dirty="0">
                          <a:solidFill>
                            <a:schemeClr val="tx1"/>
                          </a:solidFill>
                          <a:effectLst/>
                          <a:latin typeface="+mn-lt"/>
                          <a:ea typeface="+mn-ea"/>
                          <a:cs typeface="Times New Roman" panose="02020603050405020304" pitchFamily="18" charset="0"/>
                        </a:rPr>
                        <a:t>19</a:t>
                      </a:r>
                      <a:r>
                        <a:rPr lang="ja-JP" altLang="en-US" sz="1600" b="0" kern="100" dirty="0">
                          <a:solidFill>
                            <a:schemeClr val="tx1"/>
                          </a:solidFill>
                          <a:effectLst/>
                          <a:latin typeface="+mn-lt"/>
                          <a:ea typeface="+mn-ea"/>
                          <a:cs typeface="Times New Roman" panose="02020603050405020304" pitchFamily="18" charset="0"/>
                        </a:rPr>
                        <a:t>年</a:t>
                      </a:r>
                      <a:r>
                        <a:rPr lang="en-US" altLang="ja-JP" sz="1600" b="0" kern="100" dirty="0">
                          <a:solidFill>
                            <a:schemeClr val="tx1"/>
                          </a:solidFill>
                          <a:effectLst/>
                          <a:latin typeface="+mn-lt"/>
                          <a:ea typeface="+mn-ea"/>
                          <a:cs typeface="Times New Roman" panose="02020603050405020304" pitchFamily="18" charset="0"/>
                        </a:rPr>
                        <a:t>10</a:t>
                      </a:r>
                      <a:r>
                        <a:rPr lang="ja-JP" altLang="en-US" sz="1600" b="0" kern="100" dirty="0">
                          <a:solidFill>
                            <a:schemeClr val="tx1"/>
                          </a:solidFill>
                          <a:effectLst/>
                          <a:latin typeface="+mn-lt"/>
                          <a:ea typeface="+mn-ea"/>
                          <a:cs typeface="Times New Roman" panose="02020603050405020304" pitchFamily="18" charset="0"/>
                        </a:rPr>
                        <a:t>月上旬</a:t>
                      </a:r>
                      <a:endParaRPr lang="ja-JP" sz="1600" b="0" kern="100" dirty="0">
                        <a:solidFill>
                          <a:schemeClr val="tx1"/>
                        </a:solidFill>
                        <a:effectLst/>
                        <a:latin typeface="+mn-lt"/>
                        <a:ea typeface="+mn-ea"/>
                        <a:cs typeface="Times New Roman" panose="02020603050405020304" pitchFamily="18" charset="0"/>
                      </a:endParaRPr>
                    </a:p>
                  </a:txBody>
                  <a:tcPr marL="68580" marR="68580" marT="0" marB="0" anchor="ctr">
                    <a:noFill/>
                  </a:tcPr>
                </a:tc>
                <a:tc>
                  <a:txBody>
                    <a:bodyPr/>
                    <a:lstStyle/>
                    <a:p>
                      <a:pPr algn="just">
                        <a:buNone/>
                      </a:pPr>
                      <a:r>
                        <a:rPr lang="ja-JP" sz="1600" kern="100" dirty="0">
                          <a:effectLst/>
                          <a:latin typeface="+mn-lt"/>
                          <a:ea typeface="+mn-ea"/>
                        </a:rPr>
                        <a:t>令和</a:t>
                      </a:r>
                      <a:r>
                        <a:rPr lang="en-US" sz="1600" kern="100" dirty="0">
                          <a:effectLst/>
                          <a:latin typeface="+mn-lt"/>
                          <a:ea typeface="+mn-ea"/>
                        </a:rPr>
                        <a:t>5</a:t>
                      </a:r>
                      <a:r>
                        <a:rPr lang="ja-JP" sz="1600" kern="100" dirty="0">
                          <a:effectLst/>
                          <a:latin typeface="+mn-lt"/>
                          <a:ea typeface="+mn-ea"/>
                        </a:rPr>
                        <a:t>年</a:t>
                      </a:r>
                      <a:r>
                        <a:rPr lang="en-US" sz="1600" kern="100" dirty="0">
                          <a:effectLst/>
                          <a:latin typeface="+mn-lt"/>
                          <a:ea typeface="+mn-ea"/>
                        </a:rPr>
                        <a:t>9</a:t>
                      </a:r>
                      <a:r>
                        <a:rPr lang="ja-JP" sz="1600" kern="100" dirty="0">
                          <a:effectLst/>
                          <a:latin typeface="+mn-lt"/>
                          <a:ea typeface="+mn-ea"/>
                        </a:rPr>
                        <a:t>月</a:t>
                      </a:r>
                      <a:r>
                        <a:rPr lang="en-US" sz="1600" kern="100" dirty="0">
                          <a:effectLst/>
                          <a:latin typeface="+mn-lt"/>
                          <a:ea typeface="+mn-ea"/>
                        </a:rPr>
                        <a:t>25</a:t>
                      </a:r>
                      <a:r>
                        <a:rPr lang="ja-JP" sz="1600" kern="100" dirty="0">
                          <a:effectLst/>
                          <a:latin typeface="+mn-lt"/>
                          <a:ea typeface="+mn-ea"/>
                        </a:rPr>
                        <a:t>日～令和</a:t>
                      </a:r>
                      <a:r>
                        <a:rPr lang="en-US" sz="1600" kern="100" dirty="0">
                          <a:effectLst/>
                          <a:latin typeface="+mn-lt"/>
                          <a:ea typeface="+mn-ea"/>
                        </a:rPr>
                        <a:t>5</a:t>
                      </a:r>
                      <a:r>
                        <a:rPr lang="ja-JP" sz="1600" kern="100" dirty="0">
                          <a:effectLst/>
                          <a:latin typeface="+mn-lt"/>
                          <a:ea typeface="+mn-ea"/>
                        </a:rPr>
                        <a:t>年</a:t>
                      </a:r>
                      <a:r>
                        <a:rPr lang="en-US" sz="1600" kern="100" dirty="0">
                          <a:effectLst/>
                          <a:latin typeface="+mn-lt"/>
                          <a:ea typeface="+mn-ea"/>
                        </a:rPr>
                        <a:t>10</a:t>
                      </a:r>
                      <a:r>
                        <a:rPr lang="ja-JP" sz="1600" kern="100" dirty="0">
                          <a:effectLst/>
                          <a:latin typeface="+mn-lt"/>
                          <a:ea typeface="+mn-ea"/>
                        </a:rPr>
                        <a:t>月</a:t>
                      </a:r>
                      <a:r>
                        <a:rPr lang="en-US" sz="1600" kern="100" dirty="0">
                          <a:effectLst/>
                          <a:latin typeface="+mn-lt"/>
                          <a:ea typeface="+mn-ea"/>
                        </a:rPr>
                        <a:t>16</a:t>
                      </a:r>
                      <a:r>
                        <a:rPr lang="ja-JP" sz="1600" kern="100" dirty="0">
                          <a:effectLst/>
                          <a:latin typeface="+mn-lt"/>
                          <a:ea typeface="+mn-ea"/>
                        </a:rPr>
                        <a:t>日</a:t>
                      </a:r>
                      <a:endParaRPr lang="ja-JP" sz="1600" kern="100" dirty="0">
                        <a:effectLst/>
                        <a:latin typeface="+mn-lt"/>
                        <a:ea typeface="+mn-ea"/>
                        <a:cs typeface="Times New Roman" panose="02020603050405020304" pitchFamily="18" charset="0"/>
                      </a:endParaRPr>
                    </a:p>
                  </a:txBody>
                  <a:tcPr marL="68580" marR="68580" marT="0" marB="0" anchor="ctr"/>
                </a:tc>
                <a:extLst>
                  <a:ext uri="{0D108BD9-81ED-4DB2-BD59-A6C34878D82A}">
                    <a16:rowId xmlns:a16="http://schemas.microsoft.com/office/drawing/2014/main" val="811173995"/>
                  </a:ext>
                </a:extLst>
              </a:tr>
              <a:tr h="448681">
                <a:tc>
                  <a:txBody>
                    <a:bodyPr/>
                    <a:lstStyle/>
                    <a:p>
                      <a:pPr algn="just">
                        <a:buNone/>
                      </a:pPr>
                      <a:r>
                        <a:rPr lang="ja-JP" sz="1600" b="1" kern="100" dirty="0">
                          <a:solidFill>
                            <a:schemeClr val="bg1"/>
                          </a:solidFill>
                          <a:effectLst/>
                          <a:latin typeface="+mn-ea"/>
                          <a:ea typeface="+mn-ea"/>
                        </a:rPr>
                        <a:t>有効回答数・回収率</a:t>
                      </a:r>
                      <a:endParaRPr lang="ja-JP" sz="1600" b="1" kern="100" dirty="0">
                        <a:solidFill>
                          <a:schemeClr val="bg1"/>
                        </a:solidFill>
                        <a:effectLst/>
                        <a:latin typeface="+mn-ea"/>
                        <a:ea typeface="+mn-ea"/>
                        <a:cs typeface="Times New Roman" panose="02020603050405020304" pitchFamily="18" charset="0"/>
                      </a:endParaRPr>
                    </a:p>
                  </a:txBody>
                  <a:tcPr marL="68580" marR="68580" marT="0" marB="0" anchor="ctr">
                    <a:solidFill>
                      <a:srgbClr val="51A8A8"/>
                    </a:solidFill>
                  </a:tcPr>
                </a:tc>
                <a:tc>
                  <a:txBody>
                    <a:bodyPr/>
                    <a:lstStyle/>
                    <a:p>
                      <a:pPr algn="just">
                        <a:buNone/>
                      </a:pPr>
                      <a:r>
                        <a:rPr lang="en-US" altLang="ja-JP" sz="1600" b="0" kern="100" dirty="0">
                          <a:solidFill>
                            <a:schemeClr val="tx1"/>
                          </a:solidFill>
                          <a:effectLst/>
                          <a:latin typeface="+mn-lt"/>
                          <a:ea typeface="+mn-ea"/>
                          <a:cs typeface="Times New Roman" panose="02020603050405020304" pitchFamily="18" charset="0"/>
                        </a:rPr>
                        <a:t>920</a:t>
                      </a:r>
                      <a:r>
                        <a:rPr lang="ja-JP" altLang="en-US" sz="1600" b="0" kern="100" dirty="0">
                          <a:solidFill>
                            <a:schemeClr val="tx1"/>
                          </a:solidFill>
                          <a:effectLst/>
                          <a:latin typeface="+mn-lt"/>
                          <a:ea typeface="+mn-ea"/>
                          <a:cs typeface="Times New Roman" panose="02020603050405020304" pitchFamily="18" charset="0"/>
                        </a:rPr>
                        <a:t>件</a:t>
                      </a:r>
                      <a:r>
                        <a:rPr lang="en-US" altLang="ja-JP" sz="1600" b="0" kern="100" dirty="0">
                          <a:solidFill>
                            <a:schemeClr val="tx1"/>
                          </a:solidFill>
                          <a:effectLst/>
                          <a:latin typeface="+mn-lt"/>
                          <a:ea typeface="+mn-ea"/>
                          <a:cs typeface="Times New Roman" panose="02020603050405020304" pitchFamily="18" charset="0"/>
                        </a:rPr>
                        <a:t>(</a:t>
                      </a:r>
                      <a:r>
                        <a:rPr lang="ja-JP" altLang="en-US" sz="1600" b="0" kern="100" dirty="0">
                          <a:solidFill>
                            <a:schemeClr val="tx1"/>
                          </a:solidFill>
                          <a:effectLst/>
                          <a:latin typeface="+mn-lt"/>
                          <a:ea typeface="+mn-ea"/>
                          <a:cs typeface="Times New Roman" panose="02020603050405020304" pitchFamily="18" charset="0"/>
                        </a:rPr>
                        <a:t>郵送</a:t>
                      </a:r>
                      <a:r>
                        <a:rPr lang="en-US" altLang="ja-JP" sz="1600" b="0" kern="100" dirty="0">
                          <a:solidFill>
                            <a:schemeClr val="tx1"/>
                          </a:solidFill>
                          <a:effectLst/>
                          <a:latin typeface="+mn-lt"/>
                          <a:ea typeface="+mn-ea"/>
                          <a:cs typeface="Times New Roman" panose="02020603050405020304" pitchFamily="18" charset="0"/>
                        </a:rPr>
                        <a:t>)</a:t>
                      </a:r>
                      <a:r>
                        <a:rPr lang="ja-JP" altLang="en-US" sz="1600" b="0" kern="100" dirty="0">
                          <a:solidFill>
                            <a:schemeClr val="tx1"/>
                          </a:solidFill>
                          <a:effectLst/>
                          <a:latin typeface="+mn-lt"/>
                          <a:ea typeface="+mn-ea"/>
                          <a:cs typeface="Times New Roman" panose="02020603050405020304" pitchFamily="18" charset="0"/>
                        </a:rPr>
                        <a:t>・回答率</a:t>
                      </a:r>
                      <a:r>
                        <a:rPr lang="en-US" altLang="ja-JP" sz="1600" b="0" kern="100" dirty="0">
                          <a:solidFill>
                            <a:schemeClr val="tx1"/>
                          </a:solidFill>
                          <a:effectLst/>
                          <a:latin typeface="+mn-lt"/>
                          <a:ea typeface="+mn-ea"/>
                          <a:cs typeface="Times New Roman" panose="02020603050405020304" pitchFamily="18" charset="0"/>
                        </a:rPr>
                        <a:t>30.7%</a:t>
                      </a:r>
                      <a:endParaRPr lang="ja-JP" sz="1600" b="0" kern="100" dirty="0">
                        <a:solidFill>
                          <a:schemeClr val="tx1"/>
                        </a:solidFill>
                        <a:effectLst/>
                        <a:latin typeface="+mn-lt"/>
                        <a:ea typeface="+mn-ea"/>
                        <a:cs typeface="Times New Roman" panose="02020603050405020304" pitchFamily="18" charset="0"/>
                      </a:endParaRPr>
                    </a:p>
                  </a:txBody>
                  <a:tcPr marL="68580" marR="68580" marT="0" marB="0" anchor="ctr">
                    <a:noFill/>
                  </a:tcPr>
                </a:tc>
                <a:tc>
                  <a:txBody>
                    <a:bodyPr/>
                    <a:lstStyle/>
                    <a:p>
                      <a:pPr algn="just">
                        <a:buNone/>
                      </a:pPr>
                      <a:r>
                        <a:rPr lang="en-US" sz="1600" kern="100" dirty="0">
                          <a:effectLst/>
                          <a:latin typeface="+mn-lt"/>
                          <a:ea typeface="+mn-ea"/>
                        </a:rPr>
                        <a:t>2,523</a:t>
                      </a:r>
                      <a:r>
                        <a:rPr lang="ja-JP" sz="1600" kern="100" dirty="0">
                          <a:effectLst/>
                          <a:latin typeface="+mn-lt"/>
                          <a:ea typeface="+mn-ea"/>
                        </a:rPr>
                        <a:t>件（郵送）・回収率</a:t>
                      </a:r>
                      <a:r>
                        <a:rPr lang="en-US" sz="1600" kern="100" dirty="0">
                          <a:effectLst/>
                          <a:latin typeface="+mn-lt"/>
                          <a:ea typeface="+mn-ea"/>
                        </a:rPr>
                        <a:t>63.1</a:t>
                      </a:r>
                      <a:r>
                        <a:rPr lang="ja-JP" sz="1600" kern="100" dirty="0">
                          <a:effectLst/>
                          <a:latin typeface="+mn-lt"/>
                          <a:ea typeface="+mn-ea"/>
                        </a:rPr>
                        <a:t>％</a:t>
                      </a:r>
                      <a:endParaRPr lang="ja-JP" sz="1600" kern="100" dirty="0">
                        <a:effectLst/>
                        <a:latin typeface="+mn-lt"/>
                        <a:ea typeface="+mn-ea"/>
                        <a:cs typeface="Times New Roman" panose="02020603050405020304" pitchFamily="18" charset="0"/>
                      </a:endParaRPr>
                    </a:p>
                  </a:txBody>
                  <a:tcPr marL="68580" marR="68580" marT="0" marB="0" anchor="ctr"/>
                </a:tc>
                <a:extLst>
                  <a:ext uri="{0D108BD9-81ED-4DB2-BD59-A6C34878D82A}">
                    <a16:rowId xmlns:a16="http://schemas.microsoft.com/office/drawing/2014/main" val="4020813098"/>
                  </a:ext>
                </a:extLst>
              </a:tr>
              <a:tr h="3348000">
                <a:tc>
                  <a:txBody>
                    <a:bodyPr/>
                    <a:lstStyle/>
                    <a:p>
                      <a:pPr algn="just">
                        <a:buNone/>
                      </a:pPr>
                      <a:r>
                        <a:rPr lang="ja-JP" sz="1600" b="1" kern="100" dirty="0">
                          <a:solidFill>
                            <a:schemeClr val="bg1"/>
                          </a:solidFill>
                          <a:effectLst/>
                          <a:latin typeface="+mn-ea"/>
                          <a:ea typeface="+mn-ea"/>
                        </a:rPr>
                        <a:t>主な調査内容</a:t>
                      </a:r>
                      <a:endParaRPr lang="ja-JP" sz="1600" b="1" kern="100" dirty="0">
                        <a:solidFill>
                          <a:schemeClr val="bg1"/>
                        </a:solidFill>
                        <a:effectLst/>
                        <a:latin typeface="+mn-ea"/>
                        <a:ea typeface="+mn-ea"/>
                        <a:cs typeface="Times New Roman" panose="02020603050405020304" pitchFamily="18" charset="0"/>
                      </a:endParaRPr>
                    </a:p>
                  </a:txBody>
                  <a:tcPr marL="68580" marR="68580" marT="0" marB="0" anchor="ctr">
                    <a:solidFill>
                      <a:srgbClr val="51A8A8"/>
                    </a:solidFill>
                  </a:tcPr>
                </a:tc>
                <a:tc>
                  <a:txBody>
                    <a:bodyPr/>
                    <a:lstStyle/>
                    <a:p>
                      <a:pPr algn="l" defTabSz="828000" hangingPunct="0">
                        <a:buNone/>
                      </a:pPr>
                      <a:endParaRPr lang="en-US" altLang="ja-JP" sz="1800" b="1" kern="100" dirty="0">
                        <a:effectLst/>
                        <a:latin typeface="+mn-lt"/>
                        <a:ea typeface="+mn-ea"/>
                      </a:endParaRPr>
                    </a:p>
                    <a:p>
                      <a:pPr algn="l" defTabSz="828000" hangingPunct="0">
                        <a:buNone/>
                      </a:pPr>
                      <a:r>
                        <a:rPr lang="en-US" altLang="ja-JP" sz="1800" b="1" kern="100" dirty="0">
                          <a:effectLst/>
                          <a:latin typeface="+mn-lt"/>
                          <a:ea typeface="+mn-ea"/>
                        </a:rPr>
                        <a:t>【</a:t>
                      </a:r>
                      <a:r>
                        <a:rPr lang="ja-JP" altLang="en-US" sz="1800" b="1" kern="100" dirty="0">
                          <a:effectLst/>
                          <a:latin typeface="+mn-lt"/>
                          <a:ea typeface="+mn-ea"/>
                        </a:rPr>
                        <a:t>選択式設問</a:t>
                      </a:r>
                      <a:r>
                        <a:rPr lang="en-US" altLang="ja-JP" sz="1800" b="1" kern="100" dirty="0">
                          <a:effectLst/>
                          <a:latin typeface="+mn-lt"/>
                          <a:ea typeface="+mn-ea"/>
                        </a:rPr>
                        <a:t>】</a:t>
                      </a:r>
                      <a:r>
                        <a:rPr lang="ja-JP" altLang="en-US" sz="1800" b="1" kern="100" dirty="0">
                          <a:effectLst/>
                          <a:latin typeface="+mn-lt"/>
                          <a:ea typeface="+mn-ea"/>
                        </a:rPr>
                        <a:t>全</a:t>
                      </a:r>
                      <a:r>
                        <a:rPr lang="en-US" altLang="ja-JP" sz="1800" b="1" kern="100" dirty="0">
                          <a:effectLst/>
                          <a:latin typeface="+mn-lt"/>
                          <a:ea typeface="+mn-ea"/>
                        </a:rPr>
                        <a:t>15</a:t>
                      </a:r>
                      <a:r>
                        <a:rPr lang="ja-JP" altLang="en-US" sz="1800" b="1" kern="100" dirty="0">
                          <a:effectLst/>
                          <a:latin typeface="+mn-lt"/>
                          <a:ea typeface="+mn-ea"/>
                        </a:rPr>
                        <a:t>問</a:t>
                      </a:r>
                      <a:endParaRPr lang="en-US" altLang="ja-JP" sz="1800" b="1" kern="100" dirty="0">
                        <a:effectLst/>
                        <a:latin typeface="+mn-lt"/>
                        <a:ea typeface="+mn-ea"/>
                      </a:endParaRPr>
                    </a:p>
                    <a:p>
                      <a:pPr marL="90488" indent="0" algn="l">
                        <a:buNone/>
                      </a:pPr>
                      <a:r>
                        <a:rPr lang="en-US" altLang="ja-JP" sz="1600" kern="100" dirty="0">
                          <a:effectLst/>
                          <a:latin typeface="+mn-lt"/>
                          <a:ea typeface="+mn-ea"/>
                        </a:rPr>
                        <a:t>1.</a:t>
                      </a:r>
                      <a:r>
                        <a:rPr lang="ja-JP" altLang="en-US" sz="1600" kern="100" dirty="0">
                          <a:effectLst/>
                          <a:latin typeface="+mn-lt"/>
                          <a:ea typeface="+mn-ea"/>
                        </a:rPr>
                        <a:t>柏市の水辺や緑について</a:t>
                      </a:r>
                      <a:endParaRPr lang="ja-JP" altLang="ja-JP" sz="1600" kern="100" dirty="0">
                        <a:effectLst/>
                        <a:latin typeface="+mn-lt"/>
                        <a:ea typeface="+mn-ea"/>
                      </a:endParaRPr>
                    </a:p>
                    <a:p>
                      <a:pPr marL="90488" indent="0" algn="l">
                        <a:buNone/>
                      </a:pPr>
                      <a:r>
                        <a:rPr lang="en-US" altLang="ja-JP" sz="1600" kern="100" dirty="0">
                          <a:effectLst/>
                          <a:latin typeface="+mn-lt"/>
                          <a:ea typeface="+mn-ea"/>
                        </a:rPr>
                        <a:t>2.</a:t>
                      </a:r>
                      <a:r>
                        <a:rPr lang="ja-JP" altLang="en-US" sz="1600" kern="100" dirty="0">
                          <a:effectLst/>
                          <a:latin typeface="+mn-lt"/>
                          <a:ea typeface="+mn-ea"/>
                        </a:rPr>
                        <a:t>今後の緑豊かなまちづくりの方向について</a:t>
                      </a:r>
                      <a:endParaRPr lang="en-US" altLang="ja-JP" sz="1600" kern="100" dirty="0">
                        <a:effectLst/>
                        <a:latin typeface="+mn-lt"/>
                        <a:ea typeface="+mn-ea"/>
                      </a:endParaRPr>
                    </a:p>
                    <a:p>
                      <a:pPr marL="90488" indent="0" algn="l">
                        <a:buNone/>
                      </a:pPr>
                      <a:r>
                        <a:rPr lang="en-US" altLang="ja-JP" sz="1600" kern="100" dirty="0">
                          <a:effectLst/>
                          <a:latin typeface="+mn-lt"/>
                          <a:ea typeface="+mn-ea"/>
                        </a:rPr>
                        <a:t>3.</a:t>
                      </a:r>
                      <a:r>
                        <a:rPr lang="ja-JP" altLang="en-US" sz="1600" kern="100" dirty="0">
                          <a:effectLst/>
                          <a:latin typeface="+mn-lt"/>
                          <a:ea typeface="+mn-ea"/>
                        </a:rPr>
                        <a:t>緑のまちづくりへの参加・協力について</a:t>
                      </a:r>
                      <a:endParaRPr lang="en-US" altLang="ja-JP" sz="1600" kern="100" dirty="0">
                        <a:effectLst/>
                        <a:latin typeface="+mn-lt"/>
                        <a:ea typeface="+mn-ea"/>
                      </a:endParaRPr>
                    </a:p>
                    <a:p>
                      <a:pPr marL="90488" indent="0" algn="l">
                        <a:buNone/>
                      </a:pPr>
                      <a:r>
                        <a:rPr lang="en-US" altLang="ja-JP" sz="1600" kern="100" dirty="0">
                          <a:effectLst/>
                          <a:latin typeface="+mn-lt"/>
                          <a:ea typeface="+mn-ea"/>
                        </a:rPr>
                        <a:t>4.</a:t>
                      </a:r>
                      <a:r>
                        <a:rPr lang="ja-JP" altLang="en-US" sz="1600" kern="100" dirty="0">
                          <a:effectLst/>
                          <a:latin typeface="+mn-lt"/>
                          <a:ea typeface="+mn-ea"/>
                        </a:rPr>
                        <a:t>あなた自身のことについて</a:t>
                      </a:r>
                      <a:endParaRPr lang="en-US" altLang="ja-JP" sz="1600" kern="100" dirty="0">
                        <a:effectLst/>
                        <a:latin typeface="+mn-lt"/>
                        <a:ea typeface="+mn-ea"/>
                      </a:endParaRPr>
                    </a:p>
                    <a:p>
                      <a:pPr algn="l">
                        <a:buNone/>
                      </a:pPr>
                      <a:endParaRPr lang="en-US" altLang="ja-JP" sz="2000" b="1" kern="100" dirty="0">
                        <a:effectLst/>
                        <a:latin typeface="+mn-lt"/>
                        <a:ea typeface="+mn-ea"/>
                      </a:endParaRPr>
                    </a:p>
                    <a:p>
                      <a:pPr algn="l">
                        <a:buNone/>
                      </a:pPr>
                      <a:endParaRPr lang="en-US" altLang="ja-JP" sz="1800" b="1" kern="100" dirty="0">
                        <a:effectLst/>
                        <a:latin typeface="+mn-lt"/>
                        <a:ea typeface="+mn-ea"/>
                      </a:endParaRPr>
                    </a:p>
                    <a:p>
                      <a:pPr algn="l">
                        <a:buNone/>
                      </a:pPr>
                      <a:r>
                        <a:rPr lang="en-US" altLang="ja-JP" sz="1800" b="1" kern="100" dirty="0">
                          <a:effectLst/>
                          <a:latin typeface="+mn-lt"/>
                          <a:ea typeface="+mn-ea"/>
                        </a:rPr>
                        <a:t>【</a:t>
                      </a:r>
                      <a:r>
                        <a:rPr lang="ja-JP" altLang="en-US" sz="1800" b="1" kern="100" dirty="0">
                          <a:effectLst/>
                          <a:latin typeface="+mn-lt"/>
                          <a:ea typeface="+mn-ea"/>
                        </a:rPr>
                        <a:t>自由記述式設問</a:t>
                      </a:r>
                      <a:r>
                        <a:rPr lang="en-US" altLang="ja-JP" sz="1800" b="1" kern="100" dirty="0">
                          <a:effectLst/>
                          <a:latin typeface="+mn-lt"/>
                          <a:ea typeface="+mn-ea"/>
                        </a:rPr>
                        <a:t>】</a:t>
                      </a:r>
                      <a:r>
                        <a:rPr lang="ja-JP" altLang="en-US" sz="1800" b="1" kern="100" dirty="0">
                          <a:effectLst/>
                          <a:latin typeface="+mn-lt"/>
                          <a:ea typeface="+mn-ea"/>
                        </a:rPr>
                        <a:t>１問（</a:t>
                      </a:r>
                      <a:r>
                        <a:rPr lang="en-US" altLang="ja-JP" sz="1800" b="1" kern="100" dirty="0">
                          <a:effectLst/>
                          <a:latin typeface="+mn-lt"/>
                          <a:ea typeface="+mn-ea"/>
                        </a:rPr>
                        <a:t>547</a:t>
                      </a:r>
                      <a:r>
                        <a:rPr lang="ja-JP" altLang="en-US" sz="1800" b="1" kern="100" dirty="0">
                          <a:effectLst/>
                          <a:latin typeface="+mn-lt"/>
                          <a:ea typeface="+mn-ea"/>
                        </a:rPr>
                        <a:t>件の回答）</a:t>
                      </a:r>
                      <a:endParaRPr lang="en-US" altLang="ja-JP" sz="1800" b="1" kern="100" dirty="0">
                        <a:effectLst/>
                        <a:latin typeface="+mn-lt"/>
                        <a:ea typeface="+mn-ea"/>
                      </a:endParaRPr>
                    </a:p>
                    <a:p>
                      <a:pPr marL="180000" indent="-576000" algn="l">
                        <a:buNone/>
                      </a:pPr>
                      <a:r>
                        <a:rPr lang="en-US" altLang="ja-JP" sz="1600" kern="100" dirty="0">
                          <a:effectLst/>
                          <a:latin typeface="+mn-lt"/>
                          <a:ea typeface="+mn-ea"/>
                        </a:rPr>
                        <a:t>Q.</a:t>
                      </a:r>
                      <a:r>
                        <a:rPr lang="ja-JP" altLang="en-US" sz="1600" kern="100" dirty="0">
                          <a:effectLst/>
                          <a:latin typeface="+mn-lt"/>
                          <a:ea typeface="+mn-ea"/>
                        </a:rPr>
                        <a:t>緑の将来のあるべき姿や方向、緑化について望むこと、緑の基本計画に対するご意見など自由にお書きください。</a:t>
                      </a:r>
                      <a:endParaRPr lang="en-US" altLang="ja-JP" sz="1600" b="1" kern="100" dirty="0">
                        <a:effectLst/>
                        <a:latin typeface="+mn-lt"/>
                        <a:ea typeface="+mn-ea"/>
                      </a:endParaRPr>
                    </a:p>
                    <a:p>
                      <a:pPr algn="l">
                        <a:buNone/>
                      </a:pPr>
                      <a:r>
                        <a:rPr lang="ja-JP" altLang="en-US" sz="1600" kern="100" dirty="0">
                          <a:effectLst/>
                          <a:latin typeface="+mn-lt"/>
                          <a:ea typeface="+mn-ea"/>
                          <a:cs typeface="Times New Roman" panose="02020603050405020304" pitchFamily="18" charset="0"/>
                        </a:rPr>
                        <a:t>　</a:t>
                      </a:r>
                      <a:endParaRPr lang="ja-JP" altLang="ja-JP" sz="1600" kern="100" dirty="0">
                        <a:effectLst/>
                        <a:latin typeface="+mn-lt"/>
                        <a:ea typeface="+mn-ea"/>
                        <a:cs typeface="Times New Roman" panose="02020603050405020304" pitchFamily="18" charset="0"/>
                      </a:endParaRPr>
                    </a:p>
                  </a:txBody>
                  <a:tcPr marL="68580" marR="68580" marT="0" marB="0">
                    <a:noFill/>
                  </a:tcPr>
                </a:tc>
                <a:tc>
                  <a:txBody>
                    <a:bodyPr/>
                    <a:lstStyle/>
                    <a:p>
                      <a:pPr algn="just">
                        <a:buNone/>
                      </a:pPr>
                      <a:endParaRPr lang="en-US" altLang="ja-JP" sz="1800" b="1" kern="100" dirty="0">
                        <a:effectLst/>
                        <a:latin typeface="+mn-lt"/>
                        <a:ea typeface="+mn-ea"/>
                      </a:endParaRPr>
                    </a:p>
                    <a:p>
                      <a:pPr algn="just">
                        <a:buNone/>
                      </a:pPr>
                      <a:r>
                        <a:rPr lang="en-US" altLang="ja-JP" sz="1800" b="1" kern="100" dirty="0">
                          <a:effectLst/>
                          <a:latin typeface="+mn-lt"/>
                          <a:ea typeface="+mn-ea"/>
                        </a:rPr>
                        <a:t>【</a:t>
                      </a:r>
                      <a:r>
                        <a:rPr lang="ja-JP" altLang="en-US" sz="1800" b="1" kern="100" dirty="0">
                          <a:effectLst/>
                          <a:latin typeface="+mn-lt"/>
                          <a:ea typeface="+mn-ea"/>
                        </a:rPr>
                        <a:t>選択式設問</a:t>
                      </a:r>
                      <a:r>
                        <a:rPr lang="en-US" altLang="ja-JP" sz="1800" b="1" kern="100" dirty="0">
                          <a:effectLst/>
                          <a:latin typeface="+mn-lt"/>
                          <a:ea typeface="+mn-ea"/>
                        </a:rPr>
                        <a:t>】</a:t>
                      </a:r>
                      <a:r>
                        <a:rPr lang="ja-JP" altLang="en-US" sz="1800" b="1" kern="100" dirty="0">
                          <a:effectLst/>
                          <a:latin typeface="+mn-lt"/>
                          <a:ea typeface="+mn-ea"/>
                        </a:rPr>
                        <a:t>全</a:t>
                      </a:r>
                      <a:r>
                        <a:rPr lang="en-US" altLang="ja-JP" sz="1800" b="1" kern="100" dirty="0">
                          <a:effectLst/>
                          <a:latin typeface="+mn-lt"/>
                          <a:ea typeface="+mn-ea"/>
                        </a:rPr>
                        <a:t>36</a:t>
                      </a:r>
                      <a:r>
                        <a:rPr lang="ja-JP" altLang="en-US" sz="1800" b="1" kern="100" dirty="0">
                          <a:effectLst/>
                          <a:latin typeface="+mn-lt"/>
                          <a:ea typeface="+mn-ea"/>
                        </a:rPr>
                        <a:t>問</a:t>
                      </a:r>
                      <a:endParaRPr lang="en-US" sz="1800" b="1" kern="100" dirty="0">
                        <a:effectLst/>
                        <a:latin typeface="+mn-lt"/>
                        <a:ea typeface="+mn-ea"/>
                      </a:endParaRPr>
                    </a:p>
                    <a:p>
                      <a:pPr marL="90488" indent="0" algn="just">
                        <a:buNone/>
                      </a:pPr>
                      <a:r>
                        <a:rPr lang="en-US" sz="1600" kern="100" dirty="0">
                          <a:effectLst/>
                          <a:latin typeface="+mn-lt"/>
                          <a:ea typeface="+mn-ea"/>
                        </a:rPr>
                        <a:t>1. </a:t>
                      </a:r>
                      <a:r>
                        <a:rPr lang="ja-JP" sz="1600" kern="100" dirty="0">
                          <a:effectLst/>
                          <a:latin typeface="+mn-lt"/>
                          <a:ea typeface="+mn-ea"/>
                        </a:rPr>
                        <a:t>「緑のまちづくり」について</a:t>
                      </a:r>
                    </a:p>
                    <a:p>
                      <a:pPr marL="90488" indent="0" algn="just">
                        <a:buNone/>
                      </a:pPr>
                      <a:r>
                        <a:rPr lang="en-US" sz="1600" kern="100" dirty="0">
                          <a:effectLst/>
                          <a:latin typeface="+mn-lt"/>
                          <a:ea typeface="+mn-ea"/>
                        </a:rPr>
                        <a:t>2. </a:t>
                      </a:r>
                      <a:r>
                        <a:rPr lang="ja-JP" sz="1600" kern="100" dirty="0">
                          <a:effectLst/>
                          <a:latin typeface="+mn-lt"/>
                          <a:ea typeface="+mn-ea"/>
                        </a:rPr>
                        <a:t>緑に関する活動について</a:t>
                      </a:r>
                    </a:p>
                    <a:p>
                      <a:pPr marL="90488" indent="0" algn="just">
                        <a:buNone/>
                      </a:pPr>
                      <a:r>
                        <a:rPr lang="en-US" sz="1600" kern="100" dirty="0">
                          <a:effectLst/>
                          <a:latin typeface="+mn-lt"/>
                          <a:ea typeface="+mn-ea"/>
                        </a:rPr>
                        <a:t>3. </a:t>
                      </a:r>
                      <a:r>
                        <a:rPr lang="ja-JP" sz="1600" kern="100" dirty="0">
                          <a:effectLst/>
                          <a:latin typeface="+mn-lt"/>
                          <a:ea typeface="+mn-ea"/>
                        </a:rPr>
                        <a:t>柏市の公園について</a:t>
                      </a:r>
                    </a:p>
                    <a:p>
                      <a:pPr marL="90488" indent="0" algn="just">
                        <a:buNone/>
                      </a:pPr>
                      <a:r>
                        <a:rPr lang="en-US" sz="1600" kern="100" dirty="0">
                          <a:effectLst/>
                          <a:latin typeface="+mn-lt"/>
                          <a:ea typeface="+mn-ea"/>
                        </a:rPr>
                        <a:t>4. </a:t>
                      </a:r>
                      <a:r>
                        <a:rPr lang="ja-JP" sz="1600" kern="100" dirty="0">
                          <a:effectLst/>
                          <a:latin typeface="+mn-lt"/>
                          <a:ea typeface="+mn-ea"/>
                        </a:rPr>
                        <a:t>柏駅前の緑について</a:t>
                      </a:r>
                    </a:p>
                    <a:p>
                      <a:pPr marL="90488" indent="0" algn="just">
                        <a:buNone/>
                      </a:pPr>
                      <a:r>
                        <a:rPr lang="en-US" sz="1600" kern="100" dirty="0">
                          <a:effectLst/>
                          <a:latin typeface="+mn-lt"/>
                          <a:ea typeface="+mn-ea"/>
                        </a:rPr>
                        <a:t>5. </a:t>
                      </a:r>
                      <a:r>
                        <a:rPr lang="ja-JP" sz="1600" kern="100" dirty="0">
                          <a:effectLst/>
                          <a:latin typeface="+mn-lt"/>
                          <a:ea typeface="+mn-ea"/>
                        </a:rPr>
                        <a:t>あなたについて</a:t>
                      </a:r>
                      <a:endParaRPr lang="en-US" altLang="ja-JP" sz="1600" kern="100" dirty="0">
                        <a:effectLst/>
                        <a:latin typeface="+mn-lt"/>
                        <a:ea typeface="+mn-ea"/>
                      </a:endParaRPr>
                    </a:p>
                    <a:p>
                      <a:pPr marL="90488" indent="0" algn="just">
                        <a:buNone/>
                      </a:pPr>
                      <a:endParaRPr lang="en-US" altLang="ja-JP" sz="1600" kern="100" dirty="0">
                        <a:effectLst/>
                        <a:latin typeface="+mn-lt"/>
                        <a:ea typeface="+mn-ea"/>
                      </a:endParaRPr>
                    </a:p>
                    <a:p>
                      <a:pPr algn="just">
                        <a:buNone/>
                      </a:pPr>
                      <a:r>
                        <a:rPr lang="en-US" altLang="ja-JP" sz="1800" b="1" kern="100" dirty="0">
                          <a:effectLst/>
                          <a:latin typeface="+mn-lt"/>
                          <a:ea typeface="+mn-ea"/>
                        </a:rPr>
                        <a:t>【</a:t>
                      </a:r>
                      <a:r>
                        <a:rPr lang="ja-JP" altLang="en-US" sz="1800" b="1" kern="100" dirty="0">
                          <a:effectLst/>
                          <a:latin typeface="+mn-lt"/>
                          <a:ea typeface="+mn-ea"/>
                        </a:rPr>
                        <a:t>自由記述式設問</a:t>
                      </a:r>
                      <a:r>
                        <a:rPr lang="en-US" altLang="ja-JP" sz="1800" b="1" kern="100" dirty="0">
                          <a:effectLst/>
                          <a:latin typeface="+mn-lt"/>
                          <a:ea typeface="+mn-ea"/>
                        </a:rPr>
                        <a:t>】</a:t>
                      </a:r>
                      <a:r>
                        <a:rPr lang="ja-JP" altLang="en-US" sz="1800" b="1" kern="100" dirty="0">
                          <a:effectLst/>
                          <a:latin typeface="+mn-lt"/>
                          <a:ea typeface="+mn-ea"/>
                        </a:rPr>
                        <a:t>１問（</a:t>
                      </a:r>
                      <a:r>
                        <a:rPr lang="en-US" altLang="ja-JP" sz="1800" b="1" kern="100" dirty="0">
                          <a:effectLst/>
                          <a:latin typeface="+mn-lt"/>
                          <a:ea typeface="+mn-ea"/>
                        </a:rPr>
                        <a:t>1,434</a:t>
                      </a:r>
                      <a:r>
                        <a:rPr lang="ja-JP" altLang="en-US" sz="1800" b="1" kern="100" dirty="0">
                          <a:effectLst/>
                          <a:latin typeface="+mn-lt"/>
                          <a:ea typeface="+mn-ea"/>
                        </a:rPr>
                        <a:t>件の回答）</a:t>
                      </a:r>
                      <a:endParaRPr lang="en-US" altLang="ja-JP" sz="1800" b="1" kern="100" dirty="0">
                        <a:effectLst/>
                        <a:latin typeface="+mn-lt"/>
                        <a:ea typeface="+mn-ea"/>
                      </a:endParaRPr>
                    </a:p>
                    <a:p>
                      <a:pPr marL="271463" indent="-180975" algn="just">
                        <a:buNone/>
                      </a:pPr>
                      <a:r>
                        <a:rPr lang="en-US" altLang="ja-JP" sz="1600" kern="100" dirty="0">
                          <a:effectLst/>
                          <a:latin typeface="+mn-lt"/>
                          <a:ea typeface="+mn-ea"/>
                        </a:rPr>
                        <a:t>Q.</a:t>
                      </a:r>
                      <a:r>
                        <a:rPr lang="ja-JP" altLang="en-US" sz="1600" kern="100" dirty="0">
                          <a:effectLst/>
                          <a:latin typeface="+mn-lt"/>
                          <a:ea typeface="+mn-ea"/>
                        </a:rPr>
                        <a:t>緑や公園に対するご意見など自由にお書きください。</a:t>
                      </a:r>
                      <a:endParaRPr lang="en-US" altLang="ja-JP" sz="1600" kern="100" dirty="0">
                        <a:effectLst/>
                        <a:latin typeface="+mn-lt"/>
                        <a:ea typeface="+mn-ea"/>
                      </a:endParaRPr>
                    </a:p>
                  </a:txBody>
                  <a:tcPr marL="68580" marR="68580" marT="0" marB="0"/>
                </a:tc>
                <a:extLst>
                  <a:ext uri="{0D108BD9-81ED-4DB2-BD59-A6C34878D82A}">
                    <a16:rowId xmlns:a16="http://schemas.microsoft.com/office/drawing/2014/main" val="3013633647"/>
                  </a:ext>
                </a:extLst>
              </a:tr>
            </a:tbl>
          </a:graphicData>
        </a:graphic>
      </p:graphicFrame>
      <p:sp>
        <p:nvSpPr>
          <p:cNvPr id="45" name="テキスト ボックス 44">
            <a:extLst>
              <a:ext uri="{FF2B5EF4-FFF2-40B4-BE49-F238E27FC236}">
                <a16:creationId xmlns:a16="http://schemas.microsoft.com/office/drawing/2014/main" id="{6EBEFFC3-F5EA-1942-F6E2-B8F694A75EA3}"/>
              </a:ext>
            </a:extLst>
          </p:cNvPr>
          <p:cNvSpPr txBox="1"/>
          <p:nvPr/>
        </p:nvSpPr>
        <p:spPr>
          <a:xfrm>
            <a:off x="208874" y="686247"/>
            <a:ext cx="1234261" cy="369332"/>
          </a:xfrm>
          <a:prstGeom prst="rect">
            <a:avLst/>
          </a:prstGeom>
          <a:solidFill>
            <a:srgbClr val="008080"/>
          </a:solidFill>
          <a:ln>
            <a:noFill/>
          </a:ln>
        </p:spPr>
        <p:txBody>
          <a:bodyPr wrap="square" rtlCol="0">
            <a:spAutoFit/>
          </a:bodyPr>
          <a:lstStyle/>
          <a:p>
            <a:pPr algn="ctr"/>
            <a:r>
              <a:rPr kumimoji="1" lang="ja-JP" altLang="en-US" b="1" dirty="0">
                <a:solidFill>
                  <a:schemeClr val="bg1"/>
                </a:solidFill>
                <a:latin typeface="+mn-ea"/>
              </a:rPr>
              <a:t>目的</a:t>
            </a:r>
          </a:p>
        </p:txBody>
      </p:sp>
      <p:sp>
        <p:nvSpPr>
          <p:cNvPr id="6" name="スライド番号プレースホルダー 1">
            <a:extLst>
              <a:ext uri="{FF2B5EF4-FFF2-40B4-BE49-F238E27FC236}">
                <a16:creationId xmlns:a16="http://schemas.microsoft.com/office/drawing/2014/main" id="{CEDE68B3-9494-0817-CED4-4217A579D84E}"/>
              </a:ext>
            </a:extLst>
          </p:cNvPr>
          <p:cNvSpPr>
            <a:spLocks noGrp="1"/>
          </p:cNvSpPr>
          <p:nvPr>
            <p:ph type="sldNum" sz="quarter" idx="12"/>
          </p:nvPr>
        </p:nvSpPr>
        <p:spPr>
          <a:xfrm>
            <a:off x="11463230" y="178243"/>
            <a:ext cx="611892" cy="325717"/>
          </a:xfrm>
          <a:prstGeom prst="hexagon">
            <a:avLst/>
          </a:prstGeom>
          <a:solidFill>
            <a:srgbClr val="008080"/>
          </a:solidFill>
        </p:spPr>
        <p:txBody>
          <a:bodyPr/>
          <a:lstStyle/>
          <a:p>
            <a:pPr algn="ctr"/>
            <a:fld id="{5FC0E5C0-69CC-48F4-B86E-58D226C669B7}" type="slidenum">
              <a:rPr kumimoji="1" lang="ja-JP" altLang="en-US" b="1" smtClean="0">
                <a:solidFill>
                  <a:schemeClr val="bg1"/>
                </a:solidFill>
              </a:rPr>
              <a:pPr algn="ctr"/>
              <a:t>1</a:t>
            </a:fld>
            <a:endParaRPr kumimoji="1" lang="ja-JP" altLang="en-US" b="1" dirty="0">
              <a:solidFill>
                <a:schemeClr val="bg1"/>
              </a:solidFill>
            </a:endParaRPr>
          </a:p>
        </p:txBody>
      </p:sp>
    </p:spTree>
    <p:extLst>
      <p:ext uri="{BB962C8B-B14F-4D97-AF65-F5344CB8AC3E}">
        <p14:creationId xmlns:p14="http://schemas.microsoft.com/office/powerpoint/2010/main" val="40035336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D438D0-1B0C-B894-8852-C298F23FBD0B}"/>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4F60CBE-70C6-6A04-819C-015FF4106843}"/>
              </a:ext>
            </a:extLst>
          </p:cNvPr>
          <p:cNvSpPr txBox="1"/>
          <p:nvPr/>
        </p:nvSpPr>
        <p:spPr>
          <a:xfrm>
            <a:off x="116878" y="129602"/>
            <a:ext cx="3262432" cy="461665"/>
          </a:xfrm>
          <a:prstGeom prst="rect">
            <a:avLst/>
          </a:prstGeom>
          <a:noFill/>
        </p:spPr>
        <p:txBody>
          <a:bodyPr wrap="none" rtlCol="0">
            <a:spAutoFit/>
          </a:bodyPr>
          <a:lstStyle/>
          <a:p>
            <a:r>
              <a:rPr lang="ja-JP" altLang="en-US" sz="2400" b="1" dirty="0">
                <a:solidFill>
                  <a:srgbClr val="002060"/>
                </a:solidFill>
                <a:latin typeface="+mn-ea"/>
              </a:rPr>
              <a:t>選択式アンケート結果</a:t>
            </a:r>
            <a:endParaRPr lang="en-US" altLang="ja-JP" sz="2400" b="1" dirty="0">
              <a:solidFill>
                <a:srgbClr val="002060"/>
              </a:solidFill>
              <a:latin typeface="+mn-ea"/>
            </a:endParaRPr>
          </a:p>
        </p:txBody>
      </p:sp>
      <p:sp>
        <p:nvSpPr>
          <p:cNvPr id="12" name="正方形/長方形 11">
            <a:extLst>
              <a:ext uri="{FF2B5EF4-FFF2-40B4-BE49-F238E27FC236}">
                <a16:creationId xmlns:a16="http://schemas.microsoft.com/office/drawing/2014/main" id="{6AF48483-2A3C-8FD9-8DF5-B25A46FA8D85}"/>
              </a:ext>
            </a:extLst>
          </p:cNvPr>
          <p:cNvSpPr/>
          <p:nvPr/>
        </p:nvSpPr>
        <p:spPr>
          <a:xfrm>
            <a:off x="0" y="-13748"/>
            <a:ext cx="12192000" cy="113438"/>
          </a:xfrm>
          <a:prstGeom prst="rect">
            <a:avLst/>
          </a:prstGeom>
          <a:gradFill flip="none" rotWithShape="1">
            <a:gsLst>
              <a:gs pos="0">
                <a:srgbClr val="008080"/>
              </a:gs>
              <a:gs pos="64740">
                <a:srgbClr val="008080"/>
              </a:gs>
              <a:gs pos="29000">
                <a:srgbClr val="008080"/>
              </a:gs>
              <a:gs pos="100000">
                <a:schemeClr val="bg1"/>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4" name="直線コネクタ 13">
            <a:extLst>
              <a:ext uri="{FF2B5EF4-FFF2-40B4-BE49-F238E27FC236}">
                <a16:creationId xmlns:a16="http://schemas.microsoft.com/office/drawing/2014/main" id="{D294848E-166B-E516-EDBC-B9DE0BCC3E46}"/>
              </a:ext>
            </a:extLst>
          </p:cNvPr>
          <p:cNvCxnSpPr>
            <a:cxnSpLocks/>
          </p:cNvCxnSpPr>
          <p:nvPr/>
        </p:nvCxnSpPr>
        <p:spPr>
          <a:xfrm>
            <a:off x="0" y="563769"/>
            <a:ext cx="121920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7" name="正方形/長方形 16">
            <a:extLst>
              <a:ext uri="{FF2B5EF4-FFF2-40B4-BE49-F238E27FC236}">
                <a16:creationId xmlns:a16="http://schemas.microsoft.com/office/drawing/2014/main" id="{8807AFA2-C033-3E79-E431-87F22CE52A2C}"/>
              </a:ext>
            </a:extLst>
          </p:cNvPr>
          <p:cNvSpPr/>
          <p:nvPr/>
        </p:nvSpPr>
        <p:spPr>
          <a:xfrm>
            <a:off x="0" y="72192"/>
            <a:ext cx="116878" cy="491578"/>
          </a:xfrm>
          <a:prstGeom prst="rect">
            <a:avLst/>
          </a:prstGeom>
          <a:solidFill>
            <a:srgbClr val="0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1" name="テキスト ボックス 10">
            <a:extLst>
              <a:ext uri="{FF2B5EF4-FFF2-40B4-BE49-F238E27FC236}">
                <a16:creationId xmlns:a16="http://schemas.microsoft.com/office/drawing/2014/main" id="{9E19444C-7D7A-65C3-6FC4-A20890E0150E}"/>
              </a:ext>
            </a:extLst>
          </p:cNvPr>
          <p:cNvSpPr txBox="1"/>
          <p:nvPr/>
        </p:nvSpPr>
        <p:spPr>
          <a:xfrm>
            <a:off x="111577" y="747370"/>
            <a:ext cx="11963545" cy="400110"/>
          </a:xfrm>
          <a:prstGeom prst="rect">
            <a:avLst/>
          </a:prstGeom>
          <a:solidFill>
            <a:srgbClr val="008080"/>
          </a:solidFill>
          <a:ln>
            <a:noFill/>
          </a:ln>
        </p:spPr>
        <p:txBody>
          <a:bodyPr wrap="square" rtlCol="0">
            <a:spAutoFit/>
          </a:bodyPr>
          <a:lstStyle/>
          <a:p>
            <a:r>
              <a:rPr lang="ja-JP" altLang="en-US" sz="2000" b="1" dirty="0">
                <a:solidFill>
                  <a:schemeClr val="bg1"/>
                </a:solidFill>
                <a:latin typeface="+mn-ea"/>
              </a:rPr>
              <a:t>５</a:t>
            </a:r>
            <a:r>
              <a:rPr kumimoji="1" lang="ja-JP" altLang="en-US" sz="2000" b="1" dirty="0">
                <a:solidFill>
                  <a:schemeClr val="bg1"/>
                </a:solidFill>
                <a:latin typeface="+mn-ea"/>
              </a:rPr>
              <a:t>）公園の利用頻度</a:t>
            </a:r>
            <a:r>
              <a:rPr kumimoji="1" lang="en-US" altLang="ja-JP" sz="2000" b="1" dirty="0">
                <a:solidFill>
                  <a:schemeClr val="bg1"/>
                </a:solidFill>
                <a:latin typeface="+mn-ea"/>
              </a:rPr>
              <a:t>【</a:t>
            </a:r>
            <a:r>
              <a:rPr kumimoji="1" lang="ja-JP" altLang="en-US" sz="2000" b="1" dirty="0">
                <a:solidFill>
                  <a:schemeClr val="bg1"/>
                </a:solidFill>
                <a:latin typeface="+mn-ea"/>
              </a:rPr>
              <a:t>令和５年度</a:t>
            </a:r>
            <a:r>
              <a:rPr kumimoji="1" lang="en-US" altLang="ja-JP" sz="2000" b="1" dirty="0">
                <a:solidFill>
                  <a:schemeClr val="bg1"/>
                </a:solidFill>
                <a:latin typeface="+mn-ea"/>
              </a:rPr>
              <a:t>(2023</a:t>
            </a:r>
            <a:r>
              <a:rPr kumimoji="1" lang="ja-JP" altLang="en-US" sz="2000" b="1" dirty="0">
                <a:solidFill>
                  <a:schemeClr val="bg1"/>
                </a:solidFill>
                <a:latin typeface="+mn-ea"/>
              </a:rPr>
              <a:t>年度</a:t>
            </a:r>
            <a:r>
              <a:rPr kumimoji="1" lang="en-US" altLang="ja-JP" sz="2000" b="1" dirty="0">
                <a:solidFill>
                  <a:schemeClr val="bg1"/>
                </a:solidFill>
                <a:latin typeface="+mn-ea"/>
              </a:rPr>
              <a:t>)</a:t>
            </a:r>
            <a:r>
              <a:rPr kumimoji="1" lang="ja-JP" altLang="en-US" sz="2000" b="1" dirty="0">
                <a:solidFill>
                  <a:schemeClr val="bg1"/>
                </a:solidFill>
                <a:latin typeface="+mn-ea"/>
              </a:rPr>
              <a:t>と平成</a:t>
            </a:r>
            <a:r>
              <a:rPr kumimoji="1" lang="en-US" altLang="ja-JP" sz="2000" b="1" dirty="0">
                <a:solidFill>
                  <a:schemeClr val="bg1"/>
                </a:solidFill>
                <a:latin typeface="+mn-ea"/>
              </a:rPr>
              <a:t>19</a:t>
            </a:r>
            <a:r>
              <a:rPr kumimoji="1" lang="ja-JP" altLang="en-US" sz="2000" b="1" dirty="0">
                <a:solidFill>
                  <a:schemeClr val="bg1"/>
                </a:solidFill>
                <a:latin typeface="+mn-ea"/>
              </a:rPr>
              <a:t>年度</a:t>
            </a:r>
            <a:r>
              <a:rPr kumimoji="1" lang="en-US" altLang="ja-JP" sz="2000" b="1" dirty="0">
                <a:solidFill>
                  <a:schemeClr val="bg1"/>
                </a:solidFill>
                <a:latin typeface="+mn-ea"/>
              </a:rPr>
              <a:t>(2007</a:t>
            </a:r>
            <a:r>
              <a:rPr kumimoji="1" lang="ja-JP" altLang="en-US" sz="2000" b="1" dirty="0">
                <a:solidFill>
                  <a:schemeClr val="bg1"/>
                </a:solidFill>
                <a:latin typeface="+mn-ea"/>
              </a:rPr>
              <a:t>年度</a:t>
            </a:r>
            <a:r>
              <a:rPr kumimoji="1" lang="en-US" altLang="ja-JP" sz="2000" b="1" dirty="0">
                <a:solidFill>
                  <a:schemeClr val="bg1"/>
                </a:solidFill>
                <a:latin typeface="+mn-ea"/>
              </a:rPr>
              <a:t>)</a:t>
            </a:r>
            <a:r>
              <a:rPr kumimoji="1" lang="ja-JP" altLang="en-US" sz="2000" b="1" dirty="0">
                <a:solidFill>
                  <a:schemeClr val="bg1"/>
                </a:solidFill>
                <a:latin typeface="+mn-ea"/>
              </a:rPr>
              <a:t>との比較</a:t>
            </a:r>
            <a:r>
              <a:rPr kumimoji="1" lang="en-US" altLang="ja-JP" sz="2000" b="1" dirty="0">
                <a:solidFill>
                  <a:schemeClr val="bg1"/>
                </a:solidFill>
                <a:latin typeface="+mn-ea"/>
              </a:rPr>
              <a:t>】 </a:t>
            </a:r>
            <a:r>
              <a:rPr lang="ja-JP" altLang="en-US" sz="2000" b="1" dirty="0">
                <a:solidFill>
                  <a:schemeClr val="bg1"/>
                </a:solidFill>
                <a:latin typeface="+mn-ea"/>
              </a:rPr>
              <a:t>　</a:t>
            </a:r>
            <a:endParaRPr kumimoji="1" lang="ja-JP" altLang="en-US" sz="2000" b="1" dirty="0">
              <a:solidFill>
                <a:schemeClr val="bg1"/>
              </a:solidFill>
              <a:latin typeface="+mn-ea"/>
            </a:endParaRPr>
          </a:p>
        </p:txBody>
      </p:sp>
      <p:sp>
        <p:nvSpPr>
          <p:cNvPr id="10" name="テキスト ボックス 9">
            <a:extLst>
              <a:ext uri="{FF2B5EF4-FFF2-40B4-BE49-F238E27FC236}">
                <a16:creationId xmlns:a16="http://schemas.microsoft.com/office/drawing/2014/main" id="{FE14B42F-2E09-E040-22AF-25BA48F17305}"/>
              </a:ext>
            </a:extLst>
          </p:cNvPr>
          <p:cNvSpPr txBox="1"/>
          <p:nvPr/>
        </p:nvSpPr>
        <p:spPr>
          <a:xfrm>
            <a:off x="236762" y="6202567"/>
            <a:ext cx="6837278" cy="369332"/>
          </a:xfrm>
          <a:prstGeom prst="rect">
            <a:avLst/>
          </a:prstGeom>
          <a:noFill/>
        </p:spPr>
        <p:txBody>
          <a:bodyPr wrap="square" rtlCol="0">
            <a:spAutoFit/>
          </a:bodyPr>
          <a:lstStyle/>
          <a:p>
            <a:pPr marL="285750" indent="-285750">
              <a:buFont typeface="Wingdings" panose="05000000000000000000" pitchFamily="2" charset="2"/>
              <a:buChar char="l"/>
            </a:pPr>
            <a:r>
              <a:rPr kumimoji="1" lang="ja-JP" altLang="en-US" dirty="0">
                <a:latin typeface="+mn-ea"/>
              </a:rPr>
              <a:t>公園を利用している層は</a:t>
            </a:r>
            <a:r>
              <a:rPr kumimoji="1" lang="en-US" altLang="ja-JP" dirty="0">
                <a:latin typeface="+mn-ea"/>
              </a:rPr>
              <a:t>84.1</a:t>
            </a:r>
            <a:r>
              <a:rPr kumimoji="1" lang="ja-JP" altLang="en-US" dirty="0">
                <a:latin typeface="+mn-ea"/>
              </a:rPr>
              <a:t>％から</a:t>
            </a:r>
            <a:r>
              <a:rPr kumimoji="1" lang="en-US" altLang="ja-JP" dirty="0">
                <a:latin typeface="+mn-ea"/>
              </a:rPr>
              <a:t>68.7</a:t>
            </a:r>
            <a:r>
              <a:rPr kumimoji="1" lang="ja-JP" altLang="en-US" dirty="0">
                <a:latin typeface="+mn-ea"/>
              </a:rPr>
              <a:t>％に減少（－</a:t>
            </a:r>
            <a:r>
              <a:rPr kumimoji="1" lang="en-US" altLang="ja-JP" dirty="0">
                <a:latin typeface="+mn-ea"/>
              </a:rPr>
              <a:t>15.4pt</a:t>
            </a:r>
            <a:r>
              <a:rPr kumimoji="1" lang="ja-JP" altLang="en-US" dirty="0">
                <a:latin typeface="+mn-ea"/>
              </a:rPr>
              <a:t>）</a:t>
            </a:r>
            <a:endParaRPr kumimoji="1" lang="en-US" altLang="ja-JP" dirty="0">
              <a:latin typeface="+mn-ea"/>
            </a:endParaRPr>
          </a:p>
        </p:txBody>
      </p:sp>
      <p:sp>
        <p:nvSpPr>
          <p:cNvPr id="19" name="テキスト ボックス 18">
            <a:extLst>
              <a:ext uri="{FF2B5EF4-FFF2-40B4-BE49-F238E27FC236}">
                <a16:creationId xmlns:a16="http://schemas.microsoft.com/office/drawing/2014/main" id="{2864DDF0-3458-3114-992B-62F779E02D6E}"/>
              </a:ext>
            </a:extLst>
          </p:cNvPr>
          <p:cNvSpPr txBox="1"/>
          <p:nvPr/>
        </p:nvSpPr>
        <p:spPr>
          <a:xfrm>
            <a:off x="397078" y="1296903"/>
            <a:ext cx="11678044" cy="369332"/>
          </a:xfrm>
          <a:prstGeom prst="rect">
            <a:avLst/>
          </a:prstGeom>
          <a:noFill/>
        </p:spPr>
        <p:txBody>
          <a:bodyPr wrap="square">
            <a:spAutoFit/>
          </a:bodyPr>
          <a:lstStyle/>
          <a:p>
            <a:r>
              <a:rPr kumimoji="1" lang="en-US" altLang="ja-JP" sz="1800" b="1" dirty="0">
                <a:latin typeface="+mn-ea"/>
              </a:rPr>
              <a:t>(Q.16)</a:t>
            </a:r>
            <a:r>
              <a:rPr kumimoji="1" lang="ja-JP" altLang="en-US" sz="1800" b="1" dirty="0">
                <a:latin typeface="+mn-ea"/>
              </a:rPr>
              <a:t> 地域の公園の利用頻度を教えてください。</a:t>
            </a:r>
            <a:endParaRPr lang="ja-JP" altLang="en-US" b="1" dirty="0">
              <a:latin typeface="+mn-ea"/>
            </a:endParaRPr>
          </a:p>
        </p:txBody>
      </p:sp>
      <p:sp>
        <p:nvSpPr>
          <p:cNvPr id="20" name="テキスト ボックス 19">
            <a:extLst>
              <a:ext uri="{FF2B5EF4-FFF2-40B4-BE49-F238E27FC236}">
                <a16:creationId xmlns:a16="http://schemas.microsoft.com/office/drawing/2014/main" id="{A31FEADB-6152-BE68-4396-AF0631B6B93D}"/>
              </a:ext>
            </a:extLst>
          </p:cNvPr>
          <p:cNvSpPr txBox="1"/>
          <p:nvPr/>
        </p:nvSpPr>
        <p:spPr>
          <a:xfrm>
            <a:off x="483279" y="1960485"/>
            <a:ext cx="1419129" cy="369332"/>
          </a:xfrm>
          <a:prstGeom prst="rect">
            <a:avLst/>
          </a:prstGeom>
          <a:noFill/>
          <a:ln>
            <a:solidFill>
              <a:srgbClr val="008080"/>
            </a:solidFill>
          </a:ln>
        </p:spPr>
        <p:txBody>
          <a:bodyPr wrap="square" rtlCol="0">
            <a:spAutoFit/>
          </a:bodyPr>
          <a:lstStyle/>
          <a:p>
            <a:r>
              <a:rPr kumimoji="1" lang="ja-JP" altLang="en-US" b="1" dirty="0">
                <a:solidFill>
                  <a:srgbClr val="008080"/>
                </a:solidFill>
                <a:latin typeface="+mn-ea"/>
              </a:rPr>
              <a:t>平成</a:t>
            </a:r>
            <a:r>
              <a:rPr kumimoji="1" lang="en-US" altLang="ja-JP" b="1" dirty="0">
                <a:solidFill>
                  <a:srgbClr val="008080"/>
                </a:solidFill>
                <a:latin typeface="+mn-ea"/>
              </a:rPr>
              <a:t>19</a:t>
            </a:r>
            <a:r>
              <a:rPr kumimoji="1" lang="ja-JP" altLang="en-US" b="1" dirty="0">
                <a:solidFill>
                  <a:srgbClr val="008080"/>
                </a:solidFill>
                <a:latin typeface="+mn-ea"/>
              </a:rPr>
              <a:t>年度</a:t>
            </a:r>
          </a:p>
        </p:txBody>
      </p:sp>
      <p:sp>
        <p:nvSpPr>
          <p:cNvPr id="22" name="テキスト ボックス 21">
            <a:extLst>
              <a:ext uri="{FF2B5EF4-FFF2-40B4-BE49-F238E27FC236}">
                <a16:creationId xmlns:a16="http://schemas.microsoft.com/office/drawing/2014/main" id="{BDAE9A67-1C05-A519-433A-39DCBD9D0480}"/>
              </a:ext>
            </a:extLst>
          </p:cNvPr>
          <p:cNvSpPr txBox="1"/>
          <p:nvPr/>
        </p:nvSpPr>
        <p:spPr>
          <a:xfrm>
            <a:off x="5967755" y="1960485"/>
            <a:ext cx="1419129" cy="369332"/>
          </a:xfrm>
          <a:prstGeom prst="rect">
            <a:avLst/>
          </a:prstGeom>
          <a:noFill/>
          <a:ln>
            <a:solidFill>
              <a:srgbClr val="008080"/>
            </a:solidFill>
          </a:ln>
        </p:spPr>
        <p:txBody>
          <a:bodyPr wrap="square" rtlCol="0">
            <a:spAutoFit/>
          </a:bodyPr>
          <a:lstStyle/>
          <a:p>
            <a:r>
              <a:rPr kumimoji="1" lang="ja-JP" altLang="en-US" b="1" dirty="0">
                <a:solidFill>
                  <a:srgbClr val="008080"/>
                </a:solidFill>
                <a:latin typeface="+mn-ea"/>
              </a:rPr>
              <a:t>令和５年度</a:t>
            </a:r>
          </a:p>
        </p:txBody>
      </p:sp>
      <p:sp>
        <p:nvSpPr>
          <p:cNvPr id="23" name="テキスト ボックス 22">
            <a:extLst>
              <a:ext uri="{FF2B5EF4-FFF2-40B4-BE49-F238E27FC236}">
                <a16:creationId xmlns:a16="http://schemas.microsoft.com/office/drawing/2014/main" id="{057094BE-5E84-54DF-61B5-D0795DD067BC}"/>
              </a:ext>
            </a:extLst>
          </p:cNvPr>
          <p:cNvSpPr txBox="1"/>
          <p:nvPr/>
        </p:nvSpPr>
        <p:spPr>
          <a:xfrm>
            <a:off x="236762" y="5712368"/>
            <a:ext cx="11838360" cy="461665"/>
          </a:xfrm>
          <a:prstGeom prst="rect">
            <a:avLst/>
          </a:prstGeom>
          <a:noFill/>
        </p:spPr>
        <p:txBody>
          <a:bodyPr wrap="square" rtlCol="0">
            <a:spAutoFit/>
          </a:bodyPr>
          <a:lstStyle/>
          <a:p>
            <a:r>
              <a:rPr kumimoji="1" lang="ja-JP" altLang="en-US" sz="2400" dirty="0">
                <a:latin typeface="+mn-ea"/>
              </a:rPr>
              <a:t>公園の</a:t>
            </a:r>
            <a:r>
              <a:rPr kumimoji="1" lang="ja-JP" altLang="en-US" sz="2400" b="1" dirty="0">
                <a:solidFill>
                  <a:srgbClr val="FF0000"/>
                </a:solidFill>
                <a:latin typeface="+mn-ea"/>
              </a:rPr>
              <a:t>利用</a:t>
            </a:r>
            <a:r>
              <a:rPr lang="ja-JP" altLang="en-US" sz="2400" b="1" dirty="0">
                <a:solidFill>
                  <a:srgbClr val="FF0000"/>
                </a:solidFill>
                <a:latin typeface="+mn-ea"/>
              </a:rPr>
              <a:t>頻度</a:t>
            </a:r>
            <a:r>
              <a:rPr kumimoji="1" lang="ja-JP" altLang="en-US" sz="2400" b="1" dirty="0">
                <a:solidFill>
                  <a:srgbClr val="FF0000"/>
                </a:solidFill>
                <a:latin typeface="+mn-ea"/>
              </a:rPr>
              <a:t>は</a:t>
            </a:r>
            <a:r>
              <a:rPr lang="ja-JP" altLang="en-US" sz="2400" b="1" dirty="0">
                <a:solidFill>
                  <a:srgbClr val="FF0000"/>
                </a:solidFill>
                <a:latin typeface="+mn-ea"/>
              </a:rPr>
              <a:t>減少</a:t>
            </a:r>
            <a:r>
              <a:rPr lang="ja-JP" altLang="en-US" sz="2400" dirty="0">
                <a:latin typeface="+mn-ea"/>
              </a:rPr>
              <a:t>しています。</a:t>
            </a:r>
            <a:endParaRPr kumimoji="1" lang="ja-JP" altLang="en-US" sz="2400" dirty="0">
              <a:latin typeface="+mn-ea"/>
            </a:endParaRPr>
          </a:p>
        </p:txBody>
      </p:sp>
      <p:sp>
        <p:nvSpPr>
          <p:cNvPr id="24" name="テキスト ボックス 23">
            <a:extLst>
              <a:ext uri="{FF2B5EF4-FFF2-40B4-BE49-F238E27FC236}">
                <a16:creationId xmlns:a16="http://schemas.microsoft.com/office/drawing/2014/main" id="{C7A77902-01E8-D6A4-23CC-B15E48B5AB64}"/>
              </a:ext>
            </a:extLst>
          </p:cNvPr>
          <p:cNvSpPr txBox="1"/>
          <p:nvPr/>
        </p:nvSpPr>
        <p:spPr>
          <a:xfrm>
            <a:off x="236762" y="5345066"/>
            <a:ext cx="1821320" cy="369332"/>
          </a:xfrm>
          <a:prstGeom prst="rect">
            <a:avLst/>
          </a:prstGeom>
          <a:noFill/>
        </p:spPr>
        <p:txBody>
          <a:bodyPr wrap="square" rtlCol="0">
            <a:spAutoFit/>
          </a:bodyPr>
          <a:lstStyle/>
          <a:p>
            <a:r>
              <a:rPr kumimoji="1" lang="en-US" altLang="ja-JP" b="1" dirty="0">
                <a:latin typeface="+mn-ea"/>
              </a:rPr>
              <a:t>16</a:t>
            </a:r>
            <a:r>
              <a:rPr kumimoji="1" lang="ja-JP" altLang="en-US" b="1" dirty="0">
                <a:latin typeface="+mn-ea"/>
              </a:rPr>
              <a:t>年での変化は</a:t>
            </a:r>
          </a:p>
        </p:txBody>
      </p:sp>
      <p:graphicFrame>
        <p:nvGraphicFramePr>
          <p:cNvPr id="6" name="グラフ 5">
            <a:extLst>
              <a:ext uri="{FF2B5EF4-FFF2-40B4-BE49-F238E27FC236}">
                <a16:creationId xmlns:a16="http://schemas.microsoft.com/office/drawing/2014/main" id="{7A3BC5D2-8692-4FF7-8D47-A6893820C958}"/>
              </a:ext>
            </a:extLst>
          </p:cNvPr>
          <p:cNvGraphicFramePr>
            <a:graphicFrameLocks/>
          </p:cNvGraphicFramePr>
          <p:nvPr>
            <p:extLst>
              <p:ext uri="{D42A27DB-BD31-4B8C-83A1-F6EECF244321}">
                <p14:modId xmlns:p14="http://schemas.microsoft.com/office/powerpoint/2010/main" val="3189519691"/>
              </p:ext>
            </p:extLst>
          </p:nvPr>
        </p:nvGraphicFramePr>
        <p:xfrm>
          <a:off x="6236100" y="2138677"/>
          <a:ext cx="4660445" cy="273394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グラフ 6">
            <a:extLst>
              <a:ext uri="{FF2B5EF4-FFF2-40B4-BE49-F238E27FC236}">
                <a16:creationId xmlns:a16="http://schemas.microsoft.com/office/drawing/2014/main" id="{84D22218-5686-90D5-5BA7-944738D5E117}"/>
              </a:ext>
            </a:extLst>
          </p:cNvPr>
          <p:cNvGraphicFramePr>
            <a:graphicFrameLocks/>
          </p:cNvGraphicFramePr>
          <p:nvPr>
            <p:extLst>
              <p:ext uri="{D42A27DB-BD31-4B8C-83A1-F6EECF244321}">
                <p14:modId xmlns:p14="http://schemas.microsoft.com/office/powerpoint/2010/main" val="831238800"/>
              </p:ext>
            </p:extLst>
          </p:nvPr>
        </p:nvGraphicFramePr>
        <p:xfrm>
          <a:off x="1184839" y="1918998"/>
          <a:ext cx="4368800" cy="2806700"/>
        </p:xfrm>
        <a:graphic>
          <a:graphicData uri="http://schemas.openxmlformats.org/drawingml/2006/chart">
            <c:chart xmlns:c="http://schemas.openxmlformats.org/drawingml/2006/chart" xmlns:r="http://schemas.openxmlformats.org/officeDocument/2006/relationships" r:id="rId4"/>
          </a:graphicData>
        </a:graphic>
      </p:graphicFrame>
      <p:sp>
        <p:nvSpPr>
          <p:cNvPr id="2" name="スライド番号プレースホルダー 1">
            <a:extLst>
              <a:ext uri="{FF2B5EF4-FFF2-40B4-BE49-F238E27FC236}">
                <a16:creationId xmlns:a16="http://schemas.microsoft.com/office/drawing/2014/main" id="{F875C436-9A33-5BB2-F641-1A38F23C99A4}"/>
              </a:ext>
            </a:extLst>
          </p:cNvPr>
          <p:cNvSpPr>
            <a:spLocks noGrp="1"/>
          </p:cNvSpPr>
          <p:nvPr>
            <p:ph type="sldNum" sz="quarter" idx="12"/>
          </p:nvPr>
        </p:nvSpPr>
        <p:spPr>
          <a:xfrm>
            <a:off x="11463230" y="178243"/>
            <a:ext cx="611892" cy="325717"/>
          </a:xfrm>
          <a:prstGeom prst="hexagon">
            <a:avLst/>
          </a:prstGeom>
          <a:solidFill>
            <a:srgbClr val="008080"/>
          </a:solidFill>
        </p:spPr>
        <p:txBody>
          <a:bodyPr/>
          <a:lstStyle/>
          <a:p>
            <a:pPr algn="ctr"/>
            <a:fld id="{5FC0E5C0-69CC-48F4-B86E-58D226C669B7}" type="slidenum">
              <a:rPr kumimoji="1" lang="ja-JP" altLang="en-US" b="1" smtClean="0">
                <a:solidFill>
                  <a:schemeClr val="bg1"/>
                </a:solidFill>
              </a:rPr>
              <a:pPr algn="ctr"/>
              <a:t>19</a:t>
            </a:fld>
            <a:endParaRPr kumimoji="1" lang="ja-JP" altLang="en-US" b="1" dirty="0">
              <a:solidFill>
                <a:schemeClr val="bg1"/>
              </a:solidFill>
            </a:endParaRPr>
          </a:p>
        </p:txBody>
      </p:sp>
    </p:spTree>
    <p:extLst>
      <p:ext uri="{BB962C8B-B14F-4D97-AF65-F5344CB8AC3E}">
        <p14:creationId xmlns:p14="http://schemas.microsoft.com/office/powerpoint/2010/main" val="8984411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7251DD-3F84-131B-AB61-693A8F5F7129}"/>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976859A1-731A-EB04-60FF-E036B67E72BF}"/>
              </a:ext>
            </a:extLst>
          </p:cNvPr>
          <p:cNvSpPr txBox="1"/>
          <p:nvPr/>
        </p:nvSpPr>
        <p:spPr>
          <a:xfrm>
            <a:off x="116878" y="129602"/>
            <a:ext cx="3262432" cy="461665"/>
          </a:xfrm>
          <a:prstGeom prst="rect">
            <a:avLst/>
          </a:prstGeom>
          <a:noFill/>
        </p:spPr>
        <p:txBody>
          <a:bodyPr wrap="none" rtlCol="0">
            <a:spAutoFit/>
          </a:bodyPr>
          <a:lstStyle/>
          <a:p>
            <a:r>
              <a:rPr lang="ja-JP" altLang="en-US" sz="2400" b="1" dirty="0">
                <a:solidFill>
                  <a:srgbClr val="002060"/>
                </a:solidFill>
                <a:latin typeface="+mn-ea"/>
              </a:rPr>
              <a:t>選択式アンケート結果</a:t>
            </a:r>
            <a:endParaRPr lang="en-US" altLang="ja-JP" sz="2400" b="1" dirty="0">
              <a:solidFill>
                <a:srgbClr val="002060"/>
              </a:solidFill>
              <a:latin typeface="+mn-ea"/>
            </a:endParaRPr>
          </a:p>
        </p:txBody>
      </p:sp>
      <p:sp>
        <p:nvSpPr>
          <p:cNvPr id="12" name="正方形/長方形 11">
            <a:extLst>
              <a:ext uri="{FF2B5EF4-FFF2-40B4-BE49-F238E27FC236}">
                <a16:creationId xmlns:a16="http://schemas.microsoft.com/office/drawing/2014/main" id="{399F9793-5CB8-6AC3-ABF2-DCD559D801AC}"/>
              </a:ext>
            </a:extLst>
          </p:cNvPr>
          <p:cNvSpPr/>
          <p:nvPr/>
        </p:nvSpPr>
        <p:spPr>
          <a:xfrm>
            <a:off x="0" y="-13748"/>
            <a:ext cx="12192000" cy="113438"/>
          </a:xfrm>
          <a:prstGeom prst="rect">
            <a:avLst/>
          </a:prstGeom>
          <a:gradFill flip="none" rotWithShape="1">
            <a:gsLst>
              <a:gs pos="0">
                <a:srgbClr val="008080"/>
              </a:gs>
              <a:gs pos="64740">
                <a:srgbClr val="008080"/>
              </a:gs>
              <a:gs pos="29000">
                <a:srgbClr val="008080"/>
              </a:gs>
              <a:gs pos="100000">
                <a:schemeClr val="bg1"/>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4" name="直線コネクタ 13">
            <a:extLst>
              <a:ext uri="{FF2B5EF4-FFF2-40B4-BE49-F238E27FC236}">
                <a16:creationId xmlns:a16="http://schemas.microsoft.com/office/drawing/2014/main" id="{6BC4683D-4DDA-31B9-6E72-87FC070CBEF8}"/>
              </a:ext>
            </a:extLst>
          </p:cNvPr>
          <p:cNvCxnSpPr>
            <a:cxnSpLocks/>
          </p:cNvCxnSpPr>
          <p:nvPr/>
        </p:nvCxnSpPr>
        <p:spPr>
          <a:xfrm>
            <a:off x="0" y="563769"/>
            <a:ext cx="121920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7" name="正方形/長方形 16">
            <a:extLst>
              <a:ext uri="{FF2B5EF4-FFF2-40B4-BE49-F238E27FC236}">
                <a16:creationId xmlns:a16="http://schemas.microsoft.com/office/drawing/2014/main" id="{1FDD96EE-CE86-6548-FB3C-B9B3C2FE6970}"/>
              </a:ext>
            </a:extLst>
          </p:cNvPr>
          <p:cNvSpPr/>
          <p:nvPr/>
        </p:nvSpPr>
        <p:spPr>
          <a:xfrm>
            <a:off x="0" y="72192"/>
            <a:ext cx="116878" cy="491578"/>
          </a:xfrm>
          <a:prstGeom prst="rect">
            <a:avLst/>
          </a:prstGeom>
          <a:solidFill>
            <a:srgbClr val="0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1" name="テキスト ボックス 10">
            <a:extLst>
              <a:ext uri="{FF2B5EF4-FFF2-40B4-BE49-F238E27FC236}">
                <a16:creationId xmlns:a16="http://schemas.microsoft.com/office/drawing/2014/main" id="{7870DB11-A5B6-523D-26D0-14A256575290}"/>
              </a:ext>
            </a:extLst>
          </p:cNvPr>
          <p:cNvSpPr txBox="1"/>
          <p:nvPr/>
        </p:nvSpPr>
        <p:spPr>
          <a:xfrm>
            <a:off x="111577" y="747370"/>
            <a:ext cx="11963545" cy="400110"/>
          </a:xfrm>
          <a:prstGeom prst="rect">
            <a:avLst/>
          </a:prstGeom>
          <a:solidFill>
            <a:srgbClr val="008080"/>
          </a:solidFill>
          <a:ln>
            <a:noFill/>
          </a:ln>
        </p:spPr>
        <p:txBody>
          <a:bodyPr wrap="square" rtlCol="0">
            <a:spAutoFit/>
          </a:bodyPr>
          <a:lstStyle/>
          <a:p>
            <a:r>
              <a:rPr lang="ja-JP" altLang="en-US" sz="2000" b="1" dirty="0">
                <a:solidFill>
                  <a:schemeClr val="bg1"/>
                </a:solidFill>
                <a:latin typeface="+mn-ea"/>
              </a:rPr>
              <a:t>５</a:t>
            </a:r>
            <a:r>
              <a:rPr kumimoji="1" lang="ja-JP" altLang="en-US" sz="2000" b="1" dirty="0">
                <a:solidFill>
                  <a:schemeClr val="bg1"/>
                </a:solidFill>
                <a:latin typeface="+mn-ea"/>
              </a:rPr>
              <a:t>）公園の利用頻度　</a:t>
            </a:r>
            <a:r>
              <a:rPr lang="en-US" altLang="ja-JP" sz="2000" b="1" dirty="0">
                <a:solidFill>
                  <a:schemeClr val="bg1"/>
                </a:solidFill>
                <a:latin typeface="+mn-ea"/>
              </a:rPr>
              <a:t>(</a:t>
            </a:r>
            <a:r>
              <a:rPr lang="ja-JP" altLang="en-US" sz="2000" b="1" dirty="0">
                <a:solidFill>
                  <a:schemeClr val="bg1"/>
                </a:solidFill>
                <a:latin typeface="+mn-ea"/>
              </a:rPr>
              <a:t>世代別</a:t>
            </a:r>
            <a:r>
              <a:rPr lang="en-US" altLang="ja-JP" sz="2000" b="1" dirty="0">
                <a:solidFill>
                  <a:schemeClr val="bg1"/>
                </a:solidFill>
                <a:latin typeface="+mn-ea"/>
              </a:rPr>
              <a:t>)</a:t>
            </a:r>
            <a:r>
              <a:rPr kumimoji="1" lang="en-US" altLang="ja-JP" sz="2000" b="1" dirty="0">
                <a:solidFill>
                  <a:schemeClr val="bg1"/>
                </a:solidFill>
                <a:latin typeface="+mn-ea"/>
              </a:rPr>
              <a:t>【</a:t>
            </a:r>
            <a:r>
              <a:rPr kumimoji="1" lang="ja-JP" altLang="en-US" sz="2000" b="1" dirty="0">
                <a:solidFill>
                  <a:schemeClr val="bg1"/>
                </a:solidFill>
                <a:latin typeface="+mn-ea"/>
              </a:rPr>
              <a:t>令和５年度</a:t>
            </a:r>
            <a:r>
              <a:rPr kumimoji="1" lang="en-US" altLang="ja-JP" sz="2000" b="1" dirty="0">
                <a:solidFill>
                  <a:schemeClr val="bg1"/>
                </a:solidFill>
                <a:latin typeface="+mn-ea"/>
              </a:rPr>
              <a:t>(2023</a:t>
            </a:r>
            <a:r>
              <a:rPr kumimoji="1" lang="ja-JP" altLang="en-US" sz="2000" b="1" dirty="0">
                <a:solidFill>
                  <a:schemeClr val="bg1"/>
                </a:solidFill>
                <a:latin typeface="+mn-ea"/>
              </a:rPr>
              <a:t>年度</a:t>
            </a:r>
            <a:r>
              <a:rPr kumimoji="1" lang="en-US" altLang="ja-JP" sz="2000" b="1" dirty="0">
                <a:solidFill>
                  <a:schemeClr val="bg1"/>
                </a:solidFill>
                <a:latin typeface="+mn-ea"/>
              </a:rPr>
              <a:t>)</a:t>
            </a:r>
            <a:r>
              <a:rPr kumimoji="1" lang="ja-JP" altLang="en-US" sz="2000" b="1" dirty="0">
                <a:solidFill>
                  <a:schemeClr val="bg1"/>
                </a:solidFill>
                <a:latin typeface="+mn-ea"/>
              </a:rPr>
              <a:t>と平成</a:t>
            </a:r>
            <a:r>
              <a:rPr kumimoji="1" lang="en-US" altLang="ja-JP" sz="2000" b="1" dirty="0">
                <a:solidFill>
                  <a:schemeClr val="bg1"/>
                </a:solidFill>
                <a:latin typeface="+mn-ea"/>
              </a:rPr>
              <a:t>19</a:t>
            </a:r>
            <a:r>
              <a:rPr kumimoji="1" lang="ja-JP" altLang="en-US" sz="2000" b="1" dirty="0">
                <a:solidFill>
                  <a:schemeClr val="bg1"/>
                </a:solidFill>
                <a:latin typeface="+mn-ea"/>
              </a:rPr>
              <a:t>年度</a:t>
            </a:r>
            <a:r>
              <a:rPr kumimoji="1" lang="en-US" altLang="ja-JP" sz="2000" b="1" dirty="0">
                <a:solidFill>
                  <a:schemeClr val="bg1"/>
                </a:solidFill>
                <a:latin typeface="+mn-ea"/>
              </a:rPr>
              <a:t>(2007</a:t>
            </a:r>
            <a:r>
              <a:rPr kumimoji="1" lang="ja-JP" altLang="en-US" sz="2000" b="1" dirty="0">
                <a:solidFill>
                  <a:schemeClr val="bg1"/>
                </a:solidFill>
                <a:latin typeface="+mn-ea"/>
              </a:rPr>
              <a:t>年度</a:t>
            </a:r>
            <a:r>
              <a:rPr kumimoji="1" lang="en-US" altLang="ja-JP" sz="2000" b="1" dirty="0">
                <a:solidFill>
                  <a:schemeClr val="bg1"/>
                </a:solidFill>
                <a:latin typeface="+mn-ea"/>
              </a:rPr>
              <a:t>)</a:t>
            </a:r>
            <a:r>
              <a:rPr kumimoji="1" lang="ja-JP" altLang="en-US" sz="2000" b="1" dirty="0">
                <a:solidFill>
                  <a:schemeClr val="bg1"/>
                </a:solidFill>
                <a:latin typeface="+mn-ea"/>
              </a:rPr>
              <a:t>との比較</a:t>
            </a:r>
            <a:r>
              <a:rPr kumimoji="1" lang="en-US" altLang="ja-JP" sz="2000" b="1" dirty="0">
                <a:solidFill>
                  <a:schemeClr val="bg1"/>
                </a:solidFill>
                <a:latin typeface="+mn-ea"/>
              </a:rPr>
              <a:t>】 </a:t>
            </a:r>
            <a:r>
              <a:rPr kumimoji="1" lang="ja-JP" altLang="en-US" sz="2000" b="1" dirty="0">
                <a:solidFill>
                  <a:schemeClr val="bg1"/>
                </a:solidFill>
                <a:latin typeface="+mn-ea"/>
              </a:rPr>
              <a:t>　</a:t>
            </a:r>
          </a:p>
        </p:txBody>
      </p:sp>
      <p:sp>
        <p:nvSpPr>
          <p:cNvPr id="13" name="テキスト ボックス 12">
            <a:extLst>
              <a:ext uri="{FF2B5EF4-FFF2-40B4-BE49-F238E27FC236}">
                <a16:creationId xmlns:a16="http://schemas.microsoft.com/office/drawing/2014/main" id="{ACE73C3F-1811-5CE6-B9B4-E160D87678E1}"/>
              </a:ext>
            </a:extLst>
          </p:cNvPr>
          <p:cNvSpPr txBox="1"/>
          <p:nvPr/>
        </p:nvSpPr>
        <p:spPr>
          <a:xfrm>
            <a:off x="397078" y="1296903"/>
            <a:ext cx="11207734" cy="369332"/>
          </a:xfrm>
          <a:prstGeom prst="rect">
            <a:avLst/>
          </a:prstGeom>
          <a:noFill/>
        </p:spPr>
        <p:txBody>
          <a:bodyPr wrap="square">
            <a:spAutoFit/>
          </a:bodyPr>
          <a:lstStyle/>
          <a:p>
            <a:r>
              <a:rPr kumimoji="1" lang="en-US" altLang="ja-JP" sz="1800" b="1" dirty="0">
                <a:latin typeface="+mn-ea"/>
              </a:rPr>
              <a:t>(Q.16)</a:t>
            </a:r>
            <a:r>
              <a:rPr kumimoji="1" lang="ja-JP" altLang="en-US" sz="1800" b="1" dirty="0">
                <a:latin typeface="+mn-ea"/>
              </a:rPr>
              <a:t> 地域の公園の利用頻度を教えてください。</a:t>
            </a:r>
            <a:r>
              <a:rPr kumimoji="1" lang="en-US" altLang="ja-JP" sz="1800" b="1" dirty="0">
                <a:latin typeface="+mn-ea"/>
              </a:rPr>
              <a:t>【</a:t>
            </a:r>
            <a:r>
              <a:rPr kumimoji="1" lang="ja-JP" altLang="en-US" sz="1800" b="1" dirty="0">
                <a:latin typeface="+mn-ea"/>
              </a:rPr>
              <a:t>月１回以上</a:t>
            </a:r>
            <a:r>
              <a:rPr lang="ja-JP" altLang="en-US" b="1" dirty="0">
                <a:latin typeface="+mn-ea"/>
              </a:rPr>
              <a:t>利用する人</a:t>
            </a:r>
            <a:r>
              <a:rPr lang="en-US" altLang="ja-JP" b="1" dirty="0">
                <a:latin typeface="+mn-ea"/>
              </a:rPr>
              <a:t>】</a:t>
            </a:r>
            <a:endParaRPr lang="ja-JP" altLang="en-US" b="1" dirty="0">
              <a:latin typeface="+mn-ea"/>
            </a:endParaRPr>
          </a:p>
        </p:txBody>
      </p:sp>
      <p:sp>
        <p:nvSpPr>
          <p:cNvPr id="27" name="テキスト ボックス 26">
            <a:extLst>
              <a:ext uri="{FF2B5EF4-FFF2-40B4-BE49-F238E27FC236}">
                <a16:creationId xmlns:a16="http://schemas.microsoft.com/office/drawing/2014/main" id="{7FD623EA-308F-6C41-73C1-ACC46DF7653F}"/>
              </a:ext>
            </a:extLst>
          </p:cNvPr>
          <p:cNvSpPr txBox="1"/>
          <p:nvPr/>
        </p:nvSpPr>
        <p:spPr>
          <a:xfrm>
            <a:off x="427601" y="6006198"/>
            <a:ext cx="7995038" cy="646331"/>
          </a:xfrm>
          <a:prstGeom prst="rect">
            <a:avLst/>
          </a:prstGeom>
          <a:noFill/>
        </p:spPr>
        <p:txBody>
          <a:bodyPr wrap="square" rtlCol="0">
            <a:spAutoFit/>
          </a:bodyPr>
          <a:lstStyle/>
          <a:p>
            <a:pPr marL="285750" indent="-285750">
              <a:buFont typeface="Wingdings" panose="05000000000000000000" pitchFamily="2" charset="2"/>
              <a:buChar char="l"/>
            </a:pPr>
            <a:r>
              <a:rPr kumimoji="1" lang="ja-JP" altLang="en-US" dirty="0"/>
              <a:t>平成</a:t>
            </a:r>
            <a:r>
              <a:rPr kumimoji="1" lang="en-US" altLang="ja-JP" dirty="0"/>
              <a:t>19</a:t>
            </a:r>
            <a:r>
              <a:rPr kumimoji="1" lang="ja-JP" altLang="en-US" dirty="0"/>
              <a:t>年度では、</a:t>
            </a:r>
            <a:r>
              <a:rPr lang="en-US" altLang="ja-JP" dirty="0"/>
              <a:t>30</a:t>
            </a:r>
            <a:r>
              <a:rPr lang="ja-JP" altLang="en-US" dirty="0"/>
              <a:t>代が最も多く、</a:t>
            </a:r>
            <a:r>
              <a:rPr lang="en-US" altLang="ja-JP" dirty="0"/>
              <a:t>50</a:t>
            </a:r>
            <a:r>
              <a:rPr lang="ja-JP" altLang="en-US" dirty="0"/>
              <a:t>代が最も少なくなっています。</a:t>
            </a:r>
            <a:endParaRPr kumimoji="1" lang="en-US" altLang="ja-JP" dirty="0"/>
          </a:p>
          <a:p>
            <a:pPr marL="285750" indent="-285750">
              <a:buFont typeface="Wingdings" panose="05000000000000000000" pitchFamily="2" charset="2"/>
              <a:buChar char="l"/>
            </a:pPr>
            <a:r>
              <a:rPr lang="ja-JP" altLang="en-US" dirty="0"/>
              <a:t>令和５年度では、</a:t>
            </a:r>
            <a:r>
              <a:rPr lang="en-US" altLang="ja-JP" dirty="0"/>
              <a:t>30</a:t>
            </a:r>
            <a:r>
              <a:rPr lang="ja-JP" altLang="en-US" dirty="0"/>
              <a:t>代が最も多く、</a:t>
            </a:r>
            <a:r>
              <a:rPr lang="en-US" altLang="ja-JP" dirty="0"/>
              <a:t>50</a:t>
            </a:r>
            <a:r>
              <a:rPr lang="ja-JP" altLang="en-US" dirty="0"/>
              <a:t>代が最も少なくなっています。</a:t>
            </a:r>
            <a:endParaRPr kumimoji="1" lang="en-US" altLang="ja-JP" dirty="0"/>
          </a:p>
        </p:txBody>
      </p:sp>
      <p:sp>
        <p:nvSpPr>
          <p:cNvPr id="5" name="テキスト ボックス 4">
            <a:extLst>
              <a:ext uri="{FF2B5EF4-FFF2-40B4-BE49-F238E27FC236}">
                <a16:creationId xmlns:a16="http://schemas.microsoft.com/office/drawing/2014/main" id="{F16D8DDE-20A3-64AA-CD13-BA7FCF551E78}"/>
              </a:ext>
            </a:extLst>
          </p:cNvPr>
          <p:cNvSpPr txBox="1"/>
          <p:nvPr/>
        </p:nvSpPr>
        <p:spPr>
          <a:xfrm>
            <a:off x="427601" y="1661143"/>
            <a:ext cx="1419129" cy="369332"/>
          </a:xfrm>
          <a:prstGeom prst="rect">
            <a:avLst/>
          </a:prstGeom>
          <a:noFill/>
          <a:ln>
            <a:solidFill>
              <a:srgbClr val="008080"/>
            </a:solidFill>
          </a:ln>
        </p:spPr>
        <p:txBody>
          <a:bodyPr wrap="square" rtlCol="0">
            <a:spAutoFit/>
          </a:bodyPr>
          <a:lstStyle/>
          <a:p>
            <a:r>
              <a:rPr kumimoji="1" lang="ja-JP" altLang="en-US" b="1" dirty="0">
                <a:solidFill>
                  <a:srgbClr val="008080"/>
                </a:solidFill>
                <a:latin typeface="+mn-ea"/>
              </a:rPr>
              <a:t>平成</a:t>
            </a:r>
            <a:r>
              <a:rPr kumimoji="1" lang="en-US" altLang="ja-JP" b="1" dirty="0">
                <a:solidFill>
                  <a:srgbClr val="008080"/>
                </a:solidFill>
                <a:latin typeface="+mn-ea"/>
              </a:rPr>
              <a:t>19</a:t>
            </a:r>
            <a:r>
              <a:rPr kumimoji="1" lang="ja-JP" altLang="en-US" b="1" dirty="0">
                <a:solidFill>
                  <a:srgbClr val="008080"/>
                </a:solidFill>
                <a:latin typeface="+mn-ea"/>
              </a:rPr>
              <a:t>年度</a:t>
            </a:r>
          </a:p>
        </p:txBody>
      </p:sp>
      <p:sp>
        <p:nvSpPr>
          <p:cNvPr id="6" name="テキスト ボックス 5">
            <a:extLst>
              <a:ext uri="{FF2B5EF4-FFF2-40B4-BE49-F238E27FC236}">
                <a16:creationId xmlns:a16="http://schemas.microsoft.com/office/drawing/2014/main" id="{0BDC5C68-2E92-0BD4-52DB-626AE0ADE0E4}"/>
              </a:ext>
            </a:extLst>
          </p:cNvPr>
          <p:cNvSpPr txBox="1"/>
          <p:nvPr/>
        </p:nvSpPr>
        <p:spPr>
          <a:xfrm>
            <a:off x="5981309" y="1656051"/>
            <a:ext cx="1419129" cy="369332"/>
          </a:xfrm>
          <a:prstGeom prst="rect">
            <a:avLst/>
          </a:prstGeom>
          <a:noFill/>
          <a:ln>
            <a:solidFill>
              <a:srgbClr val="008080"/>
            </a:solidFill>
          </a:ln>
        </p:spPr>
        <p:txBody>
          <a:bodyPr wrap="square" rtlCol="0">
            <a:spAutoFit/>
          </a:bodyPr>
          <a:lstStyle/>
          <a:p>
            <a:r>
              <a:rPr kumimoji="1" lang="ja-JP" altLang="en-US" b="1" dirty="0">
                <a:solidFill>
                  <a:srgbClr val="008080"/>
                </a:solidFill>
                <a:latin typeface="+mn-ea"/>
              </a:rPr>
              <a:t>令和５年度</a:t>
            </a:r>
          </a:p>
        </p:txBody>
      </p:sp>
      <p:pic>
        <p:nvPicPr>
          <p:cNvPr id="15" name="図 14">
            <a:extLst>
              <a:ext uri="{FF2B5EF4-FFF2-40B4-BE49-F238E27FC236}">
                <a16:creationId xmlns:a16="http://schemas.microsoft.com/office/drawing/2014/main" id="{507DDD2C-0C02-1EBA-2AB5-DE01F985309B}"/>
              </a:ext>
            </a:extLst>
          </p:cNvPr>
          <p:cNvPicPr>
            <a:picLocks noChangeAspect="1"/>
          </p:cNvPicPr>
          <p:nvPr/>
        </p:nvPicPr>
        <p:blipFill>
          <a:blip r:embed="rId3"/>
          <a:stretch>
            <a:fillRect/>
          </a:stretch>
        </p:blipFill>
        <p:spPr>
          <a:xfrm>
            <a:off x="6151788" y="2128832"/>
            <a:ext cx="5506298" cy="3303779"/>
          </a:xfrm>
          <a:prstGeom prst="rect">
            <a:avLst/>
          </a:prstGeom>
        </p:spPr>
      </p:pic>
      <p:sp>
        <p:nvSpPr>
          <p:cNvPr id="2" name="テキスト ボックス 1">
            <a:extLst>
              <a:ext uri="{FF2B5EF4-FFF2-40B4-BE49-F238E27FC236}">
                <a16:creationId xmlns:a16="http://schemas.microsoft.com/office/drawing/2014/main" id="{C9E53701-ED53-BB91-95C4-3ADBAA6F4216}"/>
              </a:ext>
            </a:extLst>
          </p:cNvPr>
          <p:cNvSpPr txBox="1"/>
          <p:nvPr/>
        </p:nvSpPr>
        <p:spPr>
          <a:xfrm>
            <a:off x="1877253" y="1811138"/>
            <a:ext cx="1585690" cy="276999"/>
          </a:xfrm>
          <a:prstGeom prst="rect">
            <a:avLst/>
          </a:prstGeom>
          <a:noFill/>
        </p:spPr>
        <p:txBody>
          <a:bodyPr wrap="none" rtlCol="0">
            <a:spAutoFit/>
          </a:bodyPr>
          <a:lstStyle/>
          <a:p>
            <a:r>
              <a:rPr kumimoji="1" lang="en-US" altLang="ja-JP" sz="1200" b="1" dirty="0"/>
              <a:t>※10</a:t>
            </a:r>
            <a:r>
              <a:rPr kumimoji="1" lang="ja-JP" altLang="en-US" sz="1200" b="1" dirty="0"/>
              <a:t>代は調査対象外</a:t>
            </a:r>
          </a:p>
        </p:txBody>
      </p:sp>
      <p:pic>
        <p:nvPicPr>
          <p:cNvPr id="16" name="図 15">
            <a:extLst>
              <a:ext uri="{FF2B5EF4-FFF2-40B4-BE49-F238E27FC236}">
                <a16:creationId xmlns:a16="http://schemas.microsoft.com/office/drawing/2014/main" id="{EA24AFD6-0EF8-D055-FEC8-EAD211D4BC56}"/>
              </a:ext>
            </a:extLst>
          </p:cNvPr>
          <p:cNvPicPr>
            <a:picLocks noChangeAspect="1"/>
          </p:cNvPicPr>
          <p:nvPr/>
        </p:nvPicPr>
        <p:blipFill>
          <a:blip r:embed="rId4"/>
          <a:stretch>
            <a:fillRect/>
          </a:stretch>
        </p:blipFill>
        <p:spPr>
          <a:xfrm>
            <a:off x="298154" y="2128832"/>
            <a:ext cx="5420552" cy="3252332"/>
          </a:xfrm>
          <a:prstGeom prst="rect">
            <a:avLst/>
          </a:prstGeom>
        </p:spPr>
      </p:pic>
      <p:sp>
        <p:nvSpPr>
          <p:cNvPr id="4" name="テキスト ボックス 3">
            <a:extLst>
              <a:ext uri="{FF2B5EF4-FFF2-40B4-BE49-F238E27FC236}">
                <a16:creationId xmlns:a16="http://schemas.microsoft.com/office/drawing/2014/main" id="{1AFD5369-194F-847D-F52D-E7EFEF43F815}"/>
              </a:ext>
            </a:extLst>
          </p:cNvPr>
          <p:cNvSpPr txBox="1"/>
          <p:nvPr/>
        </p:nvSpPr>
        <p:spPr>
          <a:xfrm>
            <a:off x="427601" y="5451461"/>
            <a:ext cx="11563199" cy="400110"/>
          </a:xfrm>
          <a:prstGeom prst="rect">
            <a:avLst/>
          </a:prstGeom>
          <a:noFill/>
        </p:spPr>
        <p:txBody>
          <a:bodyPr wrap="square" rtlCol="0">
            <a:spAutoFit/>
          </a:bodyPr>
          <a:lstStyle/>
          <a:p>
            <a:r>
              <a:rPr lang="ja-JP" altLang="en-US" sz="2000" b="1" dirty="0"/>
              <a:t>公園を月１回以上利用する人の</a:t>
            </a:r>
            <a:r>
              <a:rPr kumimoji="1" lang="ja-JP" altLang="en-US" sz="2000" b="1" dirty="0"/>
              <a:t>世代別の比較では、</a:t>
            </a:r>
            <a:r>
              <a:rPr kumimoji="1" lang="ja-JP" altLang="en-US" sz="2000" b="1" dirty="0">
                <a:solidFill>
                  <a:srgbClr val="FF0000"/>
                </a:solidFill>
              </a:rPr>
              <a:t>あまり変化はみられません</a:t>
            </a:r>
            <a:r>
              <a:rPr kumimoji="1" lang="ja-JP" altLang="en-US" sz="2000" b="1" dirty="0"/>
              <a:t>。</a:t>
            </a:r>
            <a:endParaRPr kumimoji="1" lang="en-US" altLang="ja-JP" sz="2000" b="1" dirty="0"/>
          </a:p>
        </p:txBody>
      </p:sp>
      <p:sp>
        <p:nvSpPr>
          <p:cNvPr id="7" name="スライド番号プレースホルダー 1">
            <a:extLst>
              <a:ext uri="{FF2B5EF4-FFF2-40B4-BE49-F238E27FC236}">
                <a16:creationId xmlns:a16="http://schemas.microsoft.com/office/drawing/2014/main" id="{C8483DE2-2C71-D15E-AA5F-6060E32D9FFF}"/>
              </a:ext>
            </a:extLst>
          </p:cNvPr>
          <p:cNvSpPr>
            <a:spLocks noGrp="1"/>
          </p:cNvSpPr>
          <p:nvPr>
            <p:ph type="sldNum" sz="quarter" idx="12"/>
          </p:nvPr>
        </p:nvSpPr>
        <p:spPr>
          <a:xfrm>
            <a:off x="11463230" y="178243"/>
            <a:ext cx="611892" cy="325717"/>
          </a:xfrm>
          <a:prstGeom prst="hexagon">
            <a:avLst/>
          </a:prstGeom>
          <a:solidFill>
            <a:srgbClr val="008080"/>
          </a:solidFill>
        </p:spPr>
        <p:txBody>
          <a:bodyPr/>
          <a:lstStyle/>
          <a:p>
            <a:pPr algn="ctr"/>
            <a:fld id="{5FC0E5C0-69CC-48F4-B86E-58D226C669B7}" type="slidenum">
              <a:rPr kumimoji="1" lang="ja-JP" altLang="en-US" b="1" smtClean="0">
                <a:solidFill>
                  <a:schemeClr val="bg1"/>
                </a:solidFill>
              </a:rPr>
              <a:pPr algn="ctr"/>
              <a:t>20</a:t>
            </a:fld>
            <a:endParaRPr kumimoji="1" lang="ja-JP" altLang="en-US" b="1" dirty="0">
              <a:solidFill>
                <a:schemeClr val="bg1"/>
              </a:solidFill>
            </a:endParaRPr>
          </a:p>
        </p:txBody>
      </p:sp>
    </p:spTree>
    <p:extLst>
      <p:ext uri="{BB962C8B-B14F-4D97-AF65-F5344CB8AC3E}">
        <p14:creationId xmlns:p14="http://schemas.microsoft.com/office/powerpoint/2010/main" val="17838409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573E39-066A-F80A-B417-8C94305C8184}"/>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69632CBA-2308-97D9-0950-40BD509290C8}"/>
              </a:ext>
            </a:extLst>
          </p:cNvPr>
          <p:cNvSpPr txBox="1"/>
          <p:nvPr/>
        </p:nvSpPr>
        <p:spPr>
          <a:xfrm>
            <a:off x="116878" y="129602"/>
            <a:ext cx="3262432" cy="461665"/>
          </a:xfrm>
          <a:prstGeom prst="rect">
            <a:avLst/>
          </a:prstGeom>
          <a:noFill/>
        </p:spPr>
        <p:txBody>
          <a:bodyPr wrap="none" rtlCol="0">
            <a:spAutoFit/>
          </a:bodyPr>
          <a:lstStyle/>
          <a:p>
            <a:r>
              <a:rPr lang="ja-JP" altLang="en-US" sz="2400" b="1" dirty="0">
                <a:solidFill>
                  <a:srgbClr val="002060"/>
                </a:solidFill>
                <a:latin typeface="+mn-ea"/>
              </a:rPr>
              <a:t>選択式アンケート結果</a:t>
            </a:r>
            <a:endParaRPr lang="en-US" altLang="ja-JP" sz="2400" b="1" dirty="0">
              <a:solidFill>
                <a:srgbClr val="002060"/>
              </a:solidFill>
              <a:latin typeface="+mn-ea"/>
            </a:endParaRPr>
          </a:p>
        </p:txBody>
      </p:sp>
      <p:sp>
        <p:nvSpPr>
          <p:cNvPr id="12" name="正方形/長方形 11">
            <a:extLst>
              <a:ext uri="{FF2B5EF4-FFF2-40B4-BE49-F238E27FC236}">
                <a16:creationId xmlns:a16="http://schemas.microsoft.com/office/drawing/2014/main" id="{20ACD0F7-18DE-22B8-458D-235AC124DFEF}"/>
              </a:ext>
            </a:extLst>
          </p:cNvPr>
          <p:cNvSpPr/>
          <p:nvPr/>
        </p:nvSpPr>
        <p:spPr>
          <a:xfrm>
            <a:off x="0" y="-13748"/>
            <a:ext cx="12192000" cy="113438"/>
          </a:xfrm>
          <a:prstGeom prst="rect">
            <a:avLst/>
          </a:prstGeom>
          <a:gradFill flip="none" rotWithShape="1">
            <a:gsLst>
              <a:gs pos="0">
                <a:srgbClr val="008080"/>
              </a:gs>
              <a:gs pos="64740">
                <a:srgbClr val="008080"/>
              </a:gs>
              <a:gs pos="29000">
                <a:srgbClr val="008080"/>
              </a:gs>
              <a:gs pos="100000">
                <a:schemeClr val="bg1"/>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4" name="直線コネクタ 13">
            <a:extLst>
              <a:ext uri="{FF2B5EF4-FFF2-40B4-BE49-F238E27FC236}">
                <a16:creationId xmlns:a16="http://schemas.microsoft.com/office/drawing/2014/main" id="{B5FC3483-334B-DAF1-4E86-08ED914F02BC}"/>
              </a:ext>
            </a:extLst>
          </p:cNvPr>
          <p:cNvCxnSpPr>
            <a:cxnSpLocks/>
          </p:cNvCxnSpPr>
          <p:nvPr/>
        </p:nvCxnSpPr>
        <p:spPr>
          <a:xfrm>
            <a:off x="0" y="563769"/>
            <a:ext cx="121920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7" name="正方形/長方形 16">
            <a:extLst>
              <a:ext uri="{FF2B5EF4-FFF2-40B4-BE49-F238E27FC236}">
                <a16:creationId xmlns:a16="http://schemas.microsoft.com/office/drawing/2014/main" id="{76C74F06-B698-9D05-859C-711BD8995024}"/>
              </a:ext>
            </a:extLst>
          </p:cNvPr>
          <p:cNvSpPr/>
          <p:nvPr/>
        </p:nvSpPr>
        <p:spPr>
          <a:xfrm>
            <a:off x="0" y="72192"/>
            <a:ext cx="116878" cy="491578"/>
          </a:xfrm>
          <a:prstGeom prst="rect">
            <a:avLst/>
          </a:prstGeom>
          <a:solidFill>
            <a:srgbClr val="0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1" name="テキスト ボックス 10">
            <a:extLst>
              <a:ext uri="{FF2B5EF4-FFF2-40B4-BE49-F238E27FC236}">
                <a16:creationId xmlns:a16="http://schemas.microsoft.com/office/drawing/2014/main" id="{9515D5F8-7F86-3BA3-AA16-6436E22D8B9C}"/>
              </a:ext>
            </a:extLst>
          </p:cNvPr>
          <p:cNvSpPr txBox="1"/>
          <p:nvPr/>
        </p:nvSpPr>
        <p:spPr>
          <a:xfrm>
            <a:off x="111577" y="747370"/>
            <a:ext cx="11963545" cy="400110"/>
          </a:xfrm>
          <a:prstGeom prst="rect">
            <a:avLst/>
          </a:prstGeom>
          <a:solidFill>
            <a:srgbClr val="008080"/>
          </a:solidFill>
          <a:ln>
            <a:noFill/>
          </a:ln>
        </p:spPr>
        <p:txBody>
          <a:bodyPr wrap="square" rtlCol="0">
            <a:spAutoFit/>
          </a:bodyPr>
          <a:lstStyle/>
          <a:p>
            <a:r>
              <a:rPr lang="ja-JP" altLang="en-US" sz="2000" b="1" dirty="0">
                <a:solidFill>
                  <a:schemeClr val="bg1"/>
                </a:solidFill>
                <a:latin typeface="+mn-ea"/>
              </a:rPr>
              <a:t>５</a:t>
            </a:r>
            <a:r>
              <a:rPr kumimoji="1" lang="ja-JP" altLang="en-US" sz="2000" b="1" dirty="0">
                <a:solidFill>
                  <a:schemeClr val="bg1"/>
                </a:solidFill>
                <a:latin typeface="+mn-ea"/>
              </a:rPr>
              <a:t>）公園の利用頻度</a:t>
            </a:r>
            <a:r>
              <a:rPr lang="ja-JP" altLang="en-US" sz="2000" b="1" dirty="0">
                <a:solidFill>
                  <a:schemeClr val="bg1"/>
                </a:solidFill>
                <a:latin typeface="+mn-ea"/>
              </a:rPr>
              <a:t>　</a:t>
            </a:r>
            <a:r>
              <a:rPr lang="en-US" altLang="ja-JP" sz="2000" b="1" dirty="0">
                <a:solidFill>
                  <a:schemeClr val="bg1"/>
                </a:solidFill>
                <a:latin typeface="+mn-ea"/>
              </a:rPr>
              <a:t>(</a:t>
            </a:r>
            <a:r>
              <a:rPr lang="ja-JP" altLang="en-US" sz="2000" b="1" dirty="0">
                <a:solidFill>
                  <a:schemeClr val="bg1"/>
                </a:solidFill>
                <a:latin typeface="+mn-ea"/>
              </a:rPr>
              <a:t>地域別</a:t>
            </a:r>
            <a:r>
              <a:rPr lang="en-US" altLang="ja-JP" sz="2000" b="1" dirty="0">
                <a:solidFill>
                  <a:schemeClr val="bg1"/>
                </a:solidFill>
                <a:latin typeface="+mn-ea"/>
              </a:rPr>
              <a:t>)</a:t>
            </a:r>
            <a:r>
              <a:rPr kumimoji="1" lang="en-US" altLang="ja-JP" sz="2000" b="1" dirty="0">
                <a:solidFill>
                  <a:schemeClr val="bg1"/>
                </a:solidFill>
                <a:latin typeface="+mn-ea"/>
              </a:rPr>
              <a:t>【</a:t>
            </a:r>
            <a:r>
              <a:rPr kumimoji="1" lang="ja-JP" altLang="en-US" sz="2000" b="1" dirty="0">
                <a:solidFill>
                  <a:schemeClr val="bg1"/>
                </a:solidFill>
                <a:latin typeface="+mn-ea"/>
              </a:rPr>
              <a:t>令和５年度</a:t>
            </a:r>
            <a:r>
              <a:rPr kumimoji="1" lang="en-US" altLang="ja-JP" sz="2000" b="1" dirty="0">
                <a:solidFill>
                  <a:schemeClr val="bg1"/>
                </a:solidFill>
                <a:latin typeface="+mn-ea"/>
              </a:rPr>
              <a:t>(2023</a:t>
            </a:r>
            <a:r>
              <a:rPr kumimoji="1" lang="ja-JP" altLang="en-US" sz="2000" b="1" dirty="0">
                <a:solidFill>
                  <a:schemeClr val="bg1"/>
                </a:solidFill>
                <a:latin typeface="+mn-ea"/>
              </a:rPr>
              <a:t>年度</a:t>
            </a:r>
            <a:r>
              <a:rPr kumimoji="1" lang="en-US" altLang="ja-JP" sz="2000" b="1" dirty="0">
                <a:solidFill>
                  <a:schemeClr val="bg1"/>
                </a:solidFill>
                <a:latin typeface="+mn-ea"/>
              </a:rPr>
              <a:t>)</a:t>
            </a:r>
            <a:r>
              <a:rPr kumimoji="1" lang="ja-JP" altLang="en-US" sz="2000" b="1" dirty="0">
                <a:solidFill>
                  <a:schemeClr val="bg1"/>
                </a:solidFill>
                <a:latin typeface="+mn-ea"/>
              </a:rPr>
              <a:t>と平成</a:t>
            </a:r>
            <a:r>
              <a:rPr kumimoji="1" lang="en-US" altLang="ja-JP" sz="2000" b="1" dirty="0">
                <a:solidFill>
                  <a:schemeClr val="bg1"/>
                </a:solidFill>
                <a:latin typeface="+mn-ea"/>
              </a:rPr>
              <a:t>19</a:t>
            </a:r>
            <a:r>
              <a:rPr kumimoji="1" lang="ja-JP" altLang="en-US" sz="2000" b="1" dirty="0">
                <a:solidFill>
                  <a:schemeClr val="bg1"/>
                </a:solidFill>
                <a:latin typeface="+mn-ea"/>
              </a:rPr>
              <a:t>年度</a:t>
            </a:r>
            <a:r>
              <a:rPr kumimoji="1" lang="en-US" altLang="ja-JP" sz="2000" b="1" dirty="0">
                <a:solidFill>
                  <a:schemeClr val="bg1"/>
                </a:solidFill>
                <a:latin typeface="+mn-ea"/>
              </a:rPr>
              <a:t>(2007</a:t>
            </a:r>
            <a:r>
              <a:rPr kumimoji="1" lang="ja-JP" altLang="en-US" sz="2000" b="1" dirty="0">
                <a:solidFill>
                  <a:schemeClr val="bg1"/>
                </a:solidFill>
                <a:latin typeface="+mn-ea"/>
              </a:rPr>
              <a:t>年度</a:t>
            </a:r>
            <a:r>
              <a:rPr kumimoji="1" lang="en-US" altLang="ja-JP" sz="2000" b="1" dirty="0">
                <a:solidFill>
                  <a:schemeClr val="bg1"/>
                </a:solidFill>
                <a:latin typeface="+mn-ea"/>
              </a:rPr>
              <a:t>)</a:t>
            </a:r>
            <a:r>
              <a:rPr kumimoji="1" lang="ja-JP" altLang="en-US" sz="2000" b="1" dirty="0">
                <a:solidFill>
                  <a:schemeClr val="bg1"/>
                </a:solidFill>
                <a:latin typeface="+mn-ea"/>
              </a:rPr>
              <a:t>との比較</a:t>
            </a:r>
            <a:r>
              <a:rPr kumimoji="1" lang="en-US" altLang="ja-JP" sz="2000" b="1" dirty="0">
                <a:solidFill>
                  <a:schemeClr val="bg1"/>
                </a:solidFill>
                <a:latin typeface="+mn-ea"/>
              </a:rPr>
              <a:t>】 </a:t>
            </a:r>
            <a:r>
              <a:rPr kumimoji="1" lang="ja-JP" altLang="en-US" sz="2000" b="1" dirty="0">
                <a:solidFill>
                  <a:schemeClr val="bg1"/>
                </a:solidFill>
                <a:latin typeface="+mn-ea"/>
              </a:rPr>
              <a:t>　</a:t>
            </a:r>
          </a:p>
        </p:txBody>
      </p:sp>
      <p:sp>
        <p:nvSpPr>
          <p:cNvPr id="13" name="テキスト ボックス 12">
            <a:extLst>
              <a:ext uri="{FF2B5EF4-FFF2-40B4-BE49-F238E27FC236}">
                <a16:creationId xmlns:a16="http://schemas.microsoft.com/office/drawing/2014/main" id="{210BC72F-CE05-199E-F49F-296A3CCB490B}"/>
              </a:ext>
            </a:extLst>
          </p:cNvPr>
          <p:cNvSpPr txBox="1"/>
          <p:nvPr/>
        </p:nvSpPr>
        <p:spPr>
          <a:xfrm>
            <a:off x="397078" y="1296903"/>
            <a:ext cx="11207734" cy="369332"/>
          </a:xfrm>
          <a:prstGeom prst="rect">
            <a:avLst/>
          </a:prstGeom>
          <a:noFill/>
        </p:spPr>
        <p:txBody>
          <a:bodyPr wrap="square">
            <a:spAutoFit/>
          </a:bodyPr>
          <a:lstStyle/>
          <a:p>
            <a:r>
              <a:rPr kumimoji="1" lang="en-US" altLang="ja-JP" sz="1800" b="1" dirty="0">
                <a:latin typeface="+mn-ea"/>
              </a:rPr>
              <a:t>(Q.16)</a:t>
            </a:r>
            <a:r>
              <a:rPr kumimoji="1" lang="ja-JP" altLang="en-US" sz="1800" b="1" dirty="0">
                <a:latin typeface="+mn-ea"/>
              </a:rPr>
              <a:t> 地域の公園の利用頻度を教えてください。</a:t>
            </a:r>
            <a:r>
              <a:rPr kumimoji="1" lang="en-US" altLang="ja-JP" sz="1800" b="1" dirty="0">
                <a:latin typeface="+mn-ea"/>
              </a:rPr>
              <a:t>【</a:t>
            </a:r>
            <a:r>
              <a:rPr kumimoji="1" lang="ja-JP" altLang="en-US" sz="1800" b="1" dirty="0">
                <a:latin typeface="+mn-ea"/>
              </a:rPr>
              <a:t>月１回以上</a:t>
            </a:r>
            <a:r>
              <a:rPr lang="ja-JP" altLang="en-US" b="1" dirty="0">
                <a:latin typeface="+mn-ea"/>
              </a:rPr>
              <a:t>利用する人</a:t>
            </a:r>
            <a:r>
              <a:rPr lang="en-US" altLang="ja-JP" b="1" dirty="0">
                <a:latin typeface="+mn-ea"/>
              </a:rPr>
              <a:t>】</a:t>
            </a:r>
            <a:endParaRPr lang="ja-JP" altLang="en-US" b="1" dirty="0">
              <a:latin typeface="+mn-ea"/>
            </a:endParaRPr>
          </a:p>
        </p:txBody>
      </p:sp>
      <p:sp>
        <p:nvSpPr>
          <p:cNvPr id="27" name="テキスト ボックス 26">
            <a:extLst>
              <a:ext uri="{FF2B5EF4-FFF2-40B4-BE49-F238E27FC236}">
                <a16:creationId xmlns:a16="http://schemas.microsoft.com/office/drawing/2014/main" id="{D65FB712-F48B-3AFC-CA3F-77EC98BD31E9}"/>
              </a:ext>
            </a:extLst>
          </p:cNvPr>
          <p:cNvSpPr txBox="1"/>
          <p:nvPr/>
        </p:nvSpPr>
        <p:spPr>
          <a:xfrm>
            <a:off x="302825" y="5999301"/>
            <a:ext cx="7408615" cy="646331"/>
          </a:xfrm>
          <a:prstGeom prst="rect">
            <a:avLst/>
          </a:prstGeom>
          <a:noFill/>
        </p:spPr>
        <p:txBody>
          <a:bodyPr wrap="square" rtlCol="0">
            <a:spAutoFit/>
          </a:bodyPr>
          <a:lstStyle/>
          <a:p>
            <a:pPr marL="285750" indent="-285750">
              <a:buFont typeface="Wingdings" panose="05000000000000000000" pitchFamily="2" charset="2"/>
              <a:buChar char="l"/>
            </a:pPr>
            <a:r>
              <a:rPr kumimoji="1" lang="ja-JP" altLang="en-US" dirty="0"/>
              <a:t>平成</a:t>
            </a:r>
            <a:r>
              <a:rPr kumimoji="1" lang="en-US" altLang="ja-JP" dirty="0"/>
              <a:t>19</a:t>
            </a:r>
            <a:r>
              <a:rPr kumimoji="1" lang="ja-JP" altLang="en-US" dirty="0"/>
              <a:t>年度では、北部が最も多く、東部が最も少なくなっています。</a:t>
            </a:r>
            <a:endParaRPr kumimoji="1" lang="en-US" altLang="ja-JP" dirty="0"/>
          </a:p>
          <a:p>
            <a:pPr marL="285750" indent="-285750">
              <a:buFont typeface="Wingdings" panose="05000000000000000000" pitchFamily="2" charset="2"/>
              <a:buChar char="l"/>
            </a:pPr>
            <a:r>
              <a:rPr kumimoji="1" lang="ja-JP" altLang="en-US" dirty="0"/>
              <a:t>令和５年度では、北部が最も多く、東部が最も少なくなっています。</a:t>
            </a:r>
          </a:p>
        </p:txBody>
      </p:sp>
      <p:sp>
        <p:nvSpPr>
          <p:cNvPr id="5" name="テキスト ボックス 4">
            <a:extLst>
              <a:ext uri="{FF2B5EF4-FFF2-40B4-BE49-F238E27FC236}">
                <a16:creationId xmlns:a16="http://schemas.microsoft.com/office/drawing/2014/main" id="{E35D208D-F94F-1990-BF07-A64E11A8A950}"/>
              </a:ext>
            </a:extLst>
          </p:cNvPr>
          <p:cNvSpPr txBox="1"/>
          <p:nvPr/>
        </p:nvSpPr>
        <p:spPr>
          <a:xfrm>
            <a:off x="427601" y="1661143"/>
            <a:ext cx="1419129" cy="369332"/>
          </a:xfrm>
          <a:prstGeom prst="rect">
            <a:avLst/>
          </a:prstGeom>
          <a:noFill/>
          <a:ln>
            <a:solidFill>
              <a:srgbClr val="008080"/>
            </a:solidFill>
          </a:ln>
        </p:spPr>
        <p:txBody>
          <a:bodyPr wrap="square" rtlCol="0">
            <a:spAutoFit/>
          </a:bodyPr>
          <a:lstStyle/>
          <a:p>
            <a:r>
              <a:rPr kumimoji="1" lang="ja-JP" altLang="en-US" b="1" dirty="0">
                <a:solidFill>
                  <a:srgbClr val="008080"/>
                </a:solidFill>
                <a:latin typeface="+mn-ea"/>
              </a:rPr>
              <a:t>平成</a:t>
            </a:r>
            <a:r>
              <a:rPr kumimoji="1" lang="en-US" altLang="ja-JP" b="1" dirty="0">
                <a:solidFill>
                  <a:srgbClr val="008080"/>
                </a:solidFill>
                <a:latin typeface="+mn-ea"/>
              </a:rPr>
              <a:t>19</a:t>
            </a:r>
            <a:r>
              <a:rPr kumimoji="1" lang="ja-JP" altLang="en-US" b="1" dirty="0">
                <a:solidFill>
                  <a:srgbClr val="008080"/>
                </a:solidFill>
                <a:latin typeface="+mn-ea"/>
              </a:rPr>
              <a:t>年度</a:t>
            </a:r>
          </a:p>
        </p:txBody>
      </p:sp>
      <p:sp>
        <p:nvSpPr>
          <p:cNvPr id="6" name="テキスト ボックス 5">
            <a:extLst>
              <a:ext uri="{FF2B5EF4-FFF2-40B4-BE49-F238E27FC236}">
                <a16:creationId xmlns:a16="http://schemas.microsoft.com/office/drawing/2014/main" id="{D23ABCDD-8F7A-4A8F-9382-EC593B327F4D}"/>
              </a:ext>
            </a:extLst>
          </p:cNvPr>
          <p:cNvSpPr txBox="1"/>
          <p:nvPr/>
        </p:nvSpPr>
        <p:spPr>
          <a:xfrm>
            <a:off x="5981309" y="1656051"/>
            <a:ext cx="1419129" cy="369332"/>
          </a:xfrm>
          <a:prstGeom prst="rect">
            <a:avLst/>
          </a:prstGeom>
          <a:noFill/>
          <a:ln>
            <a:solidFill>
              <a:srgbClr val="008080"/>
            </a:solidFill>
          </a:ln>
        </p:spPr>
        <p:txBody>
          <a:bodyPr wrap="square" rtlCol="0">
            <a:spAutoFit/>
          </a:bodyPr>
          <a:lstStyle/>
          <a:p>
            <a:r>
              <a:rPr kumimoji="1" lang="ja-JP" altLang="en-US" b="1" dirty="0">
                <a:solidFill>
                  <a:srgbClr val="008080"/>
                </a:solidFill>
                <a:latin typeface="+mn-ea"/>
              </a:rPr>
              <a:t>令和５年度</a:t>
            </a:r>
          </a:p>
        </p:txBody>
      </p:sp>
      <p:pic>
        <p:nvPicPr>
          <p:cNvPr id="10" name="図 9">
            <a:extLst>
              <a:ext uri="{FF2B5EF4-FFF2-40B4-BE49-F238E27FC236}">
                <a16:creationId xmlns:a16="http://schemas.microsoft.com/office/drawing/2014/main" id="{F615F0E9-56C2-1ABD-EB8D-7D720C298D82}"/>
              </a:ext>
            </a:extLst>
          </p:cNvPr>
          <p:cNvPicPr>
            <a:picLocks noChangeAspect="1"/>
          </p:cNvPicPr>
          <p:nvPr/>
        </p:nvPicPr>
        <p:blipFill>
          <a:blip r:embed="rId3"/>
          <a:stretch>
            <a:fillRect/>
          </a:stretch>
        </p:blipFill>
        <p:spPr>
          <a:xfrm>
            <a:off x="6151788" y="2072939"/>
            <a:ext cx="5619374" cy="3371625"/>
          </a:xfrm>
          <a:prstGeom prst="rect">
            <a:avLst/>
          </a:prstGeom>
        </p:spPr>
      </p:pic>
      <p:pic>
        <p:nvPicPr>
          <p:cNvPr id="2" name="図 1">
            <a:extLst>
              <a:ext uri="{FF2B5EF4-FFF2-40B4-BE49-F238E27FC236}">
                <a16:creationId xmlns:a16="http://schemas.microsoft.com/office/drawing/2014/main" id="{57F2D0A5-8410-4667-1DF8-31CF47D91F80}"/>
              </a:ext>
            </a:extLst>
          </p:cNvPr>
          <p:cNvPicPr>
            <a:picLocks noChangeAspect="1"/>
          </p:cNvPicPr>
          <p:nvPr/>
        </p:nvPicPr>
        <p:blipFill>
          <a:blip r:embed="rId4"/>
          <a:stretch>
            <a:fillRect/>
          </a:stretch>
        </p:blipFill>
        <p:spPr>
          <a:xfrm>
            <a:off x="427601" y="2072939"/>
            <a:ext cx="5442901" cy="3265741"/>
          </a:xfrm>
          <a:prstGeom prst="rect">
            <a:avLst/>
          </a:prstGeom>
        </p:spPr>
      </p:pic>
      <p:sp>
        <p:nvSpPr>
          <p:cNvPr id="4" name="テキスト ボックス 3">
            <a:extLst>
              <a:ext uri="{FF2B5EF4-FFF2-40B4-BE49-F238E27FC236}">
                <a16:creationId xmlns:a16="http://schemas.microsoft.com/office/drawing/2014/main" id="{F7F70C94-7A25-7FB0-D2F4-9B7FFF716897}"/>
              </a:ext>
            </a:extLst>
          </p:cNvPr>
          <p:cNvSpPr txBox="1"/>
          <p:nvPr/>
        </p:nvSpPr>
        <p:spPr>
          <a:xfrm>
            <a:off x="302825" y="5444564"/>
            <a:ext cx="11678024" cy="400110"/>
          </a:xfrm>
          <a:prstGeom prst="rect">
            <a:avLst/>
          </a:prstGeom>
          <a:noFill/>
        </p:spPr>
        <p:txBody>
          <a:bodyPr wrap="square" rtlCol="0">
            <a:spAutoFit/>
          </a:bodyPr>
          <a:lstStyle/>
          <a:p>
            <a:r>
              <a:rPr lang="ja-JP" altLang="en-US" sz="2000" b="1" dirty="0"/>
              <a:t>公園を月１回以上利用する人の</a:t>
            </a:r>
            <a:r>
              <a:rPr kumimoji="1" lang="ja-JP" altLang="en-US" sz="2000" b="1" dirty="0"/>
              <a:t>地域別の比較では、</a:t>
            </a:r>
            <a:r>
              <a:rPr kumimoji="1" lang="ja-JP" altLang="en-US" sz="2000" b="1" dirty="0">
                <a:solidFill>
                  <a:srgbClr val="FF0000"/>
                </a:solidFill>
              </a:rPr>
              <a:t>あまり変化はみられません</a:t>
            </a:r>
            <a:r>
              <a:rPr kumimoji="1" lang="ja-JP" altLang="en-US" sz="2000" b="1" dirty="0"/>
              <a:t>。</a:t>
            </a:r>
            <a:endParaRPr kumimoji="1" lang="en-US" altLang="ja-JP" sz="2000" b="1" dirty="0"/>
          </a:p>
        </p:txBody>
      </p:sp>
      <p:sp>
        <p:nvSpPr>
          <p:cNvPr id="7" name="スライド番号プレースホルダー 1">
            <a:extLst>
              <a:ext uri="{FF2B5EF4-FFF2-40B4-BE49-F238E27FC236}">
                <a16:creationId xmlns:a16="http://schemas.microsoft.com/office/drawing/2014/main" id="{6989FAE9-10EC-DBBF-922E-AF9FD08FBB1C}"/>
              </a:ext>
            </a:extLst>
          </p:cNvPr>
          <p:cNvSpPr>
            <a:spLocks noGrp="1"/>
          </p:cNvSpPr>
          <p:nvPr>
            <p:ph type="sldNum" sz="quarter" idx="12"/>
          </p:nvPr>
        </p:nvSpPr>
        <p:spPr>
          <a:xfrm>
            <a:off x="11463230" y="178243"/>
            <a:ext cx="611892" cy="325717"/>
          </a:xfrm>
          <a:prstGeom prst="hexagon">
            <a:avLst/>
          </a:prstGeom>
          <a:solidFill>
            <a:srgbClr val="008080"/>
          </a:solidFill>
        </p:spPr>
        <p:txBody>
          <a:bodyPr/>
          <a:lstStyle/>
          <a:p>
            <a:pPr algn="ctr"/>
            <a:fld id="{5FC0E5C0-69CC-48F4-B86E-58D226C669B7}" type="slidenum">
              <a:rPr kumimoji="1" lang="ja-JP" altLang="en-US" b="1" smtClean="0">
                <a:solidFill>
                  <a:schemeClr val="bg1"/>
                </a:solidFill>
              </a:rPr>
              <a:pPr algn="ctr"/>
              <a:t>21</a:t>
            </a:fld>
            <a:endParaRPr kumimoji="1" lang="ja-JP" altLang="en-US" b="1" dirty="0">
              <a:solidFill>
                <a:schemeClr val="bg1"/>
              </a:solidFill>
            </a:endParaRPr>
          </a:p>
        </p:txBody>
      </p:sp>
    </p:spTree>
    <p:extLst>
      <p:ext uri="{BB962C8B-B14F-4D97-AF65-F5344CB8AC3E}">
        <p14:creationId xmlns:p14="http://schemas.microsoft.com/office/powerpoint/2010/main" val="8441592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D438D0-1B0C-B894-8852-C298F23FBD0B}"/>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4F60CBE-70C6-6A04-819C-015FF4106843}"/>
              </a:ext>
            </a:extLst>
          </p:cNvPr>
          <p:cNvSpPr txBox="1"/>
          <p:nvPr/>
        </p:nvSpPr>
        <p:spPr>
          <a:xfrm>
            <a:off x="116878" y="129602"/>
            <a:ext cx="3262432" cy="461665"/>
          </a:xfrm>
          <a:prstGeom prst="rect">
            <a:avLst/>
          </a:prstGeom>
          <a:noFill/>
        </p:spPr>
        <p:txBody>
          <a:bodyPr wrap="none" rtlCol="0">
            <a:spAutoFit/>
          </a:bodyPr>
          <a:lstStyle/>
          <a:p>
            <a:r>
              <a:rPr lang="ja-JP" altLang="en-US" sz="2400" b="1" dirty="0">
                <a:solidFill>
                  <a:srgbClr val="002060"/>
                </a:solidFill>
                <a:latin typeface="+mn-ea"/>
              </a:rPr>
              <a:t>選択式アンケート結果</a:t>
            </a:r>
            <a:endParaRPr lang="en-US" altLang="ja-JP" sz="2400" b="1" dirty="0">
              <a:solidFill>
                <a:srgbClr val="002060"/>
              </a:solidFill>
              <a:latin typeface="+mn-ea"/>
            </a:endParaRPr>
          </a:p>
        </p:txBody>
      </p:sp>
      <p:sp>
        <p:nvSpPr>
          <p:cNvPr id="23" name="テキスト ボックス 22">
            <a:extLst>
              <a:ext uri="{FF2B5EF4-FFF2-40B4-BE49-F238E27FC236}">
                <a16:creationId xmlns:a16="http://schemas.microsoft.com/office/drawing/2014/main" id="{15CC625D-A91B-741A-13D8-AAF70C587F6A}"/>
              </a:ext>
            </a:extLst>
          </p:cNvPr>
          <p:cNvSpPr txBox="1"/>
          <p:nvPr/>
        </p:nvSpPr>
        <p:spPr>
          <a:xfrm>
            <a:off x="236762" y="5301088"/>
            <a:ext cx="11838360" cy="461665"/>
          </a:xfrm>
          <a:prstGeom prst="rect">
            <a:avLst/>
          </a:prstGeom>
          <a:noFill/>
        </p:spPr>
        <p:txBody>
          <a:bodyPr wrap="square" rtlCol="0">
            <a:spAutoFit/>
          </a:bodyPr>
          <a:lstStyle/>
          <a:p>
            <a:r>
              <a:rPr kumimoji="1" lang="ja-JP" altLang="en-US" sz="2400" dirty="0">
                <a:latin typeface="+mn-ea"/>
              </a:rPr>
              <a:t>公園に対する</a:t>
            </a:r>
            <a:r>
              <a:rPr kumimoji="1" lang="ja-JP" altLang="en-US" sz="2400" b="1" dirty="0">
                <a:solidFill>
                  <a:srgbClr val="FF0000"/>
                </a:solidFill>
                <a:latin typeface="+mn-ea"/>
              </a:rPr>
              <a:t>満足度は増加</a:t>
            </a:r>
            <a:r>
              <a:rPr kumimoji="1" lang="ja-JP" altLang="en-US" sz="2400" dirty="0">
                <a:latin typeface="+mn-ea"/>
              </a:rPr>
              <a:t>しています</a:t>
            </a:r>
            <a:r>
              <a:rPr lang="ja-JP" altLang="en-US" sz="2400" dirty="0">
                <a:latin typeface="+mn-ea"/>
              </a:rPr>
              <a:t>。</a:t>
            </a:r>
            <a:endParaRPr kumimoji="1" lang="ja-JP" altLang="en-US" sz="2400" dirty="0">
              <a:latin typeface="+mn-ea"/>
            </a:endParaRPr>
          </a:p>
        </p:txBody>
      </p:sp>
      <p:sp>
        <p:nvSpPr>
          <p:cNvPr id="12" name="正方形/長方形 11">
            <a:extLst>
              <a:ext uri="{FF2B5EF4-FFF2-40B4-BE49-F238E27FC236}">
                <a16:creationId xmlns:a16="http://schemas.microsoft.com/office/drawing/2014/main" id="{6AF48483-2A3C-8FD9-8DF5-B25A46FA8D85}"/>
              </a:ext>
            </a:extLst>
          </p:cNvPr>
          <p:cNvSpPr/>
          <p:nvPr/>
        </p:nvSpPr>
        <p:spPr>
          <a:xfrm>
            <a:off x="0" y="-13748"/>
            <a:ext cx="12192000" cy="113438"/>
          </a:xfrm>
          <a:prstGeom prst="rect">
            <a:avLst/>
          </a:prstGeom>
          <a:gradFill flip="none" rotWithShape="1">
            <a:gsLst>
              <a:gs pos="0">
                <a:srgbClr val="008080"/>
              </a:gs>
              <a:gs pos="64740">
                <a:srgbClr val="008080"/>
              </a:gs>
              <a:gs pos="29000">
                <a:srgbClr val="008080"/>
              </a:gs>
              <a:gs pos="100000">
                <a:schemeClr val="bg1"/>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4" name="直線コネクタ 13">
            <a:extLst>
              <a:ext uri="{FF2B5EF4-FFF2-40B4-BE49-F238E27FC236}">
                <a16:creationId xmlns:a16="http://schemas.microsoft.com/office/drawing/2014/main" id="{D294848E-166B-E516-EDBC-B9DE0BCC3E46}"/>
              </a:ext>
            </a:extLst>
          </p:cNvPr>
          <p:cNvCxnSpPr>
            <a:cxnSpLocks/>
          </p:cNvCxnSpPr>
          <p:nvPr/>
        </p:nvCxnSpPr>
        <p:spPr>
          <a:xfrm>
            <a:off x="0" y="563769"/>
            <a:ext cx="121920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7" name="正方形/長方形 16">
            <a:extLst>
              <a:ext uri="{FF2B5EF4-FFF2-40B4-BE49-F238E27FC236}">
                <a16:creationId xmlns:a16="http://schemas.microsoft.com/office/drawing/2014/main" id="{8807AFA2-C033-3E79-E431-87F22CE52A2C}"/>
              </a:ext>
            </a:extLst>
          </p:cNvPr>
          <p:cNvSpPr/>
          <p:nvPr/>
        </p:nvSpPr>
        <p:spPr>
          <a:xfrm>
            <a:off x="0" y="72192"/>
            <a:ext cx="116878" cy="491578"/>
          </a:xfrm>
          <a:prstGeom prst="rect">
            <a:avLst/>
          </a:prstGeom>
          <a:solidFill>
            <a:srgbClr val="0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1" name="テキスト ボックス 10">
            <a:extLst>
              <a:ext uri="{FF2B5EF4-FFF2-40B4-BE49-F238E27FC236}">
                <a16:creationId xmlns:a16="http://schemas.microsoft.com/office/drawing/2014/main" id="{9E19444C-7D7A-65C3-6FC4-A20890E0150E}"/>
              </a:ext>
            </a:extLst>
          </p:cNvPr>
          <p:cNvSpPr txBox="1"/>
          <p:nvPr/>
        </p:nvSpPr>
        <p:spPr>
          <a:xfrm>
            <a:off x="111577" y="747370"/>
            <a:ext cx="11963545" cy="400110"/>
          </a:xfrm>
          <a:prstGeom prst="rect">
            <a:avLst/>
          </a:prstGeom>
          <a:solidFill>
            <a:srgbClr val="008080"/>
          </a:solidFill>
          <a:ln>
            <a:noFill/>
          </a:ln>
        </p:spPr>
        <p:txBody>
          <a:bodyPr wrap="square" rtlCol="0">
            <a:spAutoFit/>
          </a:bodyPr>
          <a:lstStyle/>
          <a:p>
            <a:r>
              <a:rPr kumimoji="1" lang="ja-JP" altLang="en-US" sz="2000" b="1" dirty="0">
                <a:solidFill>
                  <a:schemeClr val="bg1"/>
                </a:solidFill>
                <a:latin typeface="+mn-ea"/>
              </a:rPr>
              <a:t>６）公園の満足度</a:t>
            </a:r>
            <a:r>
              <a:rPr kumimoji="1" lang="en-US" altLang="ja-JP" sz="2000" b="1" dirty="0">
                <a:solidFill>
                  <a:schemeClr val="bg1"/>
                </a:solidFill>
                <a:latin typeface="+mn-ea"/>
              </a:rPr>
              <a:t>【</a:t>
            </a:r>
            <a:r>
              <a:rPr kumimoji="1" lang="ja-JP" altLang="en-US" sz="2000" b="1" dirty="0">
                <a:solidFill>
                  <a:schemeClr val="bg1"/>
                </a:solidFill>
                <a:latin typeface="+mn-ea"/>
              </a:rPr>
              <a:t>令和５年度</a:t>
            </a:r>
            <a:r>
              <a:rPr kumimoji="1" lang="en-US" altLang="ja-JP" sz="2000" b="1" dirty="0">
                <a:solidFill>
                  <a:schemeClr val="bg1"/>
                </a:solidFill>
                <a:latin typeface="+mn-ea"/>
              </a:rPr>
              <a:t>(2023</a:t>
            </a:r>
            <a:r>
              <a:rPr kumimoji="1" lang="ja-JP" altLang="en-US" sz="2000" b="1" dirty="0">
                <a:solidFill>
                  <a:schemeClr val="bg1"/>
                </a:solidFill>
                <a:latin typeface="+mn-ea"/>
              </a:rPr>
              <a:t>年度</a:t>
            </a:r>
            <a:r>
              <a:rPr kumimoji="1" lang="en-US" altLang="ja-JP" sz="2000" b="1" dirty="0">
                <a:solidFill>
                  <a:schemeClr val="bg1"/>
                </a:solidFill>
                <a:latin typeface="+mn-ea"/>
              </a:rPr>
              <a:t>)</a:t>
            </a:r>
            <a:r>
              <a:rPr kumimoji="1" lang="ja-JP" altLang="en-US" sz="2000" b="1" dirty="0">
                <a:solidFill>
                  <a:schemeClr val="bg1"/>
                </a:solidFill>
                <a:latin typeface="+mn-ea"/>
              </a:rPr>
              <a:t>と平成</a:t>
            </a:r>
            <a:r>
              <a:rPr kumimoji="1" lang="en-US" altLang="ja-JP" sz="2000" b="1" dirty="0">
                <a:solidFill>
                  <a:schemeClr val="bg1"/>
                </a:solidFill>
                <a:latin typeface="+mn-ea"/>
              </a:rPr>
              <a:t>19</a:t>
            </a:r>
            <a:r>
              <a:rPr kumimoji="1" lang="ja-JP" altLang="en-US" sz="2000" b="1" dirty="0">
                <a:solidFill>
                  <a:schemeClr val="bg1"/>
                </a:solidFill>
                <a:latin typeface="+mn-ea"/>
              </a:rPr>
              <a:t>年度</a:t>
            </a:r>
            <a:r>
              <a:rPr kumimoji="1" lang="en-US" altLang="ja-JP" sz="2000" b="1" dirty="0">
                <a:solidFill>
                  <a:schemeClr val="bg1"/>
                </a:solidFill>
                <a:latin typeface="+mn-ea"/>
              </a:rPr>
              <a:t>(2007</a:t>
            </a:r>
            <a:r>
              <a:rPr kumimoji="1" lang="ja-JP" altLang="en-US" sz="2000" b="1" dirty="0">
                <a:solidFill>
                  <a:schemeClr val="bg1"/>
                </a:solidFill>
                <a:latin typeface="+mn-ea"/>
              </a:rPr>
              <a:t>年度</a:t>
            </a:r>
            <a:r>
              <a:rPr kumimoji="1" lang="en-US" altLang="ja-JP" sz="2000" b="1" dirty="0">
                <a:solidFill>
                  <a:schemeClr val="bg1"/>
                </a:solidFill>
                <a:latin typeface="+mn-ea"/>
              </a:rPr>
              <a:t>)</a:t>
            </a:r>
            <a:r>
              <a:rPr kumimoji="1" lang="ja-JP" altLang="en-US" sz="2000" b="1" dirty="0">
                <a:solidFill>
                  <a:schemeClr val="bg1"/>
                </a:solidFill>
                <a:latin typeface="+mn-ea"/>
              </a:rPr>
              <a:t>との比較</a:t>
            </a:r>
            <a:r>
              <a:rPr kumimoji="1" lang="en-US" altLang="ja-JP" sz="2000" b="1" dirty="0">
                <a:solidFill>
                  <a:schemeClr val="bg1"/>
                </a:solidFill>
                <a:latin typeface="+mn-ea"/>
              </a:rPr>
              <a:t>】 </a:t>
            </a:r>
            <a:r>
              <a:rPr lang="ja-JP" altLang="en-US" sz="2000" b="1" dirty="0">
                <a:solidFill>
                  <a:schemeClr val="bg1"/>
                </a:solidFill>
                <a:latin typeface="+mn-ea"/>
              </a:rPr>
              <a:t>　</a:t>
            </a:r>
            <a:endParaRPr kumimoji="1" lang="ja-JP" altLang="en-US" sz="2000" b="1" dirty="0">
              <a:solidFill>
                <a:schemeClr val="bg1"/>
              </a:solidFill>
              <a:latin typeface="+mn-ea"/>
            </a:endParaRPr>
          </a:p>
        </p:txBody>
      </p:sp>
      <p:sp>
        <p:nvSpPr>
          <p:cNvPr id="15" name="テキスト ボックス 14">
            <a:extLst>
              <a:ext uri="{FF2B5EF4-FFF2-40B4-BE49-F238E27FC236}">
                <a16:creationId xmlns:a16="http://schemas.microsoft.com/office/drawing/2014/main" id="{5D7C2E1D-7DA6-CB23-74D7-10706FF81052}"/>
              </a:ext>
            </a:extLst>
          </p:cNvPr>
          <p:cNvSpPr txBox="1"/>
          <p:nvPr/>
        </p:nvSpPr>
        <p:spPr>
          <a:xfrm>
            <a:off x="236762" y="5854513"/>
            <a:ext cx="11838360" cy="646331"/>
          </a:xfrm>
          <a:prstGeom prst="rect">
            <a:avLst/>
          </a:prstGeom>
          <a:noFill/>
        </p:spPr>
        <p:txBody>
          <a:bodyPr wrap="square" rtlCol="0">
            <a:spAutoFit/>
          </a:bodyPr>
          <a:lstStyle/>
          <a:p>
            <a:pPr marL="285750" indent="-285750">
              <a:buFont typeface="Wingdings" panose="05000000000000000000" pitchFamily="2" charset="2"/>
              <a:buChar char="l"/>
            </a:pPr>
            <a:r>
              <a:rPr lang="ja-JP" altLang="en-US" dirty="0">
                <a:latin typeface="+mn-ea"/>
              </a:rPr>
              <a:t>満足（＋</a:t>
            </a:r>
            <a:r>
              <a:rPr lang="en-US" altLang="ja-JP" dirty="0">
                <a:latin typeface="+mn-ea"/>
              </a:rPr>
              <a:t>0.3pt</a:t>
            </a:r>
            <a:r>
              <a:rPr lang="ja-JP" altLang="en-US" dirty="0">
                <a:latin typeface="+mn-ea"/>
              </a:rPr>
              <a:t>）、やや満足（＋</a:t>
            </a:r>
            <a:r>
              <a:rPr lang="en-US" altLang="ja-JP" dirty="0">
                <a:latin typeface="+mn-ea"/>
              </a:rPr>
              <a:t>8.4pt</a:t>
            </a:r>
            <a:r>
              <a:rPr lang="ja-JP" altLang="en-US" dirty="0">
                <a:latin typeface="+mn-ea"/>
              </a:rPr>
              <a:t>）の層が増加　合計（＋</a:t>
            </a:r>
            <a:r>
              <a:rPr lang="en-US" altLang="ja-JP" dirty="0">
                <a:latin typeface="+mn-ea"/>
              </a:rPr>
              <a:t>8.7pt</a:t>
            </a:r>
            <a:r>
              <a:rPr lang="ja-JP" altLang="en-US" dirty="0">
                <a:latin typeface="+mn-ea"/>
              </a:rPr>
              <a:t>）</a:t>
            </a:r>
            <a:endParaRPr lang="en-US" altLang="ja-JP" dirty="0">
              <a:latin typeface="+mn-ea"/>
            </a:endParaRPr>
          </a:p>
          <a:p>
            <a:pPr marL="285750" indent="-285750">
              <a:buFont typeface="Wingdings" panose="05000000000000000000" pitchFamily="2" charset="2"/>
              <a:buChar char="l"/>
            </a:pPr>
            <a:r>
              <a:rPr lang="ja-JP" altLang="en-US" dirty="0">
                <a:latin typeface="+mn-ea"/>
              </a:rPr>
              <a:t>不満（－</a:t>
            </a:r>
            <a:r>
              <a:rPr lang="en-US" altLang="ja-JP" dirty="0">
                <a:latin typeface="+mn-ea"/>
              </a:rPr>
              <a:t>2.4pt</a:t>
            </a:r>
            <a:r>
              <a:rPr lang="ja-JP" altLang="en-US" dirty="0">
                <a:latin typeface="+mn-ea"/>
              </a:rPr>
              <a:t>）、やや不満（－</a:t>
            </a:r>
            <a:r>
              <a:rPr lang="en-US" altLang="ja-JP" dirty="0">
                <a:latin typeface="+mn-ea"/>
              </a:rPr>
              <a:t>3.4pt</a:t>
            </a:r>
            <a:r>
              <a:rPr lang="ja-JP" altLang="en-US" dirty="0">
                <a:latin typeface="+mn-ea"/>
              </a:rPr>
              <a:t>）の層が減少　合計（－</a:t>
            </a:r>
            <a:r>
              <a:rPr lang="en-US" altLang="ja-JP" dirty="0">
                <a:latin typeface="+mn-ea"/>
              </a:rPr>
              <a:t>2.4pt</a:t>
            </a:r>
            <a:r>
              <a:rPr lang="ja-JP" altLang="en-US" dirty="0">
                <a:latin typeface="+mn-ea"/>
              </a:rPr>
              <a:t>）</a:t>
            </a:r>
            <a:endParaRPr kumimoji="1" lang="ja-JP" altLang="en-US" dirty="0">
              <a:latin typeface="+mn-ea"/>
            </a:endParaRPr>
          </a:p>
        </p:txBody>
      </p:sp>
      <p:sp>
        <p:nvSpPr>
          <p:cNvPr id="19" name="テキスト ボックス 18">
            <a:extLst>
              <a:ext uri="{FF2B5EF4-FFF2-40B4-BE49-F238E27FC236}">
                <a16:creationId xmlns:a16="http://schemas.microsoft.com/office/drawing/2014/main" id="{3A4BE6B2-25FA-AE44-82F6-018E395D0C43}"/>
              </a:ext>
            </a:extLst>
          </p:cNvPr>
          <p:cNvSpPr txBox="1"/>
          <p:nvPr/>
        </p:nvSpPr>
        <p:spPr>
          <a:xfrm>
            <a:off x="397078" y="1296903"/>
            <a:ext cx="11678044" cy="369332"/>
          </a:xfrm>
          <a:prstGeom prst="rect">
            <a:avLst/>
          </a:prstGeom>
          <a:noFill/>
        </p:spPr>
        <p:txBody>
          <a:bodyPr wrap="square">
            <a:spAutoFit/>
          </a:bodyPr>
          <a:lstStyle/>
          <a:p>
            <a:r>
              <a:rPr kumimoji="1" lang="en-US" altLang="ja-JP" sz="1800" b="1" dirty="0">
                <a:latin typeface="+mn-ea"/>
              </a:rPr>
              <a:t>(Q.15)</a:t>
            </a:r>
            <a:r>
              <a:rPr kumimoji="1" lang="ja-JP" altLang="en-US" sz="1800" b="1" dirty="0">
                <a:latin typeface="+mn-ea"/>
              </a:rPr>
              <a:t>あなたがお住まいの地域の公園の数、位置、大きさに満足されていますか。</a:t>
            </a:r>
            <a:endParaRPr lang="ja-JP" altLang="en-US" b="1" dirty="0">
              <a:latin typeface="+mn-ea"/>
            </a:endParaRPr>
          </a:p>
        </p:txBody>
      </p:sp>
      <p:sp>
        <p:nvSpPr>
          <p:cNvPr id="20" name="テキスト ボックス 19">
            <a:extLst>
              <a:ext uri="{FF2B5EF4-FFF2-40B4-BE49-F238E27FC236}">
                <a16:creationId xmlns:a16="http://schemas.microsoft.com/office/drawing/2014/main" id="{C83B2355-03EE-FC58-FD2D-5B6905018143}"/>
              </a:ext>
            </a:extLst>
          </p:cNvPr>
          <p:cNvSpPr txBox="1"/>
          <p:nvPr/>
        </p:nvSpPr>
        <p:spPr>
          <a:xfrm>
            <a:off x="483279" y="1960485"/>
            <a:ext cx="1419129" cy="369332"/>
          </a:xfrm>
          <a:prstGeom prst="rect">
            <a:avLst/>
          </a:prstGeom>
          <a:noFill/>
          <a:ln>
            <a:solidFill>
              <a:srgbClr val="008080"/>
            </a:solidFill>
          </a:ln>
        </p:spPr>
        <p:txBody>
          <a:bodyPr wrap="square" rtlCol="0">
            <a:spAutoFit/>
          </a:bodyPr>
          <a:lstStyle/>
          <a:p>
            <a:r>
              <a:rPr kumimoji="1" lang="ja-JP" altLang="en-US" b="1" dirty="0">
                <a:solidFill>
                  <a:srgbClr val="008080"/>
                </a:solidFill>
                <a:latin typeface="+mn-ea"/>
              </a:rPr>
              <a:t>平成</a:t>
            </a:r>
            <a:r>
              <a:rPr kumimoji="1" lang="en-US" altLang="ja-JP" b="1" dirty="0">
                <a:solidFill>
                  <a:srgbClr val="008080"/>
                </a:solidFill>
                <a:latin typeface="+mn-ea"/>
              </a:rPr>
              <a:t>19</a:t>
            </a:r>
            <a:r>
              <a:rPr kumimoji="1" lang="ja-JP" altLang="en-US" b="1" dirty="0">
                <a:solidFill>
                  <a:srgbClr val="008080"/>
                </a:solidFill>
                <a:latin typeface="+mn-ea"/>
              </a:rPr>
              <a:t>年度</a:t>
            </a:r>
          </a:p>
        </p:txBody>
      </p:sp>
      <p:sp>
        <p:nvSpPr>
          <p:cNvPr id="21" name="テキスト ボックス 20">
            <a:extLst>
              <a:ext uri="{FF2B5EF4-FFF2-40B4-BE49-F238E27FC236}">
                <a16:creationId xmlns:a16="http://schemas.microsoft.com/office/drawing/2014/main" id="{E6CEBBE8-7ED2-817E-6E62-C96783CAFB28}"/>
              </a:ext>
            </a:extLst>
          </p:cNvPr>
          <p:cNvSpPr txBox="1"/>
          <p:nvPr/>
        </p:nvSpPr>
        <p:spPr>
          <a:xfrm>
            <a:off x="5967755" y="1960485"/>
            <a:ext cx="1419129" cy="369332"/>
          </a:xfrm>
          <a:prstGeom prst="rect">
            <a:avLst/>
          </a:prstGeom>
          <a:noFill/>
          <a:ln>
            <a:solidFill>
              <a:srgbClr val="008080"/>
            </a:solidFill>
          </a:ln>
        </p:spPr>
        <p:txBody>
          <a:bodyPr wrap="square" rtlCol="0">
            <a:spAutoFit/>
          </a:bodyPr>
          <a:lstStyle/>
          <a:p>
            <a:r>
              <a:rPr kumimoji="1" lang="ja-JP" altLang="en-US" b="1" dirty="0">
                <a:solidFill>
                  <a:srgbClr val="008080"/>
                </a:solidFill>
                <a:latin typeface="+mn-ea"/>
              </a:rPr>
              <a:t>令和５年度</a:t>
            </a:r>
          </a:p>
        </p:txBody>
      </p:sp>
      <p:sp>
        <p:nvSpPr>
          <p:cNvPr id="22" name="テキスト ボックス 21">
            <a:extLst>
              <a:ext uri="{FF2B5EF4-FFF2-40B4-BE49-F238E27FC236}">
                <a16:creationId xmlns:a16="http://schemas.microsoft.com/office/drawing/2014/main" id="{D6204A06-DC01-7EC1-99B6-2E6DD357C8F5}"/>
              </a:ext>
            </a:extLst>
          </p:cNvPr>
          <p:cNvSpPr txBox="1"/>
          <p:nvPr/>
        </p:nvSpPr>
        <p:spPr>
          <a:xfrm>
            <a:off x="236762" y="4933786"/>
            <a:ext cx="1821320" cy="369332"/>
          </a:xfrm>
          <a:prstGeom prst="rect">
            <a:avLst/>
          </a:prstGeom>
          <a:noFill/>
        </p:spPr>
        <p:txBody>
          <a:bodyPr wrap="square" rtlCol="0">
            <a:spAutoFit/>
          </a:bodyPr>
          <a:lstStyle/>
          <a:p>
            <a:r>
              <a:rPr kumimoji="1" lang="en-US" altLang="ja-JP" b="1" dirty="0">
                <a:latin typeface="+mn-ea"/>
              </a:rPr>
              <a:t>16</a:t>
            </a:r>
            <a:r>
              <a:rPr kumimoji="1" lang="ja-JP" altLang="en-US" b="1" dirty="0">
                <a:latin typeface="+mn-ea"/>
              </a:rPr>
              <a:t>年での変化は</a:t>
            </a:r>
          </a:p>
        </p:txBody>
      </p:sp>
      <p:graphicFrame>
        <p:nvGraphicFramePr>
          <p:cNvPr id="2" name="グラフ 1">
            <a:extLst>
              <a:ext uri="{FF2B5EF4-FFF2-40B4-BE49-F238E27FC236}">
                <a16:creationId xmlns:a16="http://schemas.microsoft.com/office/drawing/2014/main" id="{7AD8EFF7-6B4E-DCF2-6F28-53DDAE25CCC3}"/>
              </a:ext>
            </a:extLst>
          </p:cNvPr>
          <p:cNvGraphicFramePr>
            <a:graphicFrameLocks/>
          </p:cNvGraphicFramePr>
          <p:nvPr>
            <p:extLst>
              <p:ext uri="{D42A27DB-BD31-4B8C-83A1-F6EECF244321}">
                <p14:modId xmlns:p14="http://schemas.microsoft.com/office/powerpoint/2010/main" val="3434067848"/>
              </p:ext>
            </p:extLst>
          </p:nvPr>
        </p:nvGraphicFramePr>
        <p:xfrm>
          <a:off x="1147422" y="1859362"/>
          <a:ext cx="4305300" cy="276823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グラフ 6">
            <a:extLst>
              <a:ext uri="{FF2B5EF4-FFF2-40B4-BE49-F238E27FC236}">
                <a16:creationId xmlns:a16="http://schemas.microsoft.com/office/drawing/2014/main" id="{D88B9636-B5F6-4C93-AC79-2F0F13A8304B}"/>
              </a:ext>
            </a:extLst>
          </p:cNvPr>
          <p:cNvGraphicFramePr>
            <a:graphicFrameLocks/>
          </p:cNvGraphicFramePr>
          <p:nvPr>
            <p:extLst>
              <p:ext uri="{D42A27DB-BD31-4B8C-83A1-F6EECF244321}">
                <p14:modId xmlns:p14="http://schemas.microsoft.com/office/powerpoint/2010/main" val="3105005604"/>
              </p:ext>
            </p:extLst>
          </p:nvPr>
        </p:nvGraphicFramePr>
        <p:xfrm>
          <a:off x="6363382" y="1972422"/>
          <a:ext cx="4556091" cy="2655177"/>
        </p:xfrm>
        <a:graphic>
          <a:graphicData uri="http://schemas.openxmlformats.org/drawingml/2006/chart">
            <c:chart xmlns:c="http://schemas.openxmlformats.org/drawingml/2006/chart" xmlns:r="http://schemas.openxmlformats.org/officeDocument/2006/relationships" r:id="rId4"/>
          </a:graphicData>
        </a:graphic>
      </p:graphicFrame>
      <p:sp>
        <p:nvSpPr>
          <p:cNvPr id="4" name="スライド番号プレースホルダー 1">
            <a:extLst>
              <a:ext uri="{FF2B5EF4-FFF2-40B4-BE49-F238E27FC236}">
                <a16:creationId xmlns:a16="http://schemas.microsoft.com/office/drawing/2014/main" id="{D9B3BDAF-5846-DCA3-A672-1972F89D8646}"/>
              </a:ext>
            </a:extLst>
          </p:cNvPr>
          <p:cNvSpPr>
            <a:spLocks noGrp="1"/>
          </p:cNvSpPr>
          <p:nvPr>
            <p:ph type="sldNum" sz="quarter" idx="12"/>
          </p:nvPr>
        </p:nvSpPr>
        <p:spPr>
          <a:xfrm>
            <a:off x="11463230" y="178243"/>
            <a:ext cx="611892" cy="325717"/>
          </a:xfrm>
          <a:prstGeom prst="hexagon">
            <a:avLst/>
          </a:prstGeom>
          <a:solidFill>
            <a:srgbClr val="008080"/>
          </a:solidFill>
        </p:spPr>
        <p:txBody>
          <a:bodyPr/>
          <a:lstStyle/>
          <a:p>
            <a:pPr algn="ctr"/>
            <a:fld id="{5FC0E5C0-69CC-48F4-B86E-58D226C669B7}" type="slidenum">
              <a:rPr kumimoji="1" lang="ja-JP" altLang="en-US" b="1" smtClean="0">
                <a:solidFill>
                  <a:schemeClr val="bg1"/>
                </a:solidFill>
              </a:rPr>
              <a:pPr algn="ctr"/>
              <a:t>22</a:t>
            </a:fld>
            <a:endParaRPr kumimoji="1" lang="ja-JP" altLang="en-US" b="1" dirty="0">
              <a:solidFill>
                <a:schemeClr val="bg1"/>
              </a:solidFill>
            </a:endParaRPr>
          </a:p>
        </p:txBody>
      </p:sp>
    </p:spTree>
    <p:extLst>
      <p:ext uri="{BB962C8B-B14F-4D97-AF65-F5344CB8AC3E}">
        <p14:creationId xmlns:p14="http://schemas.microsoft.com/office/powerpoint/2010/main" val="17972585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D68113-D262-070E-D2BE-422929E2A471}"/>
            </a:ext>
          </a:extLst>
        </p:cNvPr>
        <p:cNvGrpSpPr/>
        <p:nvPr/>
      </p:nvGrpSpPr>
      <p:grpSpPr>
        <a:xfrm>
          <a:off x="0" y="0"/>
          <a:ext cx="0" cy="0"/>
          <a:chOff x="0" y="0"/>
          <a:chExt cx="0" cy="0"/>
        </a:xfrm>
      </p:grpSpPr>
      <p:pic>
        <p:nvPicPr>
          <p:cNvPr id="6" name="図 5">
            <a:extLst>
              <a:ext uri="{FF2B5EF4-FFF2-40B4-BE49-F238E27FC236}">
                <a16:creationId xmlns:a16="http://schemas.microsoft.com/office/drawing/2014/main" id="{38DEA4C6-AD60-FAFC-3D71-551EE20EE9DF}"/>
              </a:ext>
            </a:extLst>
          </p:cNvPr>
          <p:cNvPicPr>
            <a:picLocks noChangeAspect="1"/>
          </p:cNvPicPr>
          <p:nvPr/>
        </p:nvPicPr>
        <p:blipFill>
          <a:blip r:embed="rId3"/>
          <a:srcRect l="2803" r="2224"/>
          <a:stretch>
            <a:fillRect/>
          </a:stretch>
        </p:blipFill>
        <p:spPr>
          <a:xfrm>
            <a:off x="58439" y="2025383"/>
            <a:ext cx="6054349" cy="3190074"/>
          </a:xfrm>
          <a:prstGeom prst="rect">
            <a:avLst/>
          </a:prstGeom>
        </p:spPr>
      </p:pic>
      <p:sp>
        <p:nvSpPr>
          <p:cNvPr id="3" name="テキスト ボックス 2">
            <a:extLst>
              <a:ext uri="{FF2B5EF4-FFF2-40B4-BE49-F238E27FC236}">
                <a16:creationId xmlns:a16="http://schemas.microsoft.com/office/drawing/2014/main" id="{B774783B-8C5B-8653-9E06-8AE7E7B50E1D}"/>
              </a:ext>
            </a:extLst>
          </p:cNvPr>
          <p:cNvSpPr txBox="1"/>
          <p:nvPr/>
        </p:nvSpPr>
        <p:spPr>
          <a:xfrm>
            <a:off x="116878" y="129602"/>
            <a:ext cx="3262432" cy="461665"/>
          </a:xfrm>
          <a:prstGeom prst="rect">
            <a:avLst/>
          </a:prstGeom>
          <a:noFill/>
        </p:spPr>
        <p:txBody>
          <a:bodyPr wrap="none" rtlCol="0">
            <a:spAutoFit/>
          </a:bodyPr>
          <a:lstStyle/>
          <a:p>
            <a:r>
              <a:rPr lang="ja-JP" altLang="en-US" sz="2400" b="1" dirty="0">
                <a:solidFill>
                  <a:srgbClr val="002060"/>
                </a:solidFill>
                <a:latin typeface="+mn-ea"/>
              </a:rPr>
              <a:t>選択式アンケート結果</a:t>
            </a:r>
            <a:endParaRPr lang="en-US" altLang="ja-JP" sz="2400" b="1" dirty="0">
              <a:solidFill>
                <a:srgbClr val="002060"/>
              </a:solidFill>
              <a:latin typeface="+mn-ea"/>
            </a:endParaRPr>
          </a:p>
        </p:txBody>
      </p:sp>
      <p:sp>
        <p:nvSpPr>
          <p:cNvPr id="12" name="正方形/長方形 11">
            <a:extLst>
              <a:ext uri="{FF2B5EF4-FFF2-40B4-BE49-F238E27FC236}">
                <a16:creationId xmlns:a16="http://schemas.microsoft.com/office/drawing/2014/main" id="{621829DE-7250-CC35-4F74-C7CAEB55DD1C}"/>
              </a:ext>
            </a:extLst>
          </p:cNvPr>
          <p:cNvSpPr/>
          <p:nvPr/>
        </p:nvSpPr>
        <p:spPr>
          <a:xfrm>
            <a:off x="0" y="-13748"/>
            <a:ext cx="12192000" cy="113438"/>
          </a:xfrm>
          <a:prstGeom prst="rect">
            <a:avLst/>
          </a:prstGeom>
          <a:gradFill flip="none" rotWithShape="1">
            <a:gsLst>
              <a:gs pos="0">
                <a:srgbClr val="008080"/>
              </a:gs>
              <a:gs pos="64740">
                <a:srgbClr val="008080"/>
              </a:gs>
              <a:gs pos="29000">
                <a:srgbClr val="008080"/>
              </a:gs>
              <a:gs pos="100000">
                <a:schemeClr val="bg1"/>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4" name="直線コネクタ 13">
            <a:extLst>
              <a:ext uri="{FF2B5EF4-FFF2-40B4-BE49-F238E27FC236}">
                <a16:creationId xmlns:a16="http://schemas.microsoft.com/office/drawing/2014/main" id="{EAF31812-FBE1-D1EE-A30F-498802B9C475}"/>
              </a:ext>
            </a:extLst>
          </p:cNvPr>
          <p:cNvCxnSpPr>
            <a:cxnSpLocks/>
          </p:cNvCxnSpPr>
          <p:nvPr/>
        </p:nvCxnSpPr>
        <p:spPr>
          <a:xfrm>
            <a:off x="0" y="563769"/>
            <a:ext cx="121920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7" name="正方形/長方形 16">
            <a:extLst>
              <a:ext uri="{FF2B5EF4-FFF2-40B4-BE49-F238E27FC236}">
                <a16:creationId xmlns:a16="http://schemas.microsoft.com/office/drawing/2014/main" id="{B4B4BA6C-946E-24A2-FB09-264FE0C7C6B0}"/>
              </a:ext>
            </a:extLst>
          </p:cNvPr>
          <p:cNvSpPr/>
          <p:nvPr/>
        </p:nvSpPr>
        <p:spPr>
          <a:xfrm>
            <a:off x="0" y="72192"/>
            <a:ext cx="116878" cy="491578"/>
          </a:xfrm>
          <a:prstGeom prst="rect">
            <a:avLst/>
          </a:prstGeom>
          <a:solidFill>
            <a:srgbClr val="0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1" name="テキスト ボックス 10">
            <a:extLst>
              <a:ext uri="{FF2B5EF4-FFF2-40B4-BE49-F238E27FC236}">
                <a16:creationId xmlns:a16="http://schemas.microsoft.com/office/drawing/2014/main" id="{120CACA7-C57B-02B7-1FE2-510C31EF3DBE}"/>
              </a:ext>
            </a:extLst>
          </p:cNvPr>
          <p:cNvSpPr txBox="1"/>
          <p:nvPr/>
        </p:nvSpPr>
        <p:spPr>
          <a:xfrm>
            <a:off x="111577" y="747370"/>
            <a:ext cx="11963545" cy="400110"/>
          </a:xfrm>
          <a:prstGeom prst="rect">
            <a:avLst/>
          </a:prstGeom>
          <a:solidFill>
            <a:srgbClr val="008080"/>
          </a:solidFill>
          <a:ln>
            <a:noFill/>
          </a:ln>
        </p:spPr>
        <p:txBody>
          <a:bodyPr wrap="square" rtlCol="0">
            <a:spAutoFit/>
          </a:bodyPr>
          <a:lstStyle/>
          <a:p>
            <a:r>
              <a:rPr kumimoji="1" lang="ja-JP" altLang="en-US" sz="2000" b="1" dirty="0">
                <a:solidFill>
                  <a:schemeClr val="bg1"/>
                </a:solidFill>
                <a:latin typeface="+mn-ea"/>
              </a:rPr>
              <a:t>６）公園の満足度（世代別）</a:t>
            </a:r>
            <a:r>
              <a:rPr kumimoji="1" lang="en-US" altLang="ja-JP" sz="2000" b="1" dirty="0">
                <a:solidFill>
                  <a:schemeClr val="bg1"/>
                </a:solidFill>
                <a:latin typeface="+mn-ea"/>
              </a:rPr>
              <a:t> 【</a:t>
            </a:r>
            <a:r>
              <a:rPr kumimoji="1" lang="ja-JP" altLang="en-US" sz="2000" b="1" dirty="0">
                <a:solidFill>
                  <a:schemeClr val="bg1"/>
                </a:solidFill>
                <a:latin typeface="+mn-ea"/>
              </a:rPr>
              <a:t>令和５年度</a:t>
            </a:r>
            <a:r>
              <a:rPr kumimoji="1" lang="en-US" altLang="ja-JP" sz="2000" b="1" dirty="0">
                <a:solidFill>
                  <a:schemeClr val="bg1"/>
                </a:solidFill>
                <a:latin typeface="+mn-ea"/>
              </a:rPr>
              <a:t>(2023</a:t>
            </a:r>
            <a:r>
              <a:rPr kumimoji="1" lang="ja-JP" altLang="en-US" sz="2000" b="1" dirty="0">
                <a:solidFill>
                  <a:schemeClr val="bg1"/>
                </a:solidFill>
                <a:latin typeface="+mn-ea"/>
              </a:rPr>
              <a:t>年度</a:t>
            </a:r>
            <a:r>
              <a:rPr kumimoji="1" lang="en-US" altLang="ja-JP" sz="2000" b="1" dirty="0">
                <a:solidFill>
                  <a:schemeClr val="bg1"/>
                </a:solidFill>
                <a:latin typeface="+mn-ea"/>
              </a:rPr>
              <a:t>)</a:t>
            </a:r>
            <a:r>
              <a:rPr kumimoji="1" lang="ja-JP" altLang="en-US" sz="2000" b="1" dirty="0">
                <a:solidFill>
                  <a:schemeClr val="bg1"/>
                </a:solidFill>
                <a:latin typeface="+mn-ea"/>
              </a:rPr>
              <a:t>と平成</a:t>
            </a:r>
            <a:r>
              <a:rPr kumimoji="1" lang="en-US" altLang="ja-JP" sz="2000" b="1" dirty="0">
                <a:solidFill>
                  <a:schemeClr val="bg1"/>
                </a:solidFill>
                <a:latin typeface="+mn-ea"/>
              </a:rPr>
              <a:t>19</a:t>
            </a:r>
            <a:r>
              <a:rPr kumimoji="1" lang="ja-JP" altLang="en-US" sz="2000" b="1" dirty="0">
                <a:solidFill>
                  <a:schemeClr val="bg1"/>
                </a:solidFill>
                <a:latin typeface="+mn-ea"/>
              </a:rPr>
              <a:t>年度</a:t>
            </a:r>
            <a:r>
              <a:rPr kumimoji="1" lang="en-US" altLang="ja-JP" sz="2000" b="1" dirty="0">
                <a:solidFill>
                  <a:schemeClr val="bg1"/>
                </a:solidFill>
                <a:latin typeface="+mn-ea"/>
              </a:rPr>
              <a:t>(2007</a:t>
            </a:r>
            <a:r>
              <a:rPr kumimoji="1" lang="ja-JP" altLang="en-US" sz="2000" b="1" dirty="0">
                <a:solidFill>
                  <a:schemeClr val="bg1"/>
                </a:solidFill>
                <a:latin typeface="+mn-ea"/>
              </a:rPr>
              <a:t>年度</a:t>
            </a:r>
            <a:r>
              <a:rPr kumimoji="1" lang="en-US" altLang="ja-JP" sz="2000" b="1" dirty="0">
                <a:solidFill>
                  <a:schemeClr val="bg1"/>
                </a:solidFill>
                <a:latin typeface="+mn-ea"/>
              </a:rPr>
              <a:t>)</a:t>
            </a:r>
            <a:r>
              <a:rPr kumimoji="1" lang="ja-JP" altLang="en-US" sz="2000" b="1" dirty="0">
                <a:solidFill>
                  <a:schemeClr val="bg1"/>
                </a:solidFill>
                <a:latin typeface="+mn-ea"/>
              </a:rPr>
              <a:t>との比較</a:t>
            </a:r>
            <a:r>
              <a:rPr kumimoji="1" lang="en-US" altLang="ja-JP" sz="2000" b="1" dirty="0">
                <a:solidFill>
                  <a:schemeClr val="bg1"/>
                </a:solidFill>
                <a:latin typeface="+mn-ea"/>
              </a:rPr>
              <a:t>】 </a:t>
            </a:r>
            <a:r>
              <a:rPr kumimoji="1" lang="ja-JP" altLang="en-US" sz="2000" b="1" dirty="0">
                <a:solidFill>
                  <a:schemeClr val="bg1"/>
                </a:solidFill>
                <a:latin typeface="+mn-ea"/>
              </a:rPr>
              <a:t>　</a:t>
            </a:r>
          </a:p>
        </p:txBody>
      </p:sp>
      <p:sp>
        <p:nvSpPr>
          <p:cNvPr id="2" name="テキスト ボックス 1">
            <a:extLst>
              <a:ext uri="{FF2B5EF4-FFF2-40B4-BE49-F238E27FC236}">
                <a16:creationId xmlns:a16="http://schemas.microsoft.com/office/drawing/2014/main" id="{49F221F3-EB89-AAC8-95A2-442E3836920E}"/>
              </a:ext>
            </a:extLst>
          </p:cNvPr>
          <p:cNvSpPr txBox="1"/>
          <p:nvPr/>
        </p:nvSpPr>
        <p:spPr>
          <a:xfrm>
            <a:off x="397078" y="1296903"/>
            <a:ext cx="11678044" cy="369332"/>
          </a:xfrm>
          <a:prstGeom prst="rect">
            <a:avLst/>
          </a:prstGeom>
          <a:noFill/>
        </p:spPr>
        <p:txBody>
          <a:bodyPr wrap="square">
            <a:spAutoFit/>
          </a:bodyPr>
          <a:lstStyle/>
          <a:p>
            <a:r>
              <a:rPr kumimoji="1" lang="en-US" altLang="ja-JP" sz="1800" b="1" dirty="0">
                <a:latin typeface="+mn-ea"/>
              </a:rPr>
              <a:t>(Q.15)</a:t>
            </a:r>
            <a:r>
              <a:rPr kumimoji="1" lang="ja-JP" altLang="en-US" sz="1800" b="1" dirty="0">
                <a:latin typeface="+mn-ea"/>
              </a:rPr>
              <a:t>あなたがお住まいの地域の公園の数、位置、大きさに満足されていますか。</a:t>
            </a:r>
            <a:endParaRPr lang="ja-JP" altLang="en-US" b="1" dirty="0">
              <a:latin typeface="+mn-ea"/>
            </a:endParaRPr>
          </a:p>
        </p:txBody>
      </p:sp>
      <p:pic>
        <p:nvPicPr>
          <p:cNvPr id="4" name="図 3">
            <a:extLst>
              <a:ext uri="{FF2B5EF4-FFF2-40B4-BE49-F238E27FC236}">
                <a16:creationId xmlns:a16="http://schemas.microsoft.com/office/drawing/2014/main" id="{01DAB4AB-BEF6-DB36-C283-AD8CA2F58399}"/>
              </a:ext>
            </a:extLst>
          </p:cNvPr>
          <p:cNvPicPr>
            <a:picLocks noChangeAspect="1"/>
          </p:cNvPicPr>
          <p:nvPr/>
        </p:nvPicPr>
        <p:blipFill>
          <a:blip r:embed="rId4"/>
          <a:srcRect l="2436" r="1952"/>
          <a:stretch>
            <a:fillRect/>
          </a:stretch>
        </p:blipFill>
        <p:spPr>
          <a:xfrm>
            <a:off x="6113173" y="2025383"/>
            <a:ext cx="5956825" cy="3176566"/>
          </a:xfrm>
          <a:prstGeom prst="rect">
            <a:avLst/>
          </a:prstGeom>
        </p:spPr>
      </p:pic>
      <p:sp>
        <p:nvSpPr>
          <p:cNvPr id="9" name="テキスト ボックス 8">
            <a:extLst>
              <a:ext uri="{FF2B5EF4-FFF2-40B4-BE49-F238E27FC236}">
                <a16:creationId xmlns:a16="http://schemas.microsoft.com/office/drawing/2014/main" id="{6A4D841E-990F-C49B-B389-8E588ADA9EA1}"/>
              </a:ext>
            </a:extLst>
          </p:cNvPr>
          <p:cNvSpPr txBox="1"/>
          <p:nvPr/>
        </p:nvSpPr>
        <p:spPr>
          <a:xfrm>
            <a:off x="427602" y="6134919"/>
            <a:ext cx="7801998" cy="646331"/>
          </a:xfrm>
          <a:prstGeom prst="rect">
            <a:avLst/>
          </a:prstGeom>
          <a:noFill/>
        </p:spPr>
        <p:txBody>
          <a:bodyPr wrap="square" rtlCol="0">
            <a:spAutoFit/>
          </a:bodyPr>
          <a:lstStyle/>
          <a:p>
            <a:pPr marL="285750" indent="-285750">
              <a:buFont typeface="Wingdings" panose="05000000000000000000" pitchFamily="2" charset="2"/>
              <a:buChar char="l"/>
            </a:pPr>
            <a:r>
              <a:rPr kumimoji="1" lang="ja-JP" altLang="en-US" dirty="0"/>
              <a:t>平成</a:t>
            </a:r>
            <a:r>
              <a:rPr kumimoji="1" lang="en-US" altLang="ja-JP" dirty="0"/>
              <a:t>19</a:t>
            </a:r>
            <a:r>
              <a:rPr kumimoji="1" lang="ja-JP" altLang="en-US" dirty="0"/>
              <a:t>年度では、</a:t>
            </a:r>
            <a:r>
              <a:rPr kumimoji="1" lang="en-US" altLang="ja-JP" dirty="0"/>
              <a:t>70</a:t>
            </a:r>
            <a:r>
              <a:rPr kumimoji="1" lang="ja-JP" altLang="en-US" dirty="0"/>
              <a:t>代以上が最も多く、</a:t>
            </a:r>
            <a:r>
              <a:rPr kumimoji="1" lang="en-US" altLang="ja-JP" dirty="0"/>
              <a:t>50</a:t>
            </a:r>
            <a:r>
              <a:rPr kumimoji="1" lang="ja-JP" altLang="en-US" dirty="0"/>
              <a:t>代が最も少なくなります。</a:t>
            </a:r>
            <a:endParaRPr kumimoji="1" lang="en-US" altLang="ja-JP" dirty="0"/>
          </a:p>
          <a:p>
            <a:pPr marL="285750" indent="-285750">
              <a:buFont typeface="Wingdings" panose="05000000000000000000" pitchFamily="2" charset="2"/>
              <a:buChar char="l"/>
            </a:pPr>
            <a:r>
              <a:rPr kumimoji="1" lang="ja-JP" altLang="en-US" dirty="0"/>
              <a:t>令和５年度では、</a:t>
            </a:r>
            <a:r>
              <a:rPr kumimoji="1" lang="en-US" altLang="ja-JP" dirty="0"/>
              <a:t>10</a:t>
            </a:r>
            <a:r>
              <a:rPr kumimoji="1" lang="ja-JP" altLang="en-US" dirty="0"/>
              <a:t>代が最も多く、</a:t>
            </a:r>
            <a:r>
              <a:rPr kumimoji="1" lang="en-US" altLang="ja-JP" dirty="0"/>
              <a:t>50</a:t>
            </a:r>
            <a:r>
              <a:rPr kumimoji="1" lang="ja-JP" altLang="en-US" dirty="0"/>
              <a:t>代が最も少なくなります。</a:t>
            </a:r>
            <a:endParaRPr kumimoji="1" lang="en-US" altLang="ja-JP" dirty="0"/>
          </a:p>
        </p:txBody>
      </p:sp>
      <p:sp>
        <p:nvSpPr>
          <p:cNvPr id="10" name="テキスト ボックス 9">
            <a:extLst>
              <a:ext uri="{FF2B5EF4-FFF2-40B4-BE49-F238E27FC236}">
                <a16:creationId xmlns:a16="http://schemas.microsoft.com/office/drawing/2014/main" id="{C1626C9B-0E5C-24DA-8CBA-FEC0A6A12B0B}"/>
              </a:ext>
            </a:extLst>
          </p:cNvPr>
          <p:cNvSpPr txBox="1"/>
          <p:nvPr/>
        </p:nvSpPr>
        <p:spPr>
          <a:xfrm>
            <a:off x="427601" y="1661143"/>
            <a:ext cx="1419129" cy="369332"/>
          </a:xfrm>
          <a:prstGeom prst="rect">
            <a:avLst/>
          </a:prstGeom>
          <a:noFill/>
          <a:ln>
            <a:solidFill>
              <a:srgbClr val="008080"/>
            </a:solidFill>
          </a:ln>
        </p:spPr>
        <p:txBody>
          <a:bodyPr wrap="square" rtlCol="0">
            <a:spAutoFit/>
          </a:bodyPr>
          <a:lstStyle/>
          <a:p>
            <a:r>
              <a:rPr kumimoji="1" lang="ja-JP" altLang="en-US" b="1" dirty="0">
                <a:solidFill>
                  <a:srgbClr val="008080"/>
                </a:solidFill>
                <a:latin typeface="+mn-ea"/>
              </a:rPr>
              <a:t>平成</a:t>
            </a:r>
            <a:r>
              <a:rPr kumimoji="1" lang="en-US" altLang="ja-JP" b="1" dirty="0">
                <a:solidFill>
                  <a:srgbClr val="008080"/>
                </a:solidFill>
                <a:latin typeface="+mn-ea"/>
              </a:rPr>
              <a:t>19</a:t>
            </a:r>
            <a:r>
              <a:rPr kumimoji="1" lang="ja-JP" altLang="en-US" b="1" dirty="0">
                <a:solidFill>
                  <a:srgbClr val="008080"/>
                </a:solidFill>
                <a:latin typeface="+mn-ea"/>
              </a:rPr>
              <a:t>年度</a:t>
            </a:r>
          </a:p>
        </p:txBody>
      </p:sp>
      <p:sp>
        <p:nvSpPr>
          <p:cNvPr id="13" name="テキスト ボックス 12">
            <a:extLst>
              <a:ext uri="{FF2B5EF4-FFF2-40B4-BE49-F238E27FC236}">
                <a16:creationId xmlns:a16="http://schemas.microsoft.com/office/drawing/2014/main" id="{37911C7E-4F14-EC67-49E7-600A4E9E8528}"/>
              </a:ext>
            </a:extLst>
          </p:cNvPr>
          <p:cNvSpPr txBox="1"/>
          <p:nvPr/>
        </p:nvSpPr>
        <p:spPr>
          <a:xfrm>
            <a:off x="5981309" y="1656051"/>
            <a:ext cx="1419129" cy="369332"/>
          </a:xfrm>
          <a:prstGeom prst="rect">
            <a:avLst/>
          </a:prstGeom>
          <a:noFill/>
          <a:ln>
            <a:solidFill>
              <a:srgbClr val="008080"/>
            </a:solidFill>
          </a:ln>
        </p:spPr>
        <p:txBody>
          <a:bodyPr wrap="square" rtlCol="0">
            <a:spAutoFit/>
          </a:bodyPr>
          <a:lstStyle/>
          <a:p>
            <a:r>
              <a:rPr kumimoji="1" lang="ja-JP" altLang="en-US" b="1" dirty="0">
                <a:solidFill>
                  <a:srgbClr val="008080"/>
                </a:solidFill>
                <a:latin typeface="+mn-ea"/>
              </a:rPr>
              <a:t>令和５年度</a:t>
            </a:r>
          </a:p>
        </p:txBody>
      </p:sp>
      <p:sp>
        <p:nvSpPr>
          <p:cNvPr id="5" name="テキスト ボックス 4">
            <a:extLst>
              <a:ext uri="{FF2B5EF4-FFF2-40B4-BE49-F238E27FC236}">
                <a16:creationId xmlns:a16="http://schemas.microsoft.com/office/drawing/2014/main" id="{59F85610-2162-84D8-389C-03B82C600F8A}"/>
              </a:ext>
            </a:extLst>
          </p:cNvPr>
          <p:cNvSpPr txBox="1"/>
          <p:nvPr/>
        </p:nvSpPr>
        <p:spPr>
          <a:xfrm>
            <a:off x="1877253" y="1811138"/>
            <a:ext cx="1585690" cy="276999"/>
          </a:xfrm>
          <a:prstGeom prst="rect">
            <a:avLst/>
          </a:prstGeom>
          <a:noFill/>
        </p:spPr>
        <p:txBody>
          <a:bodyPr wrap="none" rtlCol="0">
            <a:spAutoFit/>
          </a:bodyPr>
          <a:lstStyle/>
          <a:p>
            <a:r>
              <a:rPr kumimoji="1" lang="en-US" altLang="ja-JP" sz="1200" b="1" dirty="0"/>
              <a:t>※10</a:t>
            </a:r>
            <a:r>
              <a:rPr kumimoji="1" lang="ja-JP" altLang="en-US" sz="1200" b="1" dirty="0"/>
              <a:t>代は調査対象外</a:t>
            </a:r>
          </a:p>
        </p:txBody>
      </p:sp>
      <p:sp>
        <p:nvSpPr>
          <p:cNvPr id="7" name="テキスト ボックス 6">
            <a:extLst>
              <a:ext uri="{FF2B5EF4-FFF2-40B4-BE49-F238E27FC236}">
                <a16:creationId xmlns:a16="http://schemas.microsoft.com/office/drawing/2014/main" id="{61363C49-7BF7-6863-7D14-988D9E88F229}"/>
              </a:ext>
            </a:extLst>
          </p:cNvPr>
          <p:cNvSpPr txBox="1"/>
          <p:nvPr/>
        </p:nvSpPr>
        <p:spPr>
          <a:xfrm>
            <a:off x="427601" y="5357099"/>
            <a:ext cx="11408799" cy="615553"/>
          </a:xfrm>
          <a:prstGeom prst="rect">
            <a:avLst/>
          </a:prstGeom>
          <a:noFill/>
        </p:spPr>
        <p:txBody>
          <a:bodyPr wrap="square" rtlCol="0">
            <a:spAutoFit/>
          </a:bodyPr>
          <a:lstStyle/>
          <a:p>
            <a:r>
              <a:rPr kumimoji="1" lang="ja-JP" altLang="en-US" sz="2000" b="1" dirty="0"/>
              <a:t>世代別の比較では、 過去は</a:t>
            </a:r>
            <a:r>
              <a:rPr kumimoji="1" lang="en-US" altLang="ja-JP" sz="2000" b="1" dirty="0">
                <a:solidFill>
                  <a:srgbClr val="FF0000"/>
                </a:solidFill>
              </a:rPr>
              <a:t>60</a:t>
            </a:r>
            <a:r>
              <a:rPr kumimoji="1" lang="ja-JP" altLang="en-US" sz="2000" b="1" dirty="0">
                <a:solidFill>
                  <a:srgbClr val="FF0000"/>
                </a:solidFill>
              </a:rPr>
              <a:t>～</a:t>
            </a:r>
            <a:r>
              <a:rPr kumimoji="1" lang="en-US" altLang="ja-JP" sz="2000" b="1" dirty="0">
                <a:solidFill>
                  <a:srgbClr val="FF0000"/>
                </a:solidFill>
              </a:rPr>
              <a:t>70</a:t>
            </a:r>
            <a:r>
              <a:rPr kumimoji="1" lang="ja-JP" altLang="en-US" sz="2000" b="1" dirty="0">
                <a:solidFill>
                  <a:srgbClr val="FF0000"/>
                </a:solidFill>
              </a:rPr>
              <a:t>代以上が多かったが、現在は</a:t>
            </a:r>
            <a:r>
              <a:rPr kumimoji="1" lang="en-US" altLang="ja-JP" sz="2000" b="1" dirty="0">
                <a:solidFill>
                  <a:srgbClr val="FF0000"/>
                </a:solidFill>
              </a:rPr>
              <a:t>10</a:t>
            </a:r>
            <a:r>
              <a:rPr lang="ja-JP" altLang="en-US" sz="2000" b="1" dirty="0">
                <a:solidFill>
                  <a:srgbClr val="FF0000"/>
                </a:solidFill>
              </a:rPr>
              <a:t>代から</a:t>
            </a:r>
            <a:r>
              <a:rPr kumimoji="1" lang="en-US" altLang="ja-JP" sz="2000" b="1" dirty="0">
                <a:solidFill>
                  <a:srgbClr val="FF0000"/>
                </a:solidFill>
              </a:rPr>
              <a:t>30</a:t>
            </a:r>
            <a:r>
              <a:rPr kumimoji="1" lang="ja-JP" altLang="en-US" sz="2000" b="1" dirty="0">
                <a:solidFill>
                  <a:srgbClr val="FF0000"/>
                </a:solidFill>
              </a:rPr>
              <a:t>代</a:t>
            </a:r>
            <a:r>
              <a:rPr lang="ja-JP" altLang="en-US" sz="2000" b="1" dirty="0">
                <a:solidFill>
                  <a:srgbClr val="FF0000"/>
                </a:solidFill>
              </a:rPr>
              <a:t>が多くなっています。</a:t>
            </a:r>
            <a:endParaRPr kumimoji="1" lang="en-US" altLang="ja-JP" sz="2000" b="1" dirty="0"/>
          </a:p>
          <a:p>
            <a:r>
              <a:rPr kumimoji="1" lang="en-US" altLang="ja-JP" sz="1400" dirty="0"/>
              <a:t>※</a:t>
            </a:r>
            <a:r>
              <a:rPr kumimoji="1" lang="ja-JP" altLang="en-US" sz="1400" dirty="0"/>
              <a:t>満足している＝満足＋やや満足、不満がある＝不満＋やや不満</a:t>
            </a:r>
          </a:p>
        </p:txBody>
      </p:sp>
      <p:sp>
        <p:nvSpPr>
          <p:cNvPr id="15" name="スライド番号プレースホルダー 1">
            <a:extLst>
              <a:ext uri="{FF2B5EF4-FFF2-40B4-BE49-F238E27FC236}">
                <a16:creationId xmlns:a16="http://schemas.microsoft.com/office/drawing/2014/main" id="{FCF8CB46-DBFA-B153-C620-6DC40ADB3500}"/>
              </a:ext>
            </a:extLst>
          </p:cNvPr>
          <p:cNvSpPr>
            <a:spLocks noGrp="1"/>
          </p:cNvSpPr>
          <p:nvPr>
            <p:ph type="sldNum" sz="quarter" idx="12"/>
          </p:nvPr>
        </p:nvSpPr>
        <p:spPr>
          <a:xfrm>
            <a:off x="11463230" y="178243"/>
            <a:ext cx="611892" cy="325717"/>
          </a:xfrm>
          <a:prstGeom prst="hexagon">
            <a:avLst/>
          </a:prstGeom>
          <a:solidFill>
            <a:srgbClr val="008080"/>
          </a:solidFill>
        </p:spPr>
        <p:txBody>
          <a:bodyPr/>
          <a:lstStyle/>
          <a:p>
            <a:pPr algn="ctr"/>
            <a:fld id="{5FC0E5C0-69CC-48F4-B86E-58D226C669B7}" type="slidenum">
              <a:rPr kumimoji="1" lang="ja-JP" altLang="en-US" b="1" smtClean="0">
                <a:solidFill>
                  <a:schemeClr val="bg1"/>
                </a:solidFill>
              </a:rPr>
              <a:pPr algn="ctr"/>
              <a:t>23</a:t>
            </a:fld>
            <a:endParaRPr kumimoji="1" lang="ja-JP" altLang="en-US" b="1" dirty="0">
              <a:solidFill>
                <a:schemeClr val="bg1"/>
              </a:solidFill>
            </a:endParaRPr>
          </a:p>
        </p:txBody>
      </p:sp>
      <p:sp>
        <p:nvSpPr>
          <p:cNvPr id="19" name="正方形/長方形 18">
            <a:extLst>
              <a:ext uri="{FF2B5EF4-FFF2-40B4-BE49-F238E27FC236}">
                <a16:creationId xmlns:a16="http://schemas.microsoft.com/office/drawing/2014/main" id="{9825E3DC-08CD-934D-C61E-7B4D1CC64FDA}"/>
              </a:ext>
            </a:extLst>
          </p:cNvPr>
          <p:cNvSpPr/>
          <p:nvPr/>
        </p:nvSpPr>
        <p:spPr>
          <a:xfrm>
            <a:off x="58054" y="4511039"/>
            <a:ext cx="2608946" cy="670429"/>
          </a:xfrm>
          <a:prstGeom prst="rect">
            <a:avLst/>
          </a:prstGeom>
          <a:noFill/>
          <a:ln w="28575">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a:extLst>
              <a:ext uri="{FF2B5EF4-FFF2-40B4-BE49-F238E27FC236}">
                <a16:creationId xmlns:a16="http://schemas.microsoft.com/office/drawing/2014/main" id="{58CAE8BA-35BD-5F64-9046-3D9D50A541DF}"/>
              </a:ext>
            </a:extLst>
          </p:cNvPr>
          <p:cNvSpPr/>
          <p:nvPr/>
        </p:nvSpPr>
        <p:spPr>
          <a:xfrm>
            <a:off x="6236100" y="2887914"/>
            <a:ext cx="3494640" cy="967806"/>
          </a:xfrm>
          <a:custGeom>
            <a:avLst/>
            <a:gdLst>
              <a:gd name="connsiteX0" fmla="*/ 0 w 3494640"/>
              <a:gd name="connsiteY0" fmla="*/ 0 h 967806"/>
              <a:gd name="connsiteX1" fmla="*/ 3494640 w 3494640"/>
              <a:gd name="connsiteY1" fmla="*/ 0 h 967806"/>
              <a:gd name="connsiteX2" fmla="*/ 3494640 w 3494640"/>
              <a:gd name="connsiteY2" fmla="*/ 967806 h 967806"/>
              <a:gd name="connsiteX3" fmla="*/ 0 w 3494640"/>
              <a:gd name="connsiteY3" fmla="*/ 967806 h 967806"/>
              <a:gd name="connsiteX4" fmla="*/ 0 w 3494640"/>
              <a:gd name="connsiteY4" fmla="*/ 0 h 967806"/>
              <a:gd name="connsiteX0" fmla="*/ 0 w 3494640"/>
              <a:gd name="connsiteY0" fmla="*/ 0 h 967806"/>
              <a:gd name="connsiteX1" fmla="*/ 3494640 w 3494640"/>
              <a:gd name="connsiteY1" fmla="*/ 0 h 967806"/>
              <a:gd name="connsiteX2" fmla="*/ 3487020 w 3494640"/>
              <a:gd name="connsiteY2" fmla="*/ 312486 h 967806"/>
              <a:gd name="connsiteX3" fmla="*/ 3494640 w 3494640"/>
              <a:gd name="connsiteY3" fmla="*/ 967806 h 967806"/>
              <a:gd name="connsiteX4" fmla="*/ 0 w 3494640"/>
              <a:gd name="connsiteY4" fmla="*/ 967806 h 967806"/>
              <a:gd name="connsiteX5" fmla="*/ 0 w 3494640"/>
              <a:gd name="connsiteY5" fmla="*/ 0 h 967806"/>
              <a:gd name="connsiteX0" fmla="*/ 0 w 3494640"/>
              <a:gd name="connsiteY0" fmla="*/ 0 h 967806"/>
              <a:gd name="connsiteX1" fmla="*/ 3494640 w 3494640"/>
              <a:gd name="connsiteY1" fmla="*/ 0 h 967806"/>
              <a:gd name="connsiteX2" fmla="*/ 3487020 w 3494640"/>
              <a:gd name="connsiteY2" fmla="*/ 312486 h 967806"/>
              <a:gd name="connsiteX3" fmla="*/ 2846940 w 3494640"/>
              <a:gd name="connsiteY3" fmla="*/ 335346 h 967806"/>
              <a:gd name="connsiteX4" fmla="*/ 3494640 w 3494640"/>
              <a:gd name="connsiteY4" fmla="*/ 967806 h 967806"/>
              <a:gd name="connsiteX5" fmla="*/ 0 w 3494640"/>
              <a:gd name="connsiteY5" fmla="*/ 967806 h 967806"/>
              <a:gd name="connsiteX6" fmla="*/ 0 w 3494640"/>
              <a:gd name="connsiteY6" fmla="*/ 0 h 967806"/>
              <a:gd name="connsiteX0" fmla="*/ 0 w 3494640"/>
              <a:gd name="connsiteY0" fmla="*/ 0 h 967806"/>
              <a:gd name="connsiteX1" fmla="*/ 3494640 w 3494640"/>
              <a:gd name="connsiteY1" fmla="*/ 0 h 967806"/>
              <a:gd name="connsiteX2" fmla="*/ 3487020 w 3494640"/>
              <a:gd name="connsiteY2" fmla="*/ 312486 h 967806"/>
              <a:gd name="connsiteX3" fmla="*/ 2846940 w 3494640"/>
              <a:gd name="connsiteY3" fmla="*/ 335346 h 967806"/>
              <a:gd name="connsiteX4" fmla="*/ 2839320 w 3494640"/>
              <a:gd name="connsiteY4" fmla="*/ 967806 h 967806"/>
              <a:gd name="connsiteX5" fmla="*/ 0 w 3494640"/>
              <a:gd name="connsiteY5" fmla="*/ 967806 h 967806"/>
              <a:gd name="connsiteX6" fmla="*/ 0 w 3494640"/>
              <a:gd name="connsiteY6" fmla="*/ 0 h 967806"/>
              <a:gd name="connsiteX0" fmla="*/ 0 w 3494640"/>
              <a:gd name="connsiteY0" fmla="*/ 0 h 967806"/>
              <a:gd name="connsiteX1" fmla="*/ 3494640 w 3494640"/>
              <a:gd name="connsiteY1" fmla="*/ 0 h 967806"/>
              <a:gd name="connsiteX2" fmla="*/ 3487020 w 3494640"/>
              <a:gd name="connsiteY2" fmla="*/ 312486 h 967806"/>
              <a:gd name="connsiteX3" fmla="*/ 2846940 w 3494640"/>
              <a:gd name="connsiteY3" fmla="*/ 335346 h 967806"/>
              <a:gd name="connsiteX4" fmla="*/ 2862180 w 3494640"/>
              <a:gd name="connsiteY4" fmla="*/ 967806 h 967806"/>
              <a:gd name="connsiteX5" fmla="*/ 0 w 3494640"/>
              <a:gd name="connsiteY5" fmla="*/ 967806 h 967806"/>
              <a:gd name="connsiteX6" fmla="*/ 0 w 3494640"/>
              <a:gd name="connsiteY6" fmla="*/ 0 h 967806"/>
              <a:gd name="connsiteX0" fmla="*/ 0 w 3494640"/>
              <a:gd name="connsiteY0" fmla="*/ 0 h 967806"/>
              <a:gd name="connsiteX1" fmla="*/ 3494640 w 3494640"/>
              <a:gd name="connsiteY1" fmla="*/ 0 h 967806"/>
              <a:gd name="connsiteX2" fmla="*/ 3487020 w 3494640"/>
              <a:gd name="connsiteY2" fmla="*/ 312486 h 967806"/>
              <a:gd name="connsiteX3" fmla="*/ 2846940 w 3494640"/>
              <a:gd name="connsiteY3" fmla="*/ 335346 h 967806"/>
              <a:gd name="connsiteX4" fmla="*/ 2862180 w 3494640"/>
              <a:gd name="connsiteY4" fmla="*/ 967806 h 967806"/>
              <a:gd name="connsiteX5" fmla="*/ 0 w 3494640"/>
              <a:gd name="connsiteY5" fmla="*/ 967806 h 967806"/>
              <a:gd name="connsiteX6" fmla="*/ 0 w 3494640"/>
              <a:gd name="connsiteY6" fmla="*/ 0 h 967806"/>
              <a:gd name="connsiteX0" fmla="*/ 0 w 3494640"/>
              <a:gd name="connsiteY0" fmla="*/ 0 h 967806"/>
              <a:gd name="connsiteX1" fmla="*/ 3494640 w 3494640"/>
              <a:gd name="connsiteY1" fmla="*/ 0 h 967806"/>
              <a:gd name="connsiteX2" fmla="*/ 3487020 w 3494640"/>
              <a:gd name="connsiteY2" fmla="*/ 312486 h 967806"/>
              <a:gd name="connsiteX3" fmla="*/ 2854560 w 3494640"/>
              <a:gd name="connsiteY3" fmla="*/ 304866 h 967806"/>
              <a:gd name="connsiteX4" fmla="*/ 2862180 w 3494640"/>
              <a:gd name="connsiteY4" fmla="*/ 967806 h 967806"/>
              <a:gd name="connsiteX5" fmla="*/ 0 w 3494640"/>
              <a:gd name="connsiteY5" fmla="*/ 967806 h 967806"/>
              <a:gd name="connsiteX6" fmla="*/ 0 w 3494640"/>
              <a:gd name="connsiteY6" fmla="*/ 0 h 967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94640" h="967806">
                <a:moveTo>
                  <a:pt x="0" y="0"/>
                </a:moveTo>
                <a:lnTo>
                  <a:pt x="3494640" y="0"/>
                </a:lnTo>
                <a:cubicBezTo>
                  <a:pt x="3494640" y="134642"/>
                  <a:pt x="3487020" y="177844"/>
                  <a:pt x="3487020" y="312486"/>
                </a:cubicBezTo>
                <a:lnTo>
                  <a:pt x="2854560" y="304866"/>
                </a:lnTo>
                <a:lnTo>
                  <a:pt x="2862180" y="967806"/>
                </a:lnTo>
                <a:lnTo>
                  <a:pt x="0" y="967806"/>
                </a:lnTo>
                <a:lnTo>
                  <a:pt x="0" y="0"/>
                </a:lnTo>
                <a:close/>
              </a:path>
            </a:pathLst>
          </a:custGeom>
          <a:noFill/>
          <a:ln w="28575">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2558323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A6EE71-9831-9569-9DA2-8F0C48B0A9B1}"/>
            </a:ext>
          </a:extLst>
        </p:cNvPr>
        <p:cNvGrpSpPr/>
        <p:nvPr/>
      </p:nvGrpSpPr>
      <p:grpSpPr>
        <a:xfrm>
          <a:off x="0" y="0"/>
          <a:ext cx="0" cy="0"/>
          <a:chOff x="0" y="0"/>
          <a:chExt cx="0" cy="0"/>
        </a:xfrm>
      </p:grpSpPr>
      <p:pic>
        <p:nvPicPr>
          <p:cNvPr id="4" name="図 3">
            <a:extLst>
              <a:ext uri="{FF2B5EF4-FFF2-40B4-BE49-F238E27FC236}">
                <a16:creationId xmlns:a16="http://schemas.microsoft.com/office/drawing/2014/main" id="{D928A676-3FF7-247C-CF48-51FE780ABE3F}"/>
              </a:ext>
            </a:extLst>
          </p:cNvPr>
          <p:cNvPicPr>
            <a:picLocks noChangeAspect="1"/>
          </p:cNvPicPr>
          <p:nvPr/>
        </p:nvPicPr>
        <p:blipFill>
          <a:blip r:embed="rId3"/>
          <a:srcRect l="5484"/>
          <a:stretch>
            <a:fillRect/>
          </a:stretch>
        </p:blipFill>
        <p:spPr>
          <a:xfrm>
            <a:off x="129939" y="2000265"/>
            <a:ext cx="5963479" cy="3152084"/>
          </a:xfrm>
          <a:prstGeom prst="rect">
            <a:avLst/>
          </a:prstGeom>
        </p:spPr>
      </p:pic>
      <p:sp>
        <p:nvSpPr>
          <p:cNvPr id="3" name="テキスト ボックス 2">
            <a:extLst>
              <a:ext uri="{FF2B5EF4-FFF2-40B4-BE49-F238E27FC236}">
                <a16:creationId xmlns:a16="http://schemas.microsoft.com/office/drawing/2014/main" id="{C0330C82-9FC8-EE34-2AFC-4255CD5F5779}"/>
              </a:ext>
            </a:extLst>
          </p:cNvPr>
          <p:cNvSpPr txBox="1"/>
          <p:nvPr/>
        </p:nvSpPr>
        <p:spPr>
          <a:xfrm>
            <a:off x="116878" y="129602"/>
            <a:ext cx="3262432" cy="461665"/>
          </a:xfrm>
          <a:prstGeom prst="rect">
            <a:avLst/>
          </a:prstGeom>
          <a:noFill/>
        </p:spPr>
        <p:txBody>
          <a:bodyPr wrap="none" rtlCol="0">
            <a:spAutoFit/>
          </a:bodyPr>
          <a:lstStyle/>
          <a:p>
            <a:r>
              <a:rPr lang="ja-JP" altLang="en-US" sz="2400" b="1" dirty="0">
                <a:solidFill>
                  <a:srgbClr val="002060"/>
                </a:solidFill>
                <a:latin typeface="+mn-ea"/>
              </a:rPr>
              <a:t>選択式アンケート結果</a:t>
            </a:r>
            <a:endParaRPr lang="en-US" altLang="ja-JP" sz="2400" b="1" dirty="0">
              <a:solidFill>
                <a:srgbClr val="002060"/>
              </a:solidFill>
              <a:latin typeface="+mn-ea"/>
            </a:endParaRPr>
          </a:p>
        </p:txBody>
      </p:sp>
      <p:sp>
        <p:nvSpPr>
          <p:cNvPr id="12" name="正方形/長方形 11">
            <a:extLst>
              <a:ext uri="{FF2B5EF4-FFF2-40B4-BE49-F238E27FC236}">
                <a16:creationId xmlns:a16="http://schemas.microsoft.com/office/drawing/2014/main" id="{1AD7D38A-FA73-72AD-9CBE-805C8F0E9D51}"/>
              </a:ext>
            </a:extLst>
          </p:cNvPr>
          <p:cNvSpPr/>
          <p:nvPr/>
        </p:nvSpPr>
        <p:spPr>
          <a:xfrm>
            <a:off x="0" y="-13748"/>
            <a:ext cx="12192000" cy="113438"/>
          </a:xfrm>
          <a:prstGeom prst="rect">
            <a:avLst/>
          </a:prstGeom>
          <a:gradFill flip="none" rotWithShape="1">
            <a:gsLst>
              <a:gs pos="0">
                <a:srgbClr val="008080"/>
              </a:gs>
              <a:gs pos="64740">
                <a:srgbClr val="008080"/>
              </a:gs>
              <a:gs pos="29000">
                <a:srgbClr val="008080"/>
              </a:gs>
              <a:gs pos="100000">
                <a:schemeClr val="bg1"/>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4" name="直線コネクタ 13">
            <a:extLst>
              <a:ext uri="{FF2B5EF4-FFF2-40B4-BE49-F238E27FC236}">
                <a16:creationId xmlns:a16="http://schemas.microsoft.com/office/drawing/2014/main" id="{5714D083-4899-C2A1-6846-666DD1918008}"/>
              </a:ext>
            </a:extLst>
          </p:cNvPr>
          <p:cNvCxnSpPr>
            <a:cxnSpLocks/>
          </p:cNvCxnSpPr>
          <p:nvPr/>
        </p:nvCxnSpPr>
        <p:spPr>
          <a:xfrm>
            <a:off x="0" y="563769"/>
            <a:ext cx="121920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7" name="正方形/長方形 16">
            <a:extLst>
              <a:ext uri="{FF2B5EF4-FFF2-40B4-BE49-F238E27FC236}">
                <a16:creationId xmlns:a16="http://schemas.microsoft.com/office/drawing/2014/main" id="{67AD7869-4634-3645-7DF8-826C04AE85FB}"/>
              </a:ext>
            </a:extLst>
          </p:cNvPr>
          <p:cNvSpPr/>
          <p:nvPr/>
        </p:nvSpPr>
        <p:spPr>
          <a:xfrm>
            <a:off x="0" y="72192"/>
            <a:ext cx="116878" cy="491578"/>
          </a:xfrm>
          <a:prstGeom prst="rect">
            <a:avLst/>
          </a:prstGeom>
          <a:solidFill>
            <a:srgbClr val="0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1" name="テキスト ボックス 10">
            <a:extLst>
              <a:ext uri="{FF2B5EF4-FFF2-40B4-BE49-F238E27FC236}">
                <a16:creationId xmlns:a16="http://schemas.microsoft.com/office/drawing/2014/main" id="{B68FFD7C-8FDC-59EC-687B-1A463A5F3706}"/>
              </a:ext>
            </a:extLst>
          </p:cNvPr>
          <p:cNvSpPr txBox="1"/>
          <p:nvPr/>
        </p:nvSpPr>
        <p:spPr>
          <a:xfrm>
            <a:off x="111577" y="747370"/>
            <a:ext cx="11963545" cy="400110"/>
          </a:xfrm>
          <a:prstGeom prst="rect">
            <a:avLst/>
          </a:prstGeom>
          <a:solidFill>
            <a:srgbClr val="008080"/>
          </a:solidFill>
          <a:ln>
            <a:noFill/>
          </a:ln>
        </p:spPr>
        <p:txBody>
          <a:bodyPr wrap="square" rtlCol="0">
            <a:spAutoFit/>
          </a:bodyPr>
          <a:lstStyle/>
          <a:p>
            <a:r>
              <a:rPr kumimoji="1" lang="ja-JP" altLang="en-US" sz="2000" b="1" dirty="0">
                <a:solidFill>
                  <a:schemeClr val="bg1"/>
                </a:solidFill>
                <a:latin typeface="+mn-ea"/>
              </a:rPr>
              <a:t>６）公園の満足度（地域別）</a:t>
            </a:r>
            <a:r>
              <a:rPr kumimoji="1" lang="en-US" altLang="ja-JP" sz="2000" b="1" dirty="0">
                <a:solidFill>
                  <a:schemeClr val="bg1"/>
                </a:solidFill>
                <a:latin typeface="+mn-ea"/>
              </a:rPr>
              <a:t> 【</a:t>
            </a:r>
            <a:r>
              <a:rPr kumimoji="1" lang="ja-JP" altLang="en-US" sz="2000" b="1" dirty="0">
                <a:solidFill>
                  <a:schemeClr val="bg1"/>
                </a:solidFill>
                <a:latin typeface="+mn-ea"/>
              </a:rPr>
              <a:t>令和５年度</a:t>
            </a:r>
            <a:r>
              <a:rPr kumimoji="1" lang="en-US" altLang="ja-JP" sz="2000" b="1" dirty="0">
                <a:solidFill>
                  <a:schemeClr val="bg1"/>
                </a:solidFill>
                <a:latin typeface="+mn-ea"/>
              </a:rPr>
              <a:t>(2023</a:t>
            </a:r>
            <a:r>
              <a:rPr kumimoji="1" lang="ja-JP" altLang="en-US" sz="2000" b="1" dirty="0">
                <a:solidFill>
                  <a:schemeClr val="bg1"/>
                </a:solidFill>
                <a:latin typeface="+mn-ea"/>
              </a:rPr>
              <a:t>年度</a:t>
            </a:r>
            <a:r>
              <a:rPr kumimoji="1" lang="en-US" altLang="ja-JP" sz="2000" b="1" dirty="0">
                <a:solidFill>
                  <a:schemeClr val="bg1"/>
                </a:solidFill>
                <a:latin typeface="+mn-ea"/>
              </a:rPr>
              <a:t>)</a:t>
            </a:r>
            <a:r>
              <a:rPr kumimoji="1" lang="ja-JP" altLang="en-US" sz="2000" b="1" dirty="0">
                <a:solidFill>
                  <a:schemeClr val="bg1"/>
                </a:solidFill>
                <a:latin typeface="+mn-ea"/>
              </a:rPr>
              <a:t>と平成</a:t>
            </a:r>
            <a:r>
              <a:rPr kumimoji="1" lang="en-US" altLang="ja-JP" sz="2000" b="1" dirty="0">
                <a:solidFill>
                  <a:schemeClr val="bg1"/>
                </a:solidFill>
                <a:latin typeface="+mn-ea"/>
              </a:rPr>
              <a:t>19</a:t>
            </a:r>
            <a:r>
              <a:rPr kumimoji="1" lang="ja-JP" altLang="en-US" sz="2000" b="1" dirty="0">
                <a:solidFill>
                  <a:schemeClr val="bg1"/>
                </a:solidFill>
                <a:latin typeface="+mn-ea"/>
              </a:rPr>
              <a:t>年度</a:t>
            </a:r>
            <a:r>
              <a:rPr kumimoji="1" lang="en-US" altLang="ja-JP" sz="2000" b="1" dirty="0">
                <a:solidFill>
                  <a:schemeClr val="bg1"/>
                </a:solidFill>
                <a:latin typeface="+mn-ea"/>
              </a:rPr>
              <a:t>(2007</a:t>
            </a:r>
            <a:r>
              <a:rPr kumimoji="1" lang="ja-JP" altLang="en-US" sz="2000" b="1" dirty="0">
                <a:solidFill>
                  <a:schemeClr val="bg1"/>
                </a:solidFill>
                <a:latin typeface="+mn-ea"/>
              </a:rPr>
              <a:t>年度</a:t>
            </a:r>
            <a:r>
              <a:rPr kumimoji="1" lang="en-US" altLang="ja-JP" sz="2000" b="1" dirty="0">
                <a:solidFill>
                  <a:schemeClr val="bg1"/>
                </a:solidFill>
                <a:latin typeface="+mn-ea"/>
              </a:rPr>
              <a:t>)</a:t>
            </a:r>
            <a:r>
              <a:rPr kumimoji="1" lang="ja-JP" altLang="en-US" sz="2000" b="1" dirty="0">
                <a:solidFill>
                  <a:schemeClr val="bg1"/>
                </a:solidFill>
                <a:latin typeface="+mn-ea"/>
              </a:rPr>
              <a:t>との比較</a:t>
            </a:r>
            <a:r>
              <a:rPr kumimoji="1" lang="en-US" altLang="ja-JP" sz="2000" b="1" dirty="0">
                <a:solidFill>
                  <a:schemeClr val="bg1"/>
                </a:solidFill>
                <a:latin typeface="+mn-ea"/>
              </a:rPr>
              <a:t>】 </a:t>
            </a:r>
            <a:r>
              <a:rPr kumimoji="1" lang="ja-JP" altLang="en-US" sz="2000" b="1" dirty="0">
                <a:solidFill>
                  <a:schemeClr val="bg1"/>
                </a:solidFill>
                <a:latin typeface="+mn-ea"/>
              </a:rPr>
              <a:t>　</a:t>
            </a:r>
          </a:p>
        </p:txBody>
      </p:sp>
      <p:sp>
        <p:nvSpPr>
          <p:cNvPr id="2" name="テキスト ボックス 1">
            <a:extLst>
              <a:ext uri="{FF2B5EF4-FFF2-40B4-BE49-F238E27FC236}">
                <a16:creationId xmlns:a16="http://schemas.microsoft.com/office/drawing/2014/main" id="{31F780D3-26C5-76B0-E825-3A1E703FDE11}"/>
              </a:ext>
            </a:extLst>
          </p:cNvPr>
          <p:cNvSpPr txBox="1"/>
          <p:nvPr/>
        </p:nvSpPr>
        <p:spPr>
          <a:xfrm>
            <a:off x="397078" y="1296903"/>
            <a:ext cx="11678044" cy="369332"/>
          </a:xfrm>
          <a:prstGeom prst="rect">
            <a:avLst/>
          </a:prstGeom>
          <a:noFill/>
        </p:spPr>
        <p:txBody>
          <a:bodyPr wrap="square">
            <a:spAutoFit/>
          </a:bodyPr>
          <a:lstStyle/>
          <a:p>
            <a:r>
              <a:rPr kumimoji="1" lang="en-US" altLang="ja-JP" sz="1800" b="1" dirty="0">
                <a:latin typeface="+mn-ea"/>
              </a:rPr>
              <a:t>(Q.15)</a:t>
            </a:r>
            <a:r>
              <a:rPr kumimoji="1" lang="ja-JP" altLang="en-US" sz="1800" b="1" dirty="0">
                <a:latin typeface="+mn-ea"/>
              </a:rPr>
              <a:t>あなたがお住まいの地域の公園の数、位置、大きさに満足されていますか。</a:t>
            </a:r>
            <a:endParaRPr lang="ja-JP" altLang="en-US" b="1" dirty="0">
              <a:latin typeface="+mn-ea"/>
            </a:endParaRPr>
          </a:p>
        </p:txBody>
      </p:sp>
      <p:pic>
        <p:nvPicPr>
          <p:cNvPr id="5" name="図 4">
            <a:extLst>
              <a:ext uri="{FF2B5EF4-FFF2-40B4-BE49-F238E27FC236}">
                <a16:creationId xmlns:a16="http://schemas.microsoft.com/office/drawing/2014/main" id="{9AB79B16-B706-7FEF-0475-7B0A522D7137}"/>
              </a:ext>
            </a:extLst>
          </p:cNvPr>
          <p:cNvPicPr>
            <a:picLocks noChangeAspect="1"/>
          </p:cNvPicPr>
          <p:nvPr/>
        </p:nvPicPr>
        <p:blipFill>
          <a:blip r:embed="rId4"/>
          <a:srcRect l="4388" r="2193"/>
          <a:stretch>
            <a:fillRect/>
          </a:stretch>
        </p:blipFill>
        <p:spPr>
          <a:xfrm>
            <a:off x="6093349" y="2052446"/>
            <a:ext cx="5968466" cy="3099903"/>
          </a:xfrm>
          <a:prstGeom prst="rect">
            <a:avLst/>
          </a:prstGeom>
        </p:spPr>
      </p:pic>
      <p:sp>
        <p:nvSpPr>
          <p:cNvPr id="9" name="テキスト ボックス 8">
            <a:extLst>
              <a:ext uri="{FF2B5EF4-FFF2-40B4-BE49-F238E27FC236}">
                <a16:creationId xmlns:a16="http://schemas.microsoft.com/office/drawing/2014/main" id="{9606F1F6-3DC9-0DB7-2103-A895A2697E12}"/>
              </a:ext>
            </a:extLst>
          </p:cNvPr>
          <p:cNvSpPr txBox="1"/>
          <p:nvPr/>
        </p:nvSpPr>
        <p:spPr>
          <a:xfrm>
            <a:off x="315427" y="6110630"/>
            <a:ext cx="7383559" cy="646331"/>
          </a:xfrm>
          <a:prstGeom prst="rect">
            <a:avLst/>
          </a:prstGeom>
          <a:noFill/>
        </p:spPr>
        <p:txBody>
          <a:bodyPr wrap="square" rtlCol="0">
            <a:spAutoFit/>
          </a:bodyPr>
          <a:lstStyle/>
          <a:p>
            <a:pPr marL="285750" indent="-285750">
              <a:buFont typeface="Wingdings" panose="05000000000000000000" pitchFamily="2" charset="2"/>
              <a:buChar char="l"/>
            </a:pPr>
            <a:r>
              <a:rPr kumimoji="1" lang="ja-JP" altLang="en-US" dirty="0"/>
              <a:t>平成</a:t>
            </a:r>
            <a:r>
              <a:rPr kumimoji="1" lang="en-US" altLang="ja-JP" dirty="0"/>
              <a:t>19</a:t>
            </a:r>
            <a:r>
              <a:rPr kumimoji="1" lang="ja-JP" altLang="en-US" dirty="0"/>
              <a:t>年では、北部が最も多く、東部が最も少なくなります。</a:t>
            </a:r>
            <a:endParaRPr kumimoji="1" lang="en-US" altLang="ja-JP" dirty="0"/>
          </a:p>
          <a:p>
            <a:pPr marL="285750" indent="-285750">
              <a:buFont typeface="Wingdings" panose="05000000000000000000" pitchFamily="2" charset="2"/>
              <a:buChar char="l"/>
            </a:pPr>
            <a:r>
              <a:rPr lang="ja-JP" altLang="en-US" dirty="0"/>
              <a:t>令和５年度では、北部が最も多く、東部が最も少なくなります。</a:t>
            </a:r>
            <a:endParaRPr lang="en-US" altLang="ja-JP" dirty="0"/>
          </a:p>
        </p:txBody>
      </p:sp>
      <p:sp>
        <p:nvSpPr>
          <p:cNvPr id="10" name="テキスト ボックス 9">
            <a:extLst>
              <a:ext uri="{FF2B5EF4-FFF2-40B4-BE49-F238E27FC236}">
                <a16:creationId xmlns:a16="http://schemas.microsoft.com/office/drawing/2014/main" id="{0D97F54F-3F42-AA43-E3D4-F2436CF9EC03}"/>
              </a:ext>
            </a:extLst>
          </p:cNvPr>
          <p:cNvSpPr txBox="1"/>
          <p:nvPr/>
        </p:nvSpPr>
        <p:spPr>
          <a:xfrm>
            <a:off x="427601" y="1661143"/>
            <a:ext cx="1419129" cy="369332"/>
          </a:xfrm>
          <a:prstGeom prst="rect">
            <a:avLst/>
          </a:prstGeom>
          <a:noFill/>
          <a:ln>
            <a:solidFill>
              <a:srgbClr val="008080"/>
            </a:solidFill>
          </a:ln>
        </p:spPr>
        <p:txBody>
          <a:bodyPr wrap="square" rtlCol="0">
            <a:spAutoFit/>
          </a:bodyPr>
          <a:lstStyle/>
          <a:p>
            <a:r>
              <a:rPr kumimoji="1" lang="ja-JP" altLang="en-US" b="1" dirty="0">
                <a:solidFill>
                  <a:srgbClr val="008080"/>
                </a:solidFill>
                <a:latin typeface="+mn-ea"/>
              </a:rPr>
              <a:t>平成</a:t>
            </a:r>
            <a:r>
              <a:rPr kumimoji="1" lang="en-US" altLang="ja-JP" b="1" dirty="0">
                <a:solidFill>
                  <a:srgbClr val="008080"/>
                </a:solidFill>
                <a:latin typeface="+mn-ea"/>
              </a:rPr>
              <a:t>19</a:t>
            </a:r>
            <a:r>
              <a:rPr kumimoji="1" lang="ja-JP" altLang="en-US" b="1" dirty="0">
                <a:solidFill>
                  <a:srgbClr val="008080"/>
                </a:solidFill>
                <a:latin typeface="+mn-ea"/>
              </a:rPr>
              <a:t>年度</a:t>
            </a:r>
          </a:p>
        </p:txBody>
      </p:sp>
      <p:sp>
        <p:nvSpPr>
          <p:cNvPr id="13" name="テキスト ボックス 12">
            <a:extLst>
              <a:ext uri="{FF2B5EF4-FFF2-40B4-BE49-F238E27FC236}">
                <a16:creationId xmlns:a16="http://schemas.microsoft.com/office/drawing/2014/main" id="{7097B9DB-9225-BBF4-8152-BBEE2C6845FC}"/>
              </a:ext>
            </a:extLst>
          </p:cNvPr>
          <p:cNvSpPr txBox="1"/>
          <p:nvPr/>
        </p:nvSpPr>
        <p:spPr>
          <a:xfrm>
            <a:off x="5981309" y="1656051"/>
            <a:ext cx="1419129" cy="369332"/>
          </a:xfrm>
          <a:prstGeom prst="rect">
            <a:avLst/>
          </a:prstGeom>
          <a:noFill/>
          <a:ln>
            <a:solidFill>
              <a:srgbClr val="008080"/>
            </a:solidFill>
          </a:ln>
        </p:spPr>
        <p:txBody>
          <a:bodyPr wrap="square" rtlCol="0">
            <a:spAutoFit/>
          </a:bodyPr>
          <a:lstStyle/>
          <a:p>
            <a:r>
              <a:rPr kumimoji="1" lang="ja-JP" altLang="en-US" b="1" dirty="0">
                <a:solidFill>
                  <a:srgbClr val="008080"/>
                </a:solidFill>
                <a:latin typeface="+mn-ea"/>
              </a:rPr>
              <a:t>令和５年度</a:t>
            </a:r>
          </a:p>
        </p:txBody>
      </p:sp>
      <p:sp>
        <p:nvSpPr>
          <p:cNvPr id="6" name="テキスト ボックス 5">
            <a:extLst>
              <a:ext uri="{FF2B5EF4-FFF2-40B4-BE49-F238E27FC236}">
                <a16:creationId xmlns:a16="http://schemas.microsoft.com/office/drawing/2014/main" id="{AFCDE20A-3317-C2C3-2351-0777C822F4DA}"/>
              </a:ext>
            </a:extLst>
          </p:cNvPr>
          <p:cNvSpPr txBox="1"/>
          <p:nvPr/>
        </p:nvSpPr>
        <p:spPr>
          <a:xfrm>
            <a:off x="315427" y="5257016"/>
            <a:ext cx="11678045" cy="615553"/>
          </a:xfrm>
          <a:prstGeom prst="rect">
            <a:avLst/>
          </a:prstGeom>
          <a:noFill/>
        </p:spPr>
        <p:txBody>
          <a:bodyPr wrap="square" rtlCol="0">
            <a:spAutoFit/>
          </a:bodyPr>
          <a:lstStyle/>
          <a:p>
            <a:r>
              <a:rPr kumimoji="1" lang="ja-JP" altLang="en-US" sz="2000" b="1" dirty="0"/>
              <a:t>地域別の比較では、</a:t>
            </a:r>
            <a:r>
              <a:rPr kumimoji="1" lang="ja-JP" altLang="en-US" sz="2000" b="1" dirty="0">
                <a:solidFill>
                  <a:srgbClr val="FF0000"/>
                </a:solidFill>
              </a:rPr>
              <a:t>あまり変化がありません。</a:t>
            </a:r>
            <a:endParaRPr kumimoji="1" lang="en-US" altLang="ja-JP" sz="2000" b="1" dirty="0">
              <a:solidFill>
                <a:srgbClr val="FF0000"/>
              </a:solidFill>
            </a:endParaRPr>
          </a:p>
          <a:p>
            <a:r>
              <a:rPr kumimoji="1" lang="en-US" altLang="ja-JP" sz="1400" dirty="0"/>
              <a:t>※</a:t>
            </a:r>
            <a:r>
              <a:rPr kumimoji="1" lang="ja-JP" altLang="en-US" sz="1400" dirty="0"/>
              <a:t>満足している＝満足＋やや満足、不満がある＝不満＋やや不満</a:t>
            </a:r>
          </a:p>
        </p:txBody>
      </p:sp>
      <p:sp>
        <p:nvSpPr>
          <p:cNvPr id="7" name="スライド番号プレースホルダー 1">
            <a:extLst>
              <a:ext uri="{FF2B5EF4-FFF2-40B4-BE49-F238E27FC236}">
                <a16:creationId xmlns:a16="http://schemas.microsoft.com/office/drawing/2014/main" id="{FEAA6EC4-9043-984A-9873-6E48E82F3F2F}"/>
              </a:ext>
            </a:extLst>
          </p:cNvPr>
          <p:cNvSpPr>
            <a:spLocks noGrp="1"/>
          </p:cNvSpPr>
          <p:nvPr>
            <p:ph type="sldNum" sz="quarter" idx="12"/>
          </p:nvPr>
        </p:nvSpPr>
        <p:spPr>
          <a:xfrm>
            <a:off x="11463230" y="178243"/>
            <a:ext cx="611892" cy="325717"/>
          </a:xfrm>
          <a:prstGeom prst="hexagon">
            <a:avLst/>
          </a:prstGeom>
          <a:solidFill>
            <a:srgbClr val="008080"/>
          </a:solidFill>
        </p:spPr>
        <p:txBody>
          <a:bodyPr/>
          <a:lstStyle/>
          <a:p>
            <a:pPr algn="ctr"/>
            <a:fld id="{5FC0E5C0-69CC-48F4-B86E-58D226C669B7}" type="slidenum">
              <a:rPr kumimoji="1" lang="ja-JP" altLang="en-US" b="1" smtClean="0">
                <a:solidFill>
                  <a:schemeClr val="bg1"/>
                </a:solidFill>
              </a:rPr>
              <a:pPr algn="ctr"/>
              <a:t>24</a:t>
            </a:fld>
            <a:endParaRPr kumimoji="1" lang="ja-JP" altLang="en-US" b="1" dirty="0">
              <a:solidFill>
                <a:schemeClr val="bg1"/>
              </a:solidFill>
            </a:endParaRPr>
          </a:p>
        </p:txBody>
      </p:sp>
    </p:spTree>
    <p:extLst>
      <p:ext uri="{BB962C8B-B14F-4D97-AF65-F5344CB8AC3E}">
        <p14:creationId xmlns:p14="http://schemas.microsoft.com/office/powerpoint/2010/main" val="7801174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541746-02CB-E196-B780-7203D065C575}"/>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5F7E1623-42B0-F2CC-C2BF-443814854DE1}"/>
              </a:ext>
            </a:extLst>
          </p:cNvPr>
          <p:cNvSpPr txBox="1"/>
          <p:nvPr/>
        </p:nvSpPr>
        <p:spPr>
          <a:xfrm>
            <a:off x="116878" y="129602"/>
            <a:ext cx="3262432" cy="461665"/>
          </a:xfrm>
          <a:prstGeom prst="rect">
            <a:avLst/>
          </a:prstGeom>
          <a:noFill/>
        </p:spPr>
        <p:txBody>
          <a:bodyPr wrap="none" rtlCol="0">
            <a:spAutoFit/>
          </a:bodyPr>
          <a:lstStyle/>
          <a:p>
            <a:r>
              <a:rPr lang="ja-JP" altLang="en-US" sz="2400" b="1" dirty="0">
                <a:solidFill>
                  <a:srgbClr val="002060"/>
                </a:solidFill>
                <a:latin typeface="+mn-ea"/>
              </a:rPr>
              <a:t>選択式アンケート結果</a:t>
            </a:r>
            <a:endParaRPr lang="en-US" altLang="ja-JP" sz="2400" b="1" dirty="0">
              <a:solidFill>
                <a:srgbClr val="002060"/>
              </a:solidFill>
              <a:latin typeface="+mn-ea"/>
            </a:endParaRPr>
          </a:p>
        </p:txBody>
      </p:sp>
      <p:sp>
        <p:nvSpPr>
          <p:cNvPr id="12" name="正方形/長方形 11">
            <a:extLst>
              <a:ext uri="{FF2B5EF4-FFF2-40B4-BE49-F238E27FC236}">
                <a16:creationId xmlns:a16="http://schemas.microsoft.com/office/drawing/2014/main" id="{A112A023-D2B0-32A1-AA8C-2FA5F8871B7F}"/>
              </a:ext>
            </a:extLst>
          </p:cNvPr>
          <p:cNvSpPr/>
          <p:nvPr/>
        </p:nvSpPr>
        <p:spPr>
          <a:xfrm>
            <a:off x="0" y="-13748"/>
            <a:ext cx="12192000" cy="113438"/>
          </a:xfrm>
          <a:prstGeom prst="rect">
            <a:avLst/>
          </a:prstGeom>
          <a:gradFill flip="none" rotWithShape="1">
            <a:gsLst>
              <a:gs pos="0">
                <a:srgbClr val="008080"/>
              </a:gs>
              <a:gs pos="64740">
                <a:srgbClr val="008080"/>
              </a:gs>
              <a:gs pos="29000">
                <a:srgbClr val="008080"/>
              </a:gs>
              <a:gs pos="100000">
                <a:schemeClr val="bg1"/>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4" name="直線コネクタ 13">
            <a:extLst>
              <a:ext uri="{FF2B5EF4-FFF2-40B4-BE49-F238E27FC236}">
                <a16:creationId xmlns:a16="http://schemas.microsoft.com/office/drawing/2014/main" id="{E0302FAB-4BD1-CB33-72C4-9E81D696FECB}"/>
              </a:ext>
            </a:extLst>
          </p:cNvPr>
          <p:cNvCxnSpPr>
            <a:cxnSpLocks/>
          </p:cNvCxnSpPr>
          <p:nvPr/>
        </p:nvCxnSpPr>
        <p:spPr>
          <a:xfrm>
            <a:off x="0" y="563769"/>
            <a:ext cx="121920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7" name="正方形/長方形 16">
            <a:extLst>
              <a:ext uri="{FF2B5EF4-FFF2-40B4-BE49-F238E27FC236}">
                <a16:creationId xmlns:a16="http://schemas.microsoft.com/office/drawing/2014/main" id="{C03A69C4-2A88-B7A2-A929-47579098088F}"/>
              </a:ext>
            </a:extLst>
          </p:cNvPr>
          <p:cNvSpPr/>
          <p:nvPr/>
        </p:nvSpPr>
        <p:spPr>
          <a:xfrm>
            <a:off x="0" y="72192"/>
            <a:ext cx="116878" cy="491578"/>
          </a:xfrm>
          <a:prstGeom prst="rect">
            <a:avLst/>
          </a:prstGeom>
          <a:solidFill>
            <a:srgbClr val="0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1" name="テキスト ボックス 10">
            <a:extLst>
              <a:ext uri="{FF2B5EF4-FFF2-40B4-BE49-F238E27FC236}">
                <a16:creationId xmlns:a16="http://schemas.microsoft.com/office/drawing/2014/main" id="{125FBD9D-EE09-2020-AE5C-0565ED364E31}"/>
              </a:ext>
            </a:extLst>
          </p:cNvPr>
          <p:cNvSpPr txBox="1"/>
          <p:nvPr/>
        </p:nvSpPr>
        <p:spPr>
          <a:xfrm>
            <a:off x="111577" y="747370"/>
            <a:ext cx="11963545" cy="400110"/>
          </a:xfrm>
          <a:prstGeom prst="rect">
            <a:avLst/>
          </a:prstGeom>
          <a:solidFill>
            <a:srgbClr val="008080"/>
          </a:solidFill>
          <a:ln>
            <a:noFill/>
          </a:ln>
        </p:spPr>
        <p:txBody>
          <a:bodyPr wrap="square" rtlCol="0">
            <a:spAutoFit/>
          </a:bodyPr>
          <a:lstStyle/>
          <a:p>
            <a:r>
              <a:rPr kumimoji="1" lang="ja-JP" altLang="en-US" sz="2000" b="1" dirty="0">
                <a:solidFill>
                  <a:schemeClr val="bg1"/>
                </a:solidFill>
                <a:latin typeface="+mn-ea"/>
              </a:rPr>
              <a:t>７）柏市民が公園に求める施設</a:t>
            </a:r>
            <a:r>
              <a:rPr lang="en-US" altLang="ja-JP" sz="2000" b="1" dirty="0">
                <a:solidFill>
                  <a:schemeClr val="bg1"/>
                </a:solidFill>
                <a:latin typeface="+mn-ea"/>
              </a:rPr>
              <a:t>(</a:t>
            </a:r>
            <a:r>
              <a:rPr lang="ja-JP" altLang="en-US" sz="2000" b="1" dirty="0">
                <a:solidFill>
                  <a:schemeClr val="bg1"/>
                </a:solidFill>
                <a:latin typeface="+mn-ea"/>
              </a:rPr>
              <a:t>年代別</a:t>
            </a:r>
            <a:r>
              <a:rPr lang="en-US" altLang="ja-JP" sz="2000" b="1" dirty="0">
                <a:solidFill>
                  <a:schemeClr val="bg1"/>
                </a:solidFill>
                <a:latin typeface="+mn-ea"/>
              </a:rPr>
              <a:t>)【</a:t>
            </a:r>
            <a:r>
              <a:rPr lang="ja-JP" altLang="en-US" sz="2000" b="1" dirty="0">
                <a:solidFill>
                  <a:schemeClr val="bg1"/>
                </a:solidFill>
                <a:latin typeface="+mn-ea"/>
              </a:rPr>
              <a:t>令和５年度</a:t>
            </a:r>
            <a:r>
              <a:rPr lang="en-US" altLang="ja-JP" sz="2000" b="1" dirty="0">
                <a:solidFill>
                  <a:schemeClr val="bg1"/>
                </a:solidFill>
                <a:latin typeface="+mn-ea"/>
              </a:rPr>
              <a:t>(2023</a:t>
            </a:r>
            <a:r>
              <a:rPr lang="ja-JP" altLang="en-US" sz="2000" b="1" dirty="0">
                <a:solidFill>
                  <a:schemeClr val="bg1"/>
                </a:solidFill>
                <a:latin typeface="+mn-ea"/>
              </a:rPr>
              <a:t>年度</a:t>
            </a:r>
            <a:r>
              <a:rPr lang="en-US" altLang="ja-JP" sz="2000" b="1" dirty="0">
                <a:solidFill>
                  <a:schemeClr val="bg1"/>
                </a:solidFill>
                <a:latin typeface="+mn-ea"/>
              </a:rPr>
              <a:t>)】</a:t>
            </a:r>
            <a:endParaRPr kumimoji="1" lang="ja-JP" altLang="en-US" sz="2000" b="1" dirty="0">
              <a:solidFill>
                <a:schemeClr val="bg1"/>
              </a:solidFill>
              <a:latin typeface="+mn-ea"/>
            </a:endParaRPr>
          </a:p>
        </p:txBody>
      </p:sp>
      <p:sp>
        <p:nvSpPr>
          <p:cNvPr id="19" name="テキスト ボックス 18">
            <a:extLst>
              <a:ext uri="{FF2B5EF4-FFF2-40B4-BE49-F238E27FC236}">
                <a16:creationId xmlns:a16="http://schemas.microsoft.com/office/drawing/2014/main" id="{0671C4FC-BED6-0C17-FBA3-77B9C61598FA}"/>
              </a:ext>
            </a:extLst>
          </p:cNvPr>
          <p:cNvSpPr txBox="1"/>
          <p:nvPr/>
        </p:nvSpPr>
        <p:spPr>
          <a:xfrm>
            <a:off x="397078" y="1296903"/>
            <a:ext cx="11678044" cy="369332"/>
          </a:xfrm>
          <a:prstGeom prst="rect">
            <a:avLst/>
          </a:prstGeom>
          <a:noFill/>
        </p:spPr>
        <p:txBody>
          <a:bodyPr wrap="square">
            <a:spAutoFit/>
          </a:bodyPr>
          <a:lstStyle/>
          <a:p>
            <a:r>
              <a:rPr kumimoji="1" lang="en-US" altLang="ja-JP" sz="1800" b="1" dirty="0">
                <a:latin typeface="+mn-ea"/>
              </a:rPr>
              <a:t>(Q.14)</a:t>
            </a:r>
            <a:r>
              <a:rPr lang="ja-JP" altLang="en-US" b="1" dirty="0">
                <a:latin typeface="+mn-ea"/>
              </a:rPr>
              <a:t>公園に必要な施設等を、５つ選んでください。</a:t>
            </a:r>
          </a:p>
        </p:txBody>
      </p:sp>
      <p:graphicFrame>
        <p:nvGraphicFramePr>
          <p:cNvPr id="6" name="表 5">
            <a:extLst>
              <a:ext uri="{FF2B5EF4-FFF2-40B4-BE49-F238E27FC236}">
                <a16:creationId xmlns:a16="http://schemas.microsoft.com/office/drawing/2014/main" id="{533CEF5C-2305-93C2-A6D0-14A8CA4AAE75}"/>
              </a:ext>
            </a:extLst>
          </p:cNvPr>
          <p:cNvGraphicFramePr>
            <a:graphicFrameLocks noGrp="1"/>
          </p:cNvGraphicFramePr>
          <p:nvPr>
            <p:extLst>
              <p:ext uri="{D42A27DB-BD31-4B8C-83A1-F6EECF244321}">
                <p14:modId xmlns:p14="http://schemas.microsoft.com/office/powerpoint/2010/main" val="1603788339"/>
              </p:ext>
            </p:extLst>
          </p:nvPr>
        </p:nvGraphicFramePr>
        <p:xfrm>
          <a:off x="450402" y="1880163"/>
          <a:ext cx="4428000" cy="4118148"/>
        </p:xfrm>
        <a:graphic>
          <a:graphicData uri="http://schemas.openxmlformats.org/drawingml/2006/table">
            <a:tbl>
              <a:tblPr>
                <a:tableStyleId>{5C22544A-7EE6-4342-B048-85BDC9FD1C3A}</a:tableStyleId>
              </a:tblPr>
              <a:tblGrid>
                <a:gridCol w="3660392">
                  <a:extLst>
                    <a:ext uri="{9D8B030D-6E8A-4147-A177-3AD203B41FA5}">
                      <a16:colId xmlns:a16="http://schemas.microsoft.com/office/drawing/2014/main" val="2638198676"/>
                    </a:ext>
                  </a:extLst>
                </a:gridCol>
                <a:gridCol w="767608">
                  <a:extLst>
                    <a:ext uri="{9D8B030D-6E8A-4147-A177-3AD203B41FA5}">
                      <a16:colId xmlns:a16="http://schemas.microsoft.com/office/drawing/2014/main" val="1080349426"/>
                    </a:ext>
                  </a:extLst>
                </a:gridCol>
              </a:tblGrid>
              <a:tr h="228786">
                <a:tc>
                  <a:txBody>
                    <a:bodyPr/>
                    <a:lstStyle/>
                    <a:p>
                      <a:pPr algn="l" fontAlgn="ctr"/>
                      <a:r>
                        <a:rPr lang="ja-JP" altLang="en-US" sz="1200" b="0" i="0" u="none" strike="noStrike" dirty="0">
                          <a:solidFill>
                            <a:srgbClr val="000000"/>
                          </a:solidFill>
                          <a:effectLst/>
                          <a:latin typeface="BIZ UDゴシック" panose="020B0400000000000000" pitchFamily="49" charset="-128"/>
                          <a:ea typeface="BIZ UDゴシック" panose="020B0400000000000000" pitchFamily="49" charset="-128"/>
                        </a:rPr>
                        <a:t> ①清潔なトイレ</a:t>
                      </a: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70.7%</a:t>
                      </a: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7678289"/>
                  </a:ext>
                </a:extLst>
              </a:tr>
              <a:tr h="228786">
                <a:tc>
                  <a:txBody>
                    <a:bodyPr/>
                    <a:lstStyle/>
                    <a:p>
                      <a:pPr algn="l" fontAlgn="ctr"/>
                      <a:r>
                        <a:rPr lang="ja-JP" altLang="en-US" sz="1200" b="0" i="0" u="none" strike="noStrike" dirty="0">
                          <a:solidFill>
                            <a:srgbClr val="000000"/>
                          </a:solidFill>
                          <a:effectLst/>
                          <a:latin typeface="BIZ UDゴシック" panose="020B0400000000000000" pitchFamily="49" charset="-128"/>
                          <a:ea typeface="BIZ UDゴシック" panose="020B0400000000000000" pitchFamily="49" charset="-128"/>
                        </a:rPr>
                        <a:t> ②休憩施設（ベンチやデッキ、机など）</a:t>
                      </a: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54.5%</a:t>
                      </a: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26023222"/>
                  </a:ext>
                </a:extLst>
              </a:tr>
              <a:tr h="228786">
                <a:tc>
                  <a:txBody>
                    <a:bodyPr/>
                    <a:lstStyle/>
                    <a:p>
                      <a:pPr algn="l" fontAlgn="ctr"/>
                      <a:r>
                        <a:rPr lang="ja-JP" altLang="en-US" sz="1200" b="0" i="0" u="none" strike="noStrike" dirty="0">
                          <a:solidFill>
                            <a:srgbClr val="000000"/>
                          </a:solidFill>
                          <a:effectLst/>
                          <a:latin typeface="BIZ UDゴシック" panose="020B0400000000000000" pitchFamily="49" charset="-128"/>
                          <a:ea typeface="BIZ UDゴシック" panose="020B0400000000000000" pitchFamily="49" charset="-128"/>
                        </a:rPr>
                        <a:t> ③日陰（緑陰、東屋・パーゴラなど）</a:t>
                      </a: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46.1%</a:t>
                      </a: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64584959"/>
                  </a:ext>
                </a:extLst>
              </a:tr>
              <a:tr h="228786">
                <a:tc>
                  <a:txBody>
                    <a:bodyPr/>
                    <a:lstStyle/>
                    <a:p>
                      <a:pPr algn="l" fontAlgn="ctr"/>
                      <a:r>
                        <a:rPr lang="ja-JP" altLang="en-US" sz="1200" b="0" i="0" u="none" strike="noStrike" dirty="0">
                          <a:solidFill>
                            <a:srgbClr val="000000"/>
                          </a:solidFill>
                          <a:effectLst/>
                          <a:latin typeface="BIZ UDゴシック" panose="020B0400000000000000" pitchFamily="49" charset="-128"/>
                          <a:ea typeface="BIZ UDゴシック" panose="020B0400000000000000" pitchFamily="49" charset="-128"/>
                        </a:rPr>
                        <a:t> ④花や植物、樹木などの自然環境</a:t>
                      </a: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45.0%</a:t>
                      </a: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03460310"/>
                  </a:ext>
                </a:extLst>
              </a:tr>
              <a:tr h="228786">
                <a:tc>
                  <a:txBody>
                    <a:bodyPr/>
                    <a:lstStyle/>
                    <a:p>
                      <a:pPr algn="l" fontAlgn="ctr"/>
                      <a:r>
                        <a:rPr lang="ja-JP" altLang="en-US" sz="1200" b="0" i="0" u="none" strike="noStrike" dirty="0">
                          <a:solidFill>
                            <a:srgbClr val="000000"/>
                          </a:solidFill>
                          <a:effectLst/>
                          <a:latin typeface="BIZ UDゴシック" panose="020B0400000000000000" pitchFamily="49" charset="-128"/>
                          <a:ea typeface="BIZ UDゴシック" panose="020B0400000000000000" pitchFamily="49" charset="-128"/>
                        </a:rPr>
                        <a:t> ⑤ウォーキング、ランニング等の施設</a:t>
                      </a: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35.0%</a:t>
                      </a: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44270439"/>
                  </a:ext>
                </a:extLst>
              </a:tr>
              <a:tr h="228786">
                <a:tc>
                  <a:txBody>
                    <a:bodyPr/>
                    <a:lstStyle/>
                    <a:p>
                      <a:pPr algn="l" fontAlgn="ctr"/>
                      <a:r>
                        <a:rPr lang="ja-JP" altLang="en-US" sz="1200" b="0" i="0" u="none" strike="noStrike" dirty="0">
                          <a:solidFill>
                            <a:srgbClr val="000000"/>
                          </a:solidFill>
                          <a:effectLst/>
                          <a:latin typeface="BIZ UDゴシック" panose="020B0400000000000000" pitchFamily="49" charset="-128"/>
                          <a:ea typeface="BIZ UDゴシック" panose="020B0400000000000000" pitchFamily="49" charset="-128"/>
                        </a:rPr>
                        <a:t> ⑥誰もが遊べる遊具（障がいを含む）</a:t>
                      </a: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32.5%</a:t>
                      </a: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23715548"/>
                  </a:ext>
                </a:extLst>
              </a:tr>
              <a:tr h="228786">
                <a:tc>
                  <a:txBody>
                    <a:bodyPr/>
                    <a:lstStyle/>
                    <a:p>
                      <a:pPr algn="l" fontAlgn="ctr"/>
                      <a:r>
                        <a:rPr lang="zh-TW" altLang="en-US" sz="1200" b="0" i="0" u="none" strike="noStrike" dirty="0">
                          <a:solidFill>
                            <a:srgbClr val="000000"/>
                          </a:solidFill>
                          <a:effectLst/>
                          <a:latin typeface="BIZ UDゴシック" panose="020B0400000000000000" pitchFamily="49" charset="-128"/>
                          <a:ea typeface="BIZ UDゴシック" panose="020B0400000000000000" pitchFamily="49" charset="-128"/>
                        </a:rPr>
                        <a:t> ⑦駐車場、駐輪場</a:t>
                      </a: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32.4%</a:t>
                      </a: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21357477"/>
                  </a:ext>
                </a:extLst>
              </a:tr>
              <a:tr h="228786">
                <a:tc>
                  <a:txBody>
                    <a:bodyPr/>
                    <a:lstStyle/>
                    <a:p>
                      <a:pPr algn="l" fontAlgn="ctr"/>
                      <a:r>
                        <a:rPr lang="ja-JP" altLang="en-US" sz="1200" b="0" i="0" u="none" strike="noStrike" dirty="0">
                          <a:solidFill>
                            <a:srgbClr val="000000"/>
                          </a:solidFill>
                          <a:effectLst/>
                          <a:latin typeface="BIZ UDゴシック" panose="020B0400000000000000" pitchFamily="49" charset="-128"/>
                          <a:ea typeface="BIZ UDゴシック" panose="020B0400000000000000" pitchFamily="49" charset="-128"/>
                        </a:rPr>
                        <a:t> ⑧健康になる施設（健康遊具など）</a:t>
                      </a: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30.6%</a:t>
                      </a: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05140233"/>
                  </a:ext>
                </a:extLst>
              </a:tr>
              <a:tr h="228786">
                <a:tc>
                  <a:txBody>
                    <a:bodyPr/>
                    <a:lstStyle/>
                    <a:p>
                      <a:pPr algn="l" fontAlgn="ctr"/>
                      <a:r>
                        <a:rPr lang="ja-JP" altLang="en-US" sz="1200" b="0" i="0" u="none" strike="noStrike" dirty="0">
                          <a:solidFill>
                            <a:srgbClr val="000000"/>
                          </a:solidFill>
                          <a:effectLst/>
                          <a:latin typeface="BIZ UDゴシック" panose="020B0400000000000000" pitchFamily="49" charset="-128"/>
                          <a:ea typeface="BIZ UDゴシック" panose="020B0400000000000000" pitchFamily="49" charset="-128"/>
                        </a:rPr>
                        <a:t> ⑨屋根のある施設（荒天時、猛暑日でも遊べる）</a:t>
                      </a: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28.9%</a:t>
                      </a: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72438714"/>
                  </a:ext>
                </a:extLst>
              </a:tr>
              <a:tr h="228786">
                <a:tc>
                  <a:txBody>
                    <a:bodyPr/>
                    <a:lstStyle/>
                    <a:p>
                      <a:pPr algn="l" fontAlgn="ctr"/>
                      <a:r>
                        <a:rPr lang="ja-JP" altLang="en-US" sz="1200" b="0" i="0" u="none" strike="noStrike" dirty="0">
                          <a:solidFill>
                            <a:srgbClr val="000000"/>
                          </a:solidFill>
                          <a:effectLst/>
                          <a:latin typeface="BIZ UDゴシック" panose="020B0400000000000000" pitchFamily="49" charset="-128"/>
                          <a:ea typeface="BIZ UDゴシック" panose="020B0400000000000000" pitchFamily="49" charset="-128"/>
                        </a:rPr>
                        <a:t> ⑩年代別遊具（子どもの年代に応じた遊具）</a:t>
                      </a: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20.6%</a:t>
                      </a: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53727332"/>
                  </a:ext>
                </a:extLst>
              </a:tr>
              <a:tr h="228786">
                <a:tc>
                  <a:txBody>
                    <a:bodyPr/>
                    <a:lstStyle/>
                    <a:p>
                      <a:pPr algn="l" fontAlgn="ctr"/>
                      <a:r>
                        <a:rPr lang="ja-JP" altLang="en-US" sz="1200" b="0" i="0" u="none" strike="noStrike" dirty="0">
                          <a:solidFill>
                            <a:srgbClr val="000000"/>
                          </a:solidFill>
                          <a:effectLst/>
                          <a:latin typeface="BIZ UDゴシック" panose="020B0400000000000000" pitchFamily="49" charset="-128"/>
                          <a:ea typeface="BIZ UDゴシック" panose="020B0400000000000000" pitchFamily="49" charset="-128"/>
                        </a:rPr>
                        <a:t> ⑪スポーツ施設・ボール遊びできる施設</a:t>
                      </a: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18.6%</a:t>
                      </a: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82794579"/>
                  </a:ext>
                </a:extLst>
              </a:tr>
              <a:tr h="228786">
                <a:tc>
                  <a:txBody>
                    <a:bodyPr/>
                    <a:lstStyle/>
                    <a:p>
                      <a:pPr algn="l" fontAlgn="ctr"/>
                      <a:r>
                        <a:rPr lang="ja-JP" altLang="en-US" sz="1200" b="0" i="0" u="none" strike="noStrike" dirty="0">
                          <a:solidFill>
                            <a:srgbClr val="000000"/>
                          </a:solidFill>
                          <a:effectLst/>
                          <a:latin typeface="BIZ UDゴシック" panose="020B0400000000000000" pitchFamily="49" charset="-128"/>
                          <a:ea typeface="BIZ UDゴシック" panose="020B0400000000000000" pitchFamily="49" charset="-128"/>
                        </a:rPr>
                        <a:t> ⑫オープンスペース、広場</a:t>
                      </a: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17.0%</a:t>
                      </a: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23885359"/>
                  </a:ext>
                </a:extLst>
              </a:tr>
              <a:tr h="228786">
                <a:tc>
                  <a:txBody>
                    <a:bodyPr/>
                    <a:lstStyle/>
                    <a:p>
                      <a:pPr algn="l" fontAlgn="ctr"/>
                      <a:r>
                        <a:rPr lang="ja-JP" altLang="en-US" sz="1200" b="0" i="0" u="none" strike="noStrike" dirty="0">
                          <a:solidFill>
                            <a:srgbClr val="000000"/>
                          </a:solidFill>
                          <a:effectLst/>
                          <a:latin typeface="BIZ UDゴシック" panose="020B0400000000000000" pitchFamily="49" charset="-128"/>
                          <a:ea typeface="BIZ UDゴシック" panose="020B0400000000000000" pitchFamily="49" charset="-128"/>
                        </a:rPr>
                        <a:t> ⑬水遊び施設（じゃぶじゃぶ池、噴水など）</a:t>
                      </a: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16.6%</a:t>
                      </a: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42477935"/>
                  </a:ext>
                </a:extLst>
              </a:tr>
              <a:tr h="228786">
                <a:tc>
                  <a:txBody>
                    <a:bodyPr/>
                    <a:lstStyle/>
                    <a:p>
                      <a:pPr algn="l" fontAlgn="ctr"/>
                      <a:r>
                        <a:rPr lang="ja-JP" altLang="en-US" sz="1200" b="0" i="0" u="none" strike="noStrike" dirty="0">
                          <a:solidFill>
                            <a:srgbClr val="000000"/>
                          </a:solidFill>
                          <a:effectLst/>
                          <a:latin typeface="BIZ UDゴシック" panose="020B0400000000000000" pitchFamily="49" charset="-128"/>
                          <a:ea typeface="BIZ UDゴシック" panose="020B0400000000000000" pitchFamily="49" charset="-128"/>
                        </a:rPr>
                        <a:t> ⑭飲食や物販施設</a:t>
                      </a: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13.3%</a:t>
                      </a: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32874897"/>
                  </a:ext>
                </a:extLst>
              </a:tr>
              <a:tr h="228786">
                <a:tc>
                  <a:txBody>
                    <a:bodyPr/>
                    <a:lstStyle/>
                    <a:p>
                      <a:pPr algn="l" fontAlgn="ctr"/>
                      <a:r>
                        <a:rPr lang="ja-JP" altLang="en-US" sz="1200" b="0" i="0" u="none" strike="noStrike" dirty="0">
                          <a:solidFill>
                            <a:srgbClr val="000000"/>
                          </a:solidFill>
                          <a:effectLst/>
                          <a:latin typeface="BIZ UDゴシック" panose="020B0400000000000000" pitchFamily="49" charset="-128"/>
                          <a:ea typeface="BIZ UDゴシック" panose="020B0400000000000000" pitchFamily="49" charset="-128"/>
                        </a:rPr>
                        <a:t> ⑮特色ある遊具（人気のふわふわドームなど）</a:t>
                      </a: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10.9%</a:t>
                      </a: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41688482"/>
                  </a:ext>
                </a:extLst>
              </a:tr>
              <a:tr h="228786">
                <a:tc>
                  <a:txBody>
                    <a:bodyPr/>
                    <a:lstStyle/>
                    <a:p>
                      <a:pPr algn="l" fontAlgn="ctr"/>
                      <a:r>
                        <a:rPr lang="ja-JP" altLang="en-US" sz="1200" b="0" i="0" u="none" strike="noStrike" dirty="0">
                          <a:solidFill>
                            <a:srgbClr val="000000"/>
                          </a:solidFill>
                          <a:effectLst/>
                          <a:latin typeface="BIZ UDゴシック" panose="020B0400000000000000" pitchFamily="49" charset="-128"/>
                          <a:ea typeface="BIZ UDゴシック" panose="020B0400000000000000" pitchFamily="49" charset="-128"/>
                        </a:rPr>
                        <a:t> ⑯大型複合遊具（規模の大きな複合遊具）</a:t>
                      </a: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10.5%</a:t>
                      </a: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35624354"/>
                  </a:ext>
                </a:extLst>
              </a:tr>
              <a:tr h="228786">
                <a:tc>
                  <a:txBody>
                    <a:bodyPr/>
                    <a:lstStyle/>
                    <a:p>
                      <a:pPr algn="l" fontAlgn="ctr"/>
                      <a:r>
                        <a:rPr lang="ja-JP" altLang="en-US" sz="1200" b="0" i="0" u="none" strike="noStrike" dirty="0">
                          <a:solidFill>
                            <a:srgbClr val="000000"/>
                          </a:solidFill>
                          <a:effectLst/>
                          <a:latin typeface="BIZ UDゴシック" panose="020B0400000000000000" pitchFamily="49" charset="-128"/>
                          <a:ea typeface="BIZ UDゴシック" panose="020B0400000000000000" pitchFamily="49" charset="-128"/>
                        </a:rPr>
                        <a:t> ⑰スケートボードなどのアーバンスポーツ施設</a:t>
                      </a: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4.2%</a:t>
                      </a: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98435405"/>
                  </a:ext>
                </a:extLst>
              </a:tr>
              <a:tr h="228786">
                <a:tc>
                  <a:txBody>
                    <a:bodyPr/>
                    <a:lstStyle/>
                    <a:p>
                      <a:pPr algn="l" fontAlgn="ctr"/>
                      <a:r>
                        <a:rPr lang="ja-JP" altLang="en-US" sz="1200" b="0" i="0" u="none" strike="noStrike" dirty="0">
                          <a:solidFill>
                            <a:srgbClr val="000000"/>
                          </a:solidFill>
                          <a:effectLst/>
                          <a:latin typeface="BIZ UDゴシック" panose="020B0400000000000000" pitchFamily="49" charset="-128"/>
                          <a:ea typeface="BIZ UDゴシック" panose="020B0400000000000000" pitchFamily="49" charset="-128"/>
                        </a:rPr>
                        <a:t> ⑱その他</a:t>
                      </a: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2.6%</a:t>
                      </a: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7332751"/>
                  </a:ext>
                </a:extLst>
              </a:tr>
            </a:tbl>
          </a:graphicData>
        </a:graphic>
      </p:graphicFrame>
      <p:graphicFrame>
        <p:nvGraphicFramePr>
          <p:cNvPr id="9" name="表 8">
            <a:extLst>
              <a:ext uri="{FF2B5EF4-FFF2-40B4-BE49-F238E27FC236}">
                <a16:creationId xmlns:a16="http://schemas.microsoft.com/office/drawing/2014/main" id="{1AA2B5B3-954E-AAFD-40B7-C39A9B0538C7}"/>
              </a:ext>
            </a:extLst>
          </p:cNvPr>
          <p:cNvGraphicFramePr>
            <a:graphicFrameLocks noGrp="1"/>
          </p:cNvGraphicFramePr>
          <p:nvPr>
            <p:extLst>
              <p:ext uri="{D42A27DB-BD31-4B8C-83A1-F6EECF244321}">
                <p14:modId xmlns:p14="http://schemas.microsoft.com/office/powerpoint/2010/main" val="553825614"/>
              </p:ext>
            </p:extLst>
          </p:nvPr>
        </p:nvGraphicFramePr>
        <p:xfrm>
          <a:off x="4876884" y="1450953"/>
          <a:ext cx="7091598" cy="4552671"/>
        </p:xfrm>
        <a:graphic>
          <a:graphicData uri="http://schemas.openxmlformats.org/drawingml/2006/table">
            <a:tbl>
              <a:tblPr>
                <a:tableStyleId>{5C22544A-7EE6-4342-B048-85BDC9FD1C3A}</a:tableStyleId>
              </a:tblPr>
              <a:tblGrid>
                <a:gridCol w="2823799">
                  <a:extLst>
                    <a:ext uri="{9D8B030D-6E8A-4147-A177-3AD203B41FA5}">
                      <a16:colId xmlns:a16="http://schemas.microsoft.com/office/drawing/2014/main" val="2638198676"/>
                    </a:ext>
                  </a:extLst>
                </a:gridCol>
                <a:gridCol w="714839">
                  <a:extLst>
                    <a:ext uri="{9D8B030D-6E8A-4147-A177-3AD203B41FA5}">
                      <a16:colId xmlns:a16="http://schemas.microsoft.com/office/drawing/2014/main" val="2265642747"/>
                    </a:ext>
                  </a:extLst>
                </a:gridCol>
                <a:gridCol w="592160">
                  <a:extLst>
                    <a:ext uri="{9D8B030D-6E8A-4147-A177-3AD203B41FA5}">
                      <a16:colId xmlns:a16="http://schemas.microsoft.com/office/drawing/2014/main" val="2223418213"/>
                    </a:ext>
                  </a:extLst>
                </a:gridCol>
                <a:gridCol w="592160">
                  <a:extLst>
                    <a:ext uri="{9D8B030D-6E8A-4147-A177-3AD203B41FA5}">
                      <a16:colId xmlns:a16="http://schemas.microsoft.com/office/drawing/2014/main" val="1855545757"/>
                    </a:ext>
                  </a:extLst>
                </a:gridCol>
                <a:gridCol w="592160">
                  <a:extLst>
                    <a:ext uri="{9D8B030D-6E8A-4147-A177-3AD203B41FA5}">
                      <a16:colId xmlns:a16="http://schemas.microsoft.com/office/drawing/2014/main" val="2249778723"/>
                    </a:ext>
                  </a:extLst>
                </a:gridCol>
                <a:gridCol w="592160">
                  <a:extLst>
                    <a:ext uri="{9D8B030D-6E8A-4147-A177-3AD203B41FA5}">
                      <a16:colId xmlns:a16="http://schemas.microsoft.com/office/drawing/2014/main" val="2157110193"/>
                    </a:ext>
                  </a:extLst>
                </a:gridCol>
                <a:gridCol w="592160">
                  <a:extLst>
                    <a:ext uri="{9D8B030D-6E8A-4147-A177-3AD203B41FA5}">
                      <a16:colId xmlns:a16="http://schemas.microsoft.com/office/drawing/2014/main" val="712338000"/>
                    </a:ext>
                  </a:extLst>
                </a:gridCol>
                <a:gridCol w="592160">
                  <a:extLst>
                    <a:ext uri="{9D8B030D-6E8A-4147-A177-3AD203B41FA5}">
                      <a16:colId xmlns:a16="http://schemas.microsoft.com/office/drawing/2014/main" val="3414669167"/>
                    </a:ext>
                  </a:extLst>
                </a:gridCol>
              </a:tblGrid>
              <a:tr h="441921">
                <a:tc>
                  <a:txBody>
                    <a:bodyPr/>
                    <a:lstStyle/>
                    <a:p>
                      <a:pPr algn="l" fontAlgn="ctr"/>
                      <a:endPar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10852" marR="10852" marT="10852" marB="0"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 </a:t>
                      </a: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10  </a:t>
                      </a: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代</a:t>
                      </a:r>
                    </a:p>
                  </a:txBody>
                  <a:tcPr marL="10852" marR="10852" marT="10852" marB="36000"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 </a:t>
                      </a: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20  </a:t>
                      </a: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代</a:t>
                      </a:r>
                    </a:p>
                  </a:txBody>
                  <a:tcPr marL="10852" marR="10852" marT="10852" marB="36000"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 </a:t>
                      </a: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30  </a:t>
                      </a: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代</a:t>
                      </a:r>
                    </a:p>
                  </a:txBody>
                  <a:tcPr marL="10852" marR="10852" marT="10852" marB="36000"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 </a:t>
                      </a: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40  </a:t>
                      </a: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代</a:t>
                      </a:r>
                    </a:p>
                  </a:txBody>
                  <a:tcPr marL="10852" marR="10852" marT="10852" marB="36000"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 </a:t>
                      </a: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50  </a:t>
                      </a: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代</a:t>
                      </a:r>
                    </a:p>
                  </a:txBody>
                  <a:tcPr marL="10852" marR="10852" marT="10852" marB="36000"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 </a:t>
                      </a: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60  </a:t>
                      </a: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代</a:t>
                      </a:r>
                    </a:p>
                  </a:txBody>
                  <a:tcPr marL="10852" marR="10852" marT="10852" marB="36000"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 </a:t>
                      </a: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70</a:t>
                      </a:r>
                      <a:r>
                        <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rPr>
                        <a:t>代以上</a:t>
                      </a:r>
                    </a:p>
                  </a:txBody>
                  <a:tcPr marL="10852" marR="10852" marT="10852" marB="36000"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71991609"/>
                  </a:ext>
                </a:extLst>
              </a:tr>
              <a:tr h="228375">
                <a:tc>
                  <a:txBody>
                    <a:bodyPr/>
                    <a:lstStyle/>
                    <a:p>
                      <a:pPr algn="l" fontAlgn="ctr"/>
                      <a:endPar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65.1%</a:t>
                      </a:r>
                    </a:p>
                  </a:txBody>
                  <a:tcPr marL="10852" marR="10852" marT="10852"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66.4%</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66.7%</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68.6%</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75.3%</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75.5%</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73.2%</a:t>
                      </a:r>
                    </a:p>
                  </a:txBody>
                  <a:tcPr marL="10852" marR="10852" marT="10852"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87678289"/>
                  </a:ext>
                </a:extLst>
              </a:tr>
              <a:tr h="228375">
                <a:tc>
                  <a:txBody>
                    <a:bodyPr/>
                    <a:lstStyle/>
                    <a:p>
                      <a:pPr algn="l" fontAlgn="ctr"/>
                      <a:endPar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50.8%</a:t>
                      </a:r>
                    </a:p>
                  </a:txBody>
                  <a:tcPr marL="10852" marR="10852" marT="10852"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55.2%</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40.2%</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50.2%</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57.7%</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65.0%</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61.0%</a:t>
                      </a:r>
                    </a:p>
                  </a:txBody>
                  <a:tcPr marL="10852" marR="10852" marT="10852"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626023222"/>
                  </a:ext>
                </a:extLst>
              </a:tr>
              <a:tr h="228375">
                <a:tc>
                  <a:txBody>
                    <a:bodyPr/>
                    <a:lstStyle/>
                    <a:p>
                      <a:pPr algn="l" fontAlgn="ctr"/>
                      <a:endPar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41.3%</a:t>
                      </a:r>
                    </a:p>
                  </a:txBody>
                  <a:tcPr marL="10852" marR="10852" marT="10852"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37.6%</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43.0%</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46.0%</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49.5%</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54.7%</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46.5%</a:t>
                      </a:r>
                    </a:p>
                  </a:txBody>
                  <a:tcPr marL="10852" marR="10852" marT="10852"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364584959"/>
                  </a:ext>
                </a:extLst>
              </a:tr>
              <a:tr h="228375">
                <a:tc>
                  <a:txBody>
                    <a:bodyPr/>
                    <a:lstStyle/>
                    <a:p>
                      <a:pPr algn="l" fontAlgn="ctr"/>
                      <a:endPar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28.6%</a:t>
                      </a:r>
                    </a:p>
                  </a:txBody>
                  <a:tcPr marL="10852" marR="10852" marT="10852"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35.5%</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29.6%</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41.2%</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52.6%</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55.4%</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58.5%</a:t>
                      </a:r>
                    </a:p>
                  </a:txBody>
                  <a:tcPr marL="10852" marR="10852" marT="10852"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703460310"/>
                  </a:ext>
                </a:extLst>
              </a:tr>
              <a:tr h="228375">
                <a:tc>
                  <a:txBody>
                    <a:bodyPr/>
                    <a:lstStyle/>
                    <a:p>
                      <a:pPr algn="l" fontAlgn="ctr"/>
                      <a:endParaRPr lang="ja-JP" altLang="en-US" sz="900" b="0" i="0" u="none" strike="noStrike">
                        <a:solidFill>
                          <a:srgbClr val="000000"/>
                        </a:solidFill>
                        <a:effectLst/>
                        <a:latin typeface="BIZ UDゴシック" panose="020B0400000000000000" pitchFamily="49" charset="-128"/>
                        <a:ea typeface="BIZ UDゴシック" panose="020B0400000000000000" pitchFamily="49" charset="-128"/>
                      </a:endParaRP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25.4%</a:t>
                      </a:r>
                    </a:p>
                  </a:txBody>
                  <a:tcPr marL="10852" marR="10852" marT="10852"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31.5%</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22.4%</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34.8%</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43.4%</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41.9%</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39.0%</a:t>
                      </a:r>
                    </a:p>
                  </a:txBody>
                  <a:tcPr marL="10852" marR="10852" marT="10852"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344270439"/>
                  </a:ext>
                </a:extLst>
              </a:tr>
              <a:tr h="228375">
                <a:tc>
                  <a:txBody>
                    <a:bodyPr/>
                    <a:lstStyle/>
                    <a:p>
                      <a:pPr algn="l" fontAlgn="ctr"/>
                      <a:endPar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47.6%</a:t>
                      </a:r>
                    </a:p>
                  </a:txBody>
                  <a:tcPr marL="10852" marR="10852" marT="10852"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37.9%</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33.9%</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32.4%</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28.1%</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26.2%</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34.0%</a:t>
                      </a:r>
                    </a:p>
                  </a:txBody>
                  <a:tcPr marL="10852" marR="10852" marT="10852"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623715548"/>
                  </a:ext>
                </a:extLst>
              </a:tr>
              <a:tr h="228375">
                <a:tc>
                  <a:txBody>
                    <a:bodyPr/>
                    <a:lstStyle/>
                    <a:p>
                      <a:pPr algn="l" fontAlgn="ctr"/>
                      <a:endParaRPr lang="zh-TW" altLang="en-US" sz="9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22.2%</a:t>
                      </a:r>
                    </a:p>
                  </a:txBody>
                  <a:tcPr marL="10852" marR="10852" marT="10852"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24.2%</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31.3%</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35.7%</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41.8%</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37.3%</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25.1%</a:t>
                      </a:r>
                    </a:p>
                  </a:txBody>
                  <a:tcPr marL="10852" marR="10852" marT="10852"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21357477"/>
                  </a:ext>
                </a:extLst>
              </a:tr>
              <a:tr h="228375">
                <a:tc>
                  <a:txBody>
                    <a:bodyPr/>
                    <a:lstStyle/>
                    <a:p>
                      <a:pPr algn="l" fontAlgn="ctr"/>
                      <a:endPar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27.0%</a:t>
                      </a:r>
                    </a:p>
                  </a:txBody>
                  <a:tcPr marL="10852" marR="10852" marT="10852"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22.4%</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15.9%</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25.2%</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32.9%</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38.5%</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49.5%</a:t>
                      </a:r>
                    </a:p>
                  </a:txBody>
                  <a:tcPr marL="10852" marR="10852" marT="10852"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705140233"/>
                  </a:ext>
                </a:extLst>
              </a:tr>
              <a:tr h="228375">
                <a:tc>
                  <a:txBody>
                    <a:bodyPr/>
                    <a:lstStyle/>
                    <a:p>
                      <a:pPr algn="l" fontAlgn="ctr"/>
                      <a:endPar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28.6%</a:t>
                      </a:r>
                    </a:p>
                  </a:txBody>
                  <a:tcPr marL="10852" marR="10852" marT="10852"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30.3%</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34.3%</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23.8%</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27.3%</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28.4%</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29.1%</a:t>
                      </a:r>
                    </a:p>
                  </a:txBody>
                  <a:tcPr marL="10852" marR="10852" marT="10852"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72438714"/>
                  </a:ext>
                </a:extLst>
              </a:tr>
              <a:tr h="228375">
                <a:tc>
                  <a:txBody>
                    <a:bodyPr/>
                    <a:lstStyle/>
                    <a:p>
                      <a:pPr algn="l" fontAlgn="ctr"/>
                      <a:endPar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15.9%</a:t>
                      </a:r>
                    </a:p>
                  </a:txBody>
                  <a:tcPr marL="10852" marR="10852" marT="10852"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23.9%</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35.4%</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21.4%</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13.0%</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12.0%</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16.0%</a:t>
                      </a:r>
                    </a:p>
                  </a:txBody>
                  <a:tcPr marL="10852" marR="10852" marT="10852"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53727332"/>
                  </a:ext>
                </a:extLst>
              </a:tr>
              <a:tr h="228375">
                <a:tc>
                  <a:txBody>
                    <a:bodyPr/>
                    <a:lstStyle/>
                    <a:p>
                      <a:pPr algn="l" fontAlgn="ctr"/>
                      <a:endParaRPr lang="ja-JP" altLang="en-US" sz="900" b="0" i="0" u="none" strike="noStrike">
                        <a:solidFill>
                          <a:srgbClr val="000000"/>
                        </a:solidFill>
                        <a:effectLst/>
                        <a:latin typeface="BIZ UDゴシック" panose="020B0400000000000000" pitchFamily="49" charset="-128"/>
                        <a:ea typeface="BIZ UDゴシック" panose="020B0400000000000000" pitchFamily="49" charset="-128"/>
                      </a:endParaRP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41.3%</a:t>
                      </a:r>
                    </a:p>
                  </a:txBody>
                  <a:tcPr marL="10852" marR="10852" marT="10852"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32.1%</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22.8%</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27.4%</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13.0%</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6.9%</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7.7%</a:t>
                      </a:r>
                    </a:p>
                  </a:txBody>
                  <a:tcPr marL="10852" marR="10852" marT="10852"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82794579"/>
                  </a:ext>
                </a:extLst>
              </a:tr>
              <a:tr h="228375">
                <a:tc>
                  <a:txBody>
                    <a:bodyPr/>
                    <a:lstStyle/>
                    <a:p>
                      <a:pPr algn="l" fontAlgn="ctr"/>
                      <a:endPar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17.5%</a:t>
                      </a:r>
                    </a:p>
                  </a:txBody>
                  <a:tcPr marL="10852" marR="10852" marT="10852"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16.7%</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17.8%</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16.7%</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20.9%</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19.4%</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11.0%</a:t>
                      </a:r>
                    </a:p>
                  </a:txBody>
                  <a:tcPr marL="10852" marR="10852" marT="10852"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23885359"/>
                  </a:ext>
                </a:extLst>
              </a:tr>
              <a:tr h="228375">
                <a:tc>
                  <a:txBody>
                    <a:bodyPr/>
                    <a:lstStyle/>
                    <a:p>
                      <a:pPr algn="l" fontAlgn="ctr"/>
                      <a:endParaRPr lang="ja-JP" altLang="en-US" sz="900" b="0" i="0" u="none" strike="noStrike">
                        <a:solidFill>
                          <a:srgbClr val="000000"/>
                        </a:solidFill>
                        <a:effectLst/>
                        <a:latin typeface="BIZ UDゴシック" panose="020B0400000000000000" pitchFamily="49" charset="-128"/>
                        <a:ea typeface="BIZ UDゴシック" panose="020B0400000000000000" pitchFamily="49" charset="-128"/>
                      </a:endParaRP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15.9%</a:t>
                      </a:r>
                    </a:p>
                  </a:txBody>
                  <a:tcPr marL="10852" marR="10852" marT="10852"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15.5%</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30.7%</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20.5%</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9.4%</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10.0%</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11.3%</a:t>
                      </a:r>
                    </a:p>
                  </a:txBody>
                  <a:tcPr marL="10852" marR="10852" marT="10852"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42477935"/>
                  </a:ext>
                </a:extLst>
              </a:tr>
              <a:tr h="228375">
                <a:tc>
                  <a:txBody>
                    <a:bodyPr/>
                    <a:lstStyle/>
                    <a:p>
                      <a:pPr algn="l" fontAlgn="ctr"/>
                      <a:endParaRPr lang="ja-JP" altLang="en-US" sz="900" b="0" i="0" u="none" strike="noStrike">
                        <a:solidFill>
                          <a:srgbClr val="000000"/>
                        </a:solidFill>
                        <a:effectLst/>
                        <a:latin typeface="BIZ UDゴシック" panose="020B0400000000000000" pitchFamily="49" charset="-128"/>
                        <a:ea typeface="BIZ UDゴシック" panose="020B0400000000000000" pitchFamily="49" charset="-128"/>
                      </a:endParaRP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22.2%</a:t>
                      </a:r>
                    </a:p>
                  </a:txBody>
                  <a:tcPr marL="10852" marR="10852" marT="10852"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20.9%</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15.9%</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13.1%</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14.8%</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7.4%</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8.2%</a:t>
                      </a:r>
                    </a:p>
                  </a:txBody>
                  <a:tcPr marL="10852" marR="10852" marT="10852"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32874897"/>
                  </a:ext>
                </a:extLst>
              </a:tr>
              <a:tr h="228375">
                <a:tc>
                  <a:txBody>
                    <a:bodyPr/>
                    <a:lstStyle/>
                    <a:p>
                      <a:pPr algn="l" fontAlgn="ctr"/>
                      <a:endPar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19.0%</a:t>
                      </a:r>
                    </a:p>
                  </a:txBody>
                  <a:tcPr marL="10852" marR="10852" marT="10852"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15.8%</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25.2%</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12.4%</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2.6%</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2.2%</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4.7%</a:t>
                      </a:r>
                    </a:p>
                  </a:txBody>
                  <a:tcPr marL="10852" marR="10852" marT="10852"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41688482"/>
                  </a:ext>
                </a:extLst>
              </a:tr>
              <a:tr h="228375">
                <a:tc>
                  <a:txBody>
                    <a:bodyPr/>
                    <a:lstStyle/>
                    <a:p>
                      <a:pPr algn="l" fontAlgn="ctr"/>
                      <a:endPar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12.7%</a:t>
                      </a:r>
                    </a:p>
                  </a:txBody>
                  <a:tcPr marL="10852" marR="10852" marT="10852"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16.4%</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23.0%</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15.2%</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3.3%</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2.2%</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2.1%</a:t>
                      </a:r>
                    </a:p>
                  </a:txBody>
                  <a:tcPr marL="10852" marR="10852" marT="10852"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35624354"/>
                  </a:ext>
                </a:extLst>
              </a:tr>
              <a:tr h="228375">
                <a:tc>
                  <a:txBody>
                    <a:bodyPr/>
                    <a:lstStyle/>
                    <a:p>
                      <a:pPr algn="l" fontAlgn="ctr"/>
                      <a:endParaRPr lang="ja-JP" altLang="en-US" sz="900" b="0" i="0" u="none" strike="noStrike">
                        <a:solidFill>
                          <a:srgbClr val="000000"/>
                        </a:solidFill>
                        <a:effectLst/>
                        <a:latin typeface="BIZ UDゴシック" panose="020B0400000000000000" pitchFamily="49" charset="-128"/>
                        <a:ea typeface="BIZ UDゴシック" panose="020B0400000000000000" pitchFamily="49" charset="-128"/>
                      </a:endParaRP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12.7%</a:t>
                      </a:r>
                    </a:p>
                  </a:txBody>
                  <a:tcPr marL="10852" marR="10852" marT="10852"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8.5%</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4.6%</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6.2%</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2.8%</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2.0%</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1.2%</a:t>
                      </a:r>
                    </a:p>
                  </a:txBody>
                  <a:tcPr marL="10852" marR="10852" marT="10852"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98435405"/>
                  </a:ext>
                </a:extLst>
              </a:tr>
              <a:tr h="228375">
                <a:tc>
                  <a:txBody>
                    <a:bodyPr/>
                    <a:lstStyle/>
                    <a:p>
                      <a:pPr algn="l" fontAlgn="ctr"/>
                      <a:endParaRPr lang="ja-JP" altLang="en-US" sz="900" b="0" i="0" u="none" strike="noStrike" dirty="0">
                        <a:solidFill>
                          <a:srgbClr val="000000"/>
                        </a:solidFill>
                        <a:effectLst/>
                        <a:latin typeface="BIZ UDゴシック" panose="020B0400000000000000" pitchFamily="49" charset="-128"/>
                        <a:ea typeface="BIZ UDゴシック" panose="020B0400000000000000" pitchFamily="49" charset="-128"/>
                      </a:endParaRPr>
                    </a:p>
                  </a:txBody>
                  <a:tcPr marL="10852" marR="10852" marT="1085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4.8%</a:t>
                      </a:r>
                    </a:p>
                  </a:txBody>
                  <a:tcPr marL="10852" marR="10852" marT="10852"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2.7%</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3.5%</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3.1%</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2.6%</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3.4%</a:t>
                      </a:r>
                    </a:p>
                  </a:txBody>
                  <a:tcPr marL="10852" marR="10852" marT="10852"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900" b="0" i="0" u="none" strike="noStrike" dirty="0">
                          <a:solidFill>
                            <a:srgbClr val="000000"/>
                          </a:solidFill>
                          <a:effectLst/>
                          <a:latin typeface="BIZ UDゴシック" panose="020B0400000000000000" pitchFamily="49" charset="-128"/>
                          <a:ea typeface="BIZ UDゴシック" panose="020B0400000000000000" pitchFamily="49" charset="-128"/>
                        </a:rPr>
                        <a:t>-</a:t>
                      </a:r>
                    </a:p>
                  </a:txBody>
                  <a:tcPr marL="10852" marR="10852" marT="10852"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7332751"/>
                  </a:ext>
                </a:extLst>
              </a:tr>
            </a:tbl>
          </a:graphicData>
        </a:graphic>
      </p:graphicFrame>
      <p:graphicFrame>
        <p:nvGraphicFramePr>
          <p:cNvPr id="10" name="グラフ 9">
            <a:extLst>
              <a:ext uri="{FF2B5EF4-FFF2-40B4-BE49-F238E27FC236}">
                <a16:creationId xmlns:a16="http://schemas.microsoft.com/office/drawing/2014/main" id="{20998B82-2B26-4AF0-6A1F-6B9D86A20F63}"/>
              </a:ext>
            </a:extLst>
          </p:cNvPr>
          <p:cNvGraphicFramePr>
            <a:graphicFrameLocks/>
          </p:cNvGraphicFramePr>
          <p:nvPr>
            <p:extLst>
              <p:ext uri="{D42A27DB-BD31-4B8C-83A1-F6EECF244321}">
                <p14:modId xmlns:p14="http://schemas.microsoft.com/office/powerpoint/2010/main" val="2765182925"/>
              </p:ext>
            </p:extLst>
          </p:nvPr>
        </p:nvGraphicFramePr>
        <p:xfrm>
          <a:off x="1208574" y="1325456"/>
          <a:ext cx="6631253" cy="4794909"/>
        </p:xfrm>
        <a:graphic>
          <a:graphicData uri="http://schemas.openxmlformats.org/drawingml/2006/chart">
            <c:chart xmlns:c="http://schemas.openxmlformats.org/drawingml/2006/chart" xmlns:r="http://schemas.openxmlformats.org/officeDocument/2006/relationships" r:id="rId3"/>
          </a:graphicData>
        </a:graphic>
      </p:graphicFrame>
      <p:sp>
        <p:nvSpPr>
          <p:cNvPr id="2" name="テキスト ボックス 1">
            <a:extLst>
              <a:ext uri="{FF2B5EF4-FFF2-40B4-BE49-F238E27FC236}">
                <a16:creationId xmlns:a16="http://schemas.microsoft.com/office/drawing/2014/main" id="{0488E909-C428-AA1F-7E3F-93301609C864}"/>
              </a:ext>
            </a:extLst>
          </p:cNvPr>
          <p:cNvSpPr txBox="1"/>
          <p:nvPr/>
        </p:nvSpPr>
        <p:spPr>
          <a:xfrm>
            <a:off x="9416742" y="1354611"/>
            <a:ext cx="2605060" cy="261610"/>
          </a:xfrm>
          <a:prstGeom prst="rect">
            <a:avLst/>
          </a:prstGeom>
          <a:noFill/>
        </p:spPr>
        <p:txBody>
          <a:bodyPr vert="horz" wrap="square">
            <a:spAutoFit/>
          </a:bodyPr>
          <a:lstStyle/>
          <a:p>
            <a:r>
              <a:rPr kumimoji="1" lang="en-US" altLang="ja-JP" sz="1100" dirty="0">
                <a:latin typeface="BIZ UDゴシック" panose="020B0400000000000000" pitchFamily="49" charset="-128"/>
                <a:ea typeface="BIZ UDゴシック" panose="020B0400000000000000" pitchFamily="49" charset="-128"/>
              </a:rPr>
              <a:t>※</a:t>
            </a:r>
            <a:r>
              <a:rPr kumimoji="1" lang="ja-JP" altLang="en-US" sz="1100" dirty="0">
                <a:latin typeface="BIZ UDゴシック" panose="020B0400000000000000" pitchFamily="49" charset="-128"/>
                <a:ea typeface="BIZ UDゴシック" panose="020B0400000000000000" pitchFamily="49" charset="-128"/>
              </a:rPr>
              <a:t>３割以上を青で着色しています。</a:t>
            </a:r>
            <a:endParaRPr kumimoji="1" lang="en-US" altLang="ja-JP" sz="1100" dirty="0">
              <a:latin typeface="BIZ UDゴシック" panose="020B0400000000000000" pitchFamily="49" charset="-128"/>
              <a:ea typeface="BIZ UDゴシック" panose="020B0400000000000000" pitchFamily="49" charset="-128"/>
            </a:endParaRPr>
          </a:p>
        </p:txBody>
      </p:sp>
      <p:sp>
        <p:nvSpPr>
          <p:cNvPr id="4" name="テキスト ボックス 3">
            <a:extLst>
              <a:ext uri="{FF2B5EF4-FFF2-40B4-BE49-F238E27FC236}">
                <a16:creationId xmlns:a16="http://schemas.microsoft.com/office/drawing/2014/main" id="{C88C0947-26D5-084B-C988-0DD5F838B920}"/>
              </a:ext>
            </a:extLst>
          </p:cNvPr>
          <p:cNvSpPr txBox="1"/>
          <p:nvPr/>
        </p:nvSpPr>
        <p:spPr>
          <a:xfrm>
            <a:off x="582863" y="6262935"/>
            <a:ext cx="11020971" cy="400110"/>
          </a:xfrm>
          <a:prstGeom prst="rect">
            <a:avLst/>
          </a:prstGeom>
          <a:noFill/>
        </p:spPr>
        <p:txBody>
          <a:bodyPr wrap="square" rtlCol="0">
            <a:spAutoFit/>
          </a:bodyPr>
          <a:lstStyle/>
          <a:p>
            <a:r>
              <a:rPr kumimoji="1" lang="ja-JP" altLang="en-US" sz="2000" b="1" dirty="0"/>
              <a:t>●</a:t>
            </a:r>
            <a:r>
              <a:rPr kumimoji="1" lang="ja-JP" altLang="en-US" sz="2000" b="1" dirty="0">
                <a:solidFill>
                  <a:srgbClr val="FF0000"/>
                </a:solidFill>
              </a:rPr>
              <a:t>清潔なトイレ</a:t>
            </a:r>
            <a:r>
              <a:rPr kumimoji="1" lang="ja-JP" altLang="en-US" sz="2000" b="1" dirty="0"/>
              <a:t>、</a:t>
            </a:r>
            <a:r>
              <a:rPr kumimoji="1" lang="ja-JP" altLang="en-US" sz="2000" b="1" dirty="0">
                <a:solidFill>
                  <a:srgbClr val="FF0000"/>
                </a:solidFill>
              </a:rPr>
              <a:t>休憩施設</a:t>
            </a:r>
            <a:r>
              <a:rPr kumimoji="1" lang="ja-JP" altLang="en-US" sz="2000" b="1" dirty="0"/>
              <a:t>、</a:t>
            </a:r>
            <a:r>
              <a:rPr kumimoji="1" lang="ja-JP" altLang="en-US" sz="2000" b="1" dirty="0">
                <a:solidFill>
                  <a:srgbClr val="FF0000"/>
                </a:solidFill>
              </a:rPr>
              <a:t>日陰</a:t>
            </a:r>
            <a:r>
              <a:rPr kumimoji="1" lang="ja-JP" altLang="en-US" sz="2000" b="1" dirty="0"/>
              <a:t>はどの世代においても３割以上が必要な施設だとしています。</a:t>
            </a:r>
          </a:p>
        </p:txBody>
      </p:sp>
      <p:sp>
        <p:nvSpPr>
          <p:cNvPr id="7" name="スライド番号プレースホルダー 1">
            <a:extLst>
              <a:ext uri="{FF2B5EF4-FFF2-40B4-BE49-F238E27FC236}">
                <a16:creationId xmlns:a16="http://schemas.microsoft.com/office/drawing/2014/main" id="{3224CC2C-0154-4651-6926-8117BC14C6CD}"/>
              </a:ext>
            </a:extLst>
          </p:cNvPr>
          <p:cNvSpPr>
            <a:spLocks noGrp="1"/>
          </p:cNvSpPr>
          <p:nvPr>
            <p:ph type="sldNum" sz="quarter" idx="12"/>
          </p:nvPr>
        </p:nvSpPr>
        <p:spPr>
          <a:xfrm>
            <a:off x="11463230" y="178243"/>
            <a:ext cx="611892" cy="325717"/>
          </a:xfrm>
          <a:prstGeom prst="hexagon">
            <a:avLst/>
          </a:prstGeom>
          <a:solidFill>
            <a:srgbClr val="008080"/>
          </a:solidFill>
        </p:spPr>
        <p:txBody>
          <a:bodyPr/>
          <a:lstStyle/>
          <a:p>
            <a:pPr algn="ctr"/>
            <a:fld id="{5FC0E5C0-69CC-48F4-B86E-58D226C669B7}" type="slidenum">
              <a:rPr kumimoji="1" lang="ja-JP" altLang="en-US" b="1" smtClean="0">
                <a:solidFill>
                  <a:schemeClr val="bg1"/>
                </a:solidFill>
              </a:rPr>
              <a:pPr algn="ctr"/>
              <a:t>25</a:t>
            </a:fld>
            <a:endParaRPr kumimoji="1" lang="ja-JP" altLang="en-US" b="1" dirty="0">
              <a:solidFill>
                <a:schemeClr val="bg1"/>
              </a:solidFill>
            </a:endParaRPr>
          </a:p>
        </p:txBody>
      </p:sp>
      <p:sp>
        <p:nvSpPr>
          <p:cNvPr id="13" name="正方形/長方形 12">
            <a:extLst>
              <a:ext uri="{FF2B5EF4-FFF2-40B4-BE49-F238E27FC236}">
                <a16:creationId xmlns:a16="http://schemas.microsoft.com/office/drawing/2014/main" id="{CE141EB7-49DD-BDA4-D316-D1F1DDA87576}"/>
              </a:ext>
            </a:extLst>
          </p:cNvPr>
          <p:cNvSpPr/>
          <p:nvPr/>
        </p:nvSpPr>
        <p:spPr>
          <a:xfrm>
            <a:off x="450402" y="1874850"/>
            <a:ext cx="11518080" cy="697851"/>
          </a:xfrm>
          <a:prstGeom prst="rect">
            <a:avLst/>
          </a:prstGeom>
          <a:noFill/>
          <a:ln w="28575">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1683667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11F0F3-E32E-429B-B7AE-A54134D056BF}"/>
            </a:ext>
          </a:extLst>
        </p:cNvPr>
        <p:cNvGrpSpPr/>
        <p:nvPr/>
      </p:nvGrpSpPr>
      <p:grpSpPr>
        <a:xfrm>
          <a:off x="0" y="0"/>
          <a:ext cx="0" cy="0"/>
          <a:chOff x="0" y="0"/>
          <a:chExt cx="0" cy="0"/>
        </a:xfrm>
      </p:grpSpPr>
      <p:sp>
        <p:nvSpPr>
          <p:cNvPr id="12" name="正方形/長方形 11">
            <a:extLst>
              <a:ext uri="{FF2B5EF4-FFF2-40B4-BE49-F238E27FC236}">
                <a16:creationId xmlns:a16="http://schemas.microsoft.com/office/drawing/2014/main" id="{B9CBA7E8-652B-CE86-0050-CDC04F6156BC}"/>
              </a:ext>
            </a:extLst>
          </p:cNvPr>
          <p:cNvSpPr/>
          <p:nvPr/>
        </p:nvSpPr>
        <p:spPr>
          <a:xfrm>
            <a:off x="0" y="-13748"/>
            <a:ext cx="12192000" cy="113438"/>
          </a:xfrm>
          <a:prstGeom prst="rect">
            <a:avLst/>
          </a:prstGeom>
          <a:gradFill flip="none" rotWithShape="1">
            <a:gsLst>
              <a:gs pos="0">
                <a:srgbClr val="008080"/>
              </a:gs>
              <a:gs pos="64740">
                <a:srgbClr val="008080"/>
              </a:gs>
              <a:gs pos="29000">
                <a:srgbClr val="008080"/>
              </a:gs>
              <a:gs pos="100000">
                <a:schemeClr val="bg1"/>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4" name="直線コネクタ 13">
            <a:extLst>
              <a:ext uri="{FF2B5EF4-FFF2-40B4-BE49-F238E27FC236}">
                <a16:creationId xmlns:a16="http://schemas.microsoft.com/office/drawing/2014/main" id="{808E3813-CD4C-6270-BBBE-91EF3E4A56D0}"/>
              </a:ext>
            </a:extLst>
          </p:cNvPr>
          <p:cNvCxnSpPr>
            <a:cxnSpLocks/>
          </p:cNvCxnSpPr>
          <p:nvPr/>
        </p:nvCxnSpPr>
        <p:spPr>
          <a:xfrm>
            <a:off x="0" y="563769"/>
            <a:ext cx="121920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7" name="正方形/長方形 16">
            <a:extLst>
              <a:ext uri="{FF2B5EF4-FFF2-40B4-BE49-F238E27FC236}">
                <a16:creationId xmlns:a16="http://schemas.microsoft.com/office/drawing/2014/main" id="{21200815-20F8-52EE-00DC-961253A87B29}"/>
              </a:ext>
            </a:extLst>
          </p:cNvPr>
          <p:cNvSpPr/>
          <p:nvPr/>
        </p:nvSpPr>
        <p:spPr>
          <a:xfrm>
            <a:off x="0" y="72192"/>
            <a:ext cx="116878" cy="491578"/>
          </a:xfrm>
          <a:prstGeom prst="rect">
            <a:avLst/>
          </a:prstGeom>
          <a:solidFill>
            <a:srgbClr val="0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 name="テキスト ボックス 2">
            <a:extLst>
              <a:ext uri="{FF2B5EF4-FFF2-40B4-BE49-F238E27FC236}">
                <a16:creationId xmlns:a16="http://schemas.microsoft.com/office/drawing/2014/main" id="{1B235044-FC9B-9685-74C2-2151E2EA89EF}"/>
              </a:ext>
            </a:extLst>
          </p:cNvPr>
          <p:cNvSpPr txBox="1"/>
          <p:nvPr/>
        </p:nvSpPr>
        <p:spPr>
          <a:xfrm>
            <a:off x="116878" y="129602"/>
            <a:ext cx="3262432" cy="461665"/>
          </a:xfrm>
          <a:prstGeom prst="rect">
            <a:avLst/>
          </a:prstGeom>
          <a:noFill/>
        </p:spPr>
        <p:txBody>
          <a:bodyPr wrap="none" rtlCol="0">
            <a:spAutoFit/>
          </a:bodyPr>
          <a:lstStyle/>
          <a:p>
            <a:r>
              <a:rPr lang="ja-JP" altLang="en-US" sz="2400" b="1" dirty="0">
                <a:solidFill>
                  <a:srgbClr val="002060"/>
                </a:solidFill>
                <a:latin typeface="+mn-ea"/>
              </a:rPr>
              <a:t>自由記述式回答の結果</a:t>
            </a:r>
            <a:endParaRPr lang="en-US" altLang="ja-JP" sz="2400" b="1" dirty="0">
              <a:solidFill>
                <a:srgbClr val="002060"/>
              </a:solidFill>
              <a:latin typeface="+mn-ea"/>
            </a:endParaRPr>
          </a:p>
        </p:txBody>
      </p:sp>
      <p:sp>
        <p:nvSpPr>
          <p:cNvPr id="9" name="テキスト ボックス 8">
            <a:extLst>
              <a:ext uri="{FF2B5EF4-FFF2-40B4-BE49-F238E27FC236}">
                <a16:creationId xmlns:a16="http://schemas.microsoft.com/office/drawing/2014/main" id="{53B3E207-4CB6-D81C-24D7-7004BC4D6E88}"/>
              </a:ext>
            </a:extLst>
          </p:cNvPr>
          <p:cNvSpPr txBox="1"/>
          <p:nvPr/>
        </p:nvSpPr>
        <p:spPr>
          <a:xfrm>
            <a:off x="163530" y="717657"/>
            <a:ext cx="9675906" cy="369332"/>
          </a:xfrm>
          <a:prstGeom prst="rect">
            <a:avLst/>
          </a:prstGeom>
          <a:noFill/>
        </p:spPr>
        <p:txBody>
          <a:bodyPr wrap="square" rtlCol="0">
            <a:spAutoFit/>
          </a:bodyPr>
          <a:lstStyle/>
          <a:p>
            <a:r>
              <a:rPr lang="ja-JP" altLang="en-US" dirty="0">
                <a:latin typeface="+mn-ea"/>
              </a:rPr>
              <a:t>自由記述の意見は、以下の５つに分類されました。</a:t>
            </a:r>
            <a:endParaRPr lang="en-US" altLang="ja-JP" dirty="0">
              <a:latin typeface="+mn-ea"/>
            </a:endParaRPr>
          </a:p>
        </p:txBody>
      </p:sp>
      <p:graphicFrame>
        <p:nvGraphicFramePr>
          <p:cNvPr id="13" name="表 12">
            <a:extLst>
              <a:ext uri="{FF2B5EF4-FFF2-40B4-BE49-F238E27FC236}">
                <a16:creationId xmlns:a16="http://schemas.microsoft.com/office/drawing/2014/main" id="{B6A645C7-85AE-A1B4-A134-F358BBE3F03A}"/>
              </a:ext>
            </a:extLst>
          </p:cNvPr>
          <p:cNvGraphicFramePr>
            <a:graphicFrameLocks noGrp="1"/>
          </p:cNvGraphicFramePr>
          <p:nvPr>
            <p:extLst>
              <p:ext uri="{D42A27DB-BD31-4B8C-83A1-F6EECF244321}">
                <p14:modId xmlns:p14="http://schemas.microsoft.com/office/powerpoint/2010/main" val="3873337872"/>
              </p:ext>
            </p:extLst>
          </p:nvPr>
        </p:nvGraphicFramePr>
        <p:xfrm>
          <a:off x="163530" y="1149161"/>
          <a:ext cx="5824894" cy="2592000"/>
        </p:xfrm>
        <a:graphic>
          <a:graphicData uri="http://schemas.openxmlformats.org/drawingml/2006/table">
            <a:tbl>
              <a:tblPr firstRow="1" firstCol="1" bandRow="1">
                <a:tableStyleId>{5940675A-B579-460E-94D1-54222C63F5DA}</a:tableStyleId>
              </a:tblPr>
              <a:tblGrid>
                <a:gridCol w="5824894">
                  <a:extLst>
                    <a:ext uri="{9D8B030D-6E8A-4147-A177-3AD203B41FA5}">
                      <a16:colId xmlns:a16="http://schemas.microsoft.com/office/drawing/2014/main" val="2316198237"/>
                    </a:ext>
                  </a:extLst>
                </a:gridCol>
              </a:tblGrid>
              <a:tr h="360000">
                <a:tc>
                  <a:txBody>
                    <a:bodyPr/>
                    <a:lstStyle/>
                    <a:p>
                      <a:pPr>
                        <a:lnSpc>
                          <a:spcPct val="115000"/>
                        </a:lnSpc>
                        <a:spcAft>
                          <a:spcPts val="1000"/>
                        </a:spcAft>
                        <a:buNone/>
                      </a:pPr>
                      <a:r>
                        <a:rPr lang="ja-JP" altLang="en-US" sz="1800" b="1" dirty="0">
                          <a:solidFill>
                            <a:schemeClr val="bg1"/>
                          </a:solidFill>
                          <a:effectLst/>
                          <a:latin typeface="+mn-ea"/>
                          <a:ea typeface="+mn-ea"/>
                          <a:cs typeface="Times New Roman" panose="02020603050405020304" pitchFamily="18" charset="0"/>
                        </a:rPr>
                        <a:t>①公園の施設</a:t>
                      </a:r>
                      <a:r>
                        <a:rPr lang="en-US" altLang="ja-JP" sz="1800" b="1" dirty="0">
                          <a:solidFill>
                            <a:schemeClr val="bg1"/>
                          </a:solidFill>
                          <a:effectLst/>
                          <a:latin typeface="+mn-ea"/>
                          <a:ea typeface="+mn-ea"/>
                          <a:cs typeface="Times New Roman" panose="02020603050405020304" pitchFamily="18" charset="0"/>
                        </a:rPr>
                        <a:t>(</a:t>
                      </a:r>
                      <a:r>
                        <a:rPr lang="ja-JP" altLang="en-US" sz="1800" b="1" dirty="0">
                          <a:solidFill>
                            <a:schemeClr val="bg1"/>
                          </a:solidFill>
                          <a:effectLst/>
                          <a:latin typeface="+mn-ea"/>
                          <a:ea typeface="+mn-ea"/>
                          <a:cs typeface="Times New Roman" panose="02020603050405020304" pitchFamily="18" charset="0"/>
                        </a:rPr>
                        <a:t>回答数：</a:t>
                      </a:r>
                      <a:r>
                        <a:rPr lang="en-US" altLang="ja-JP" sz="1800" b="1" dirty="0">
                          <a:solidFill>
                            <a:schemeClr val="bg1"/>
                          </a:solidFill>
                          <a:effectLst/>
                          <a:latin typeface="+mn-ea"/>
                          <a:ea typeface="+mn-ea"/>
                          <a:cs typeface="Times New Roman" panose="02020603050405020304" pitchFamily="18" charset="0"/>
                        </a:rPr>
                        <a:t>261</a:t>
                      </a:r>
                      <a:r>
                        <a:rPr lang="ja-JP" altLang="en-US" sz="1800" b="1" dirty="0">
                          <a:solidFill>
                            <a:schemeClr val="bg1"/>
                          </a:solidFill>
                          <a:effectLst/>
                          <a:latin typeface="+mn-ea"/>
                          <a:ea typeface="+mn-ea"/>
                          <a:cs typeface="Times New Roman" panose="02020603050405020304" pitchFamily="18" charset="0"/>
                        </a:rPr>
                        <a:t>件</a:t>
                      </a:r>
                      <a:r>
                        <a:rPr lang="en-US" altLang="ja-JP" sz="1800" b="1" dirty="0">
                          <a:solidFill>
                            <a:schemeClr val="bg1"/>
                          </a:solidFill>
                          <a:effectLst/>
                          <a:latin typeface="+mn-ea"/>
                          <a:ea typeface="+mn-ea"/>
                          <a:cs typeface="Times New Roman" panose="02020603050405020304" pitchFamily="18" charset="0"/>
                        </a:rPr>
                        <a:t>)</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8080"/>
                    </a:solidFill>
                  </a:tcPr>
                </a:tc>
                <a:extLst>
                  <a:ext uri="{0D108BD9-81ED-4DB2-BD59-A6C34878D82A}">
                    <a16:rowId xmlns:a16="http://schemas.microsoft.com/office/drawing/2014/main" val="1967208561"/>
                  </a:ext>
                </a:extLst>
              </a:tr>
              <a:tr h="936000">
                <a:tc>
                  <a:txBody>
                    <a:bodyPr/>
                    <a:lstStyle/>
                    <a:p>
                      <a:pPr>
                        <a:lnSpc>
                          <a:spcPct val="100000"/>
                        </a:lnSpc>
                        <a:spcAft>
                          <a:spcPts val="0"/>
                        </a:spcAft>
                        <a:buNone/>
                      </a:pPr>
                      <a:r>
                        <a:rPr lang="ja-JP" altLang="en-US" sz="1400" b="1" dirty="0">
                          <a:effectLst/>
                          <a:latin typeface="+mn-ea"/>
                          <a:ea typeface="+mn-ea"/>
                        </a:rPr>
                        <a:t>・</a:t>
                      </a:r>
                      <a:r>
                        <a:rPr lang="ja-JP" sz="1400" b="1" dirty="0">
                          <a:effectLst/>
                          <a:latin typeface="+mn-ea"/>
                          <a:ea typeface="+mn-ea"/>
                        </a:rPr>
                        <a:t>遊具</a:t>
                      </a:r>
                      <a:r>
                        <a:rPr lang="ja-JP" altLang="en-US" sz="1400" b="1" dirty="0">
                          <a:effectLst/>
                          <a:latin typeface="+mn-ea"/>
                          <a:ea typeface="+mn-ea"/>
                        </a:rPr>
                        <a:t>について</a:t>
                      </a:r>
                      <a:r>
                        <a:rPr lang="en-US" altLang="ja-JP" sz="1400" b="1" dirty="0">
                          <a:effectLst/>
                          <a:latin typeface="+mn-ea"/>
                          <a:ea typeface="+mn-ea"/>
                        </a:rPr>
                        <a:t>(69</a:t>
                      </a:r>
                      <a:r>
                        <a:rPr lang="ja-JP" altLang="en-US" sz="1400" b="1" dirty="0">
                          <a:effectLst/>
                          <a:latin typeface="+mn-ea"/>
                          <a:ea typeface="+mn-ea"/>
                        </a:rPr>
                        <a:t>件</a:t>
                      </a:r>
                      <a:r>
                        <a:rPr lang="en-US" altLang="ja-JP" sz="1400" b="1" dirty="0">
                          <a:effectLst/>
                          <a:latin typeface="+mn-ea"/>
                          <a:ea typeface="+mn-ea"/>
                        </a:rPr>
                        <a:t>)</a:t>
                      </a:r>
                    </a:p>
                    <a:p>
                      <a:pPr>
                        <a:lnSpc>
                          <a:spcPct val="100000"/>
                        </a:lnSpc>
                        <a:spcBef>
                          <a:spcPts val="300"/>
                        </a:spcBef>
                        <a:spcAft>
                          <a:spcPts val="0"/>
                        </a:spcAft>
                        <a:buNone/>
                      </a:pPr>
                      <a:r>
                        <a:rPr lang="ja-JP" altLang="en-US" sz="1400" dirty="0">
                          <a:effectLst/>
                          <a:latin typeface="+mn-ea"/>
                          <a:ea typeface="+mn-ea"/>
                          <a:cs typeface="Times New Roman" panose="02020603050405020304" pitchFamily="18" charset="0"/>
                        </a:rPr>
                        <a:t>　遊具の数や種類が不足</a:t>
                      </a:r>
                      <a:endParaRPr lang="en-US" altLang="ja-JP" sz="1400" dirty="0">
                        <a:effectLst/>
                        <a:latin typeface="+mn-ea"/>
                        <a:ea typeface="+mn-ea"/>
                        <a:cs typeface="Times New Roman" panose="02020603050405020304" pitchFamily="18" charset="0"/>
                      </a:endParaRPr>
                    </a:p>
                    <a:p>
                      <a:pPr>
                        <a:lnSpc>
                          <a:spcPct val="100000"/>
                        </a:lnSpc>
                        <a:spcAft>
                          <a:spcPts val="0"/>
                        </a:spcAft>
                        <a:buNone/>
                      </a:pPr>
                      <a:r>
                        <a:rPr lang="ja-JP" altLang="en-US" sz="1400" dirty="0">
                          <a:effectLst/>
                          <a:latin typeface="+mn-ea"/>
                          <a:ea typeface="+mn-ea"/>
                          <a:cs typeface="Times New Roman" panose="02020603050405020304" pitchFamily="18" charset="0"/>
                        </a:rPr>
                        <a:t>　健康遊具やインクルーシブ遊具の導入</a:t>
                      </a:r>
                      <a:endParaRPr lang="ja-JP" sz="1400" dirty="0">
                        <a:effectLst/>
                        <a:latin typeface="+mn-ea"/>
                        <a:ea typeface="+mn-ea"/>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58603335"/>
                  </a:ext>
                </a:extLst>
              </a:tr>
              <a:tr h="64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1" dirty="0">
                          <a:effectLst/>
                          <a:latin typeface="+mn-ea"/>
                          <a:ea typeface="+mn-ea"/>
                        </a:rPr>
                        <a:t>・</a:t>
                      </a:r>
                      <a:r>
                        <a:rPr lang="ja-JP" altLang="ja-JP" sz="1400" b="1" dirty="0">
                          <a:effectLst/>
                          <a:latin typeface="+mn-ea"/>
                          <a:ea typeface="+mn-ea"/>
                        </a:rPr>
                        <a:t>トイレ</a:t>
                      </a:r>
                      <a:r>
                        <a:rPr lang="ja-JP" altLang="en-US" sz="1400" b="1" dirty="0">
                          <a:effectLst/>
                          <a:latin typeface="+mn-ea"/>
                          <a:ea typeface="+mn-ea"/>
                        </a:rPr>
                        <a:t>について</a:t>
                      </a:r>
                      <a:r>
                        <a:rPr lang="en-US" altLang="ja-JP" sz="1400" b="1" dirty="0">
                          <a:effectLst/>
                          <a:latin typeface="+mn-ea"/>
                          <a:ea typeface="+mn-ea"/>
                        </a:rPr>
                        <a:t>(39</a:t>
                      </a:r>
                      <a:r>
                        <a:rPr lang="ja-JP" altLang="en-US" sz="1400" b="1" dirty="0">
                          <a:effectLst/>
                          <a:latin typeface="+mn-ea"/>
                          <a:ea typeface="+mn-ea"/>
                        </a:rPr>
                        <a:t>件</a:t>
                      </a:r>
                      <a:r>
                        <a:rPr lang="en-US" altLang="ja-JP" sz="1400" b="1" dirty="0">
                          <a:effectLst/>
                          <a:latin typeface="+mn-ea"/>
                          <a:ea typeface="+mn-ea"/>
                        </a:rPr>
                        <a:t>)</a:t>
                      </a:r>
                      <a:endParaRPr lang="ja-JP" altLang="ja-JP" sz="1400" b="1" dirty="0">
                        <a:effectLst/>
                        <a:latin typeface="+mn-ea"/>
                        <a:ea typeface="+mn-ea"/>
                        <a:cs typeface="Times New Roman" panose="02020603050405020304" pitchFamily="18" charset="0"/>
                      </a:endParaRPr>
                    </a:p>
                    <a:p>
                      <a:pPr>
                        <a:lnSpc>
                          <a:spcPct val="100000"/>
                        </a:lnSpc>
                        <a:spcBef>
                          <a:spcPts val="300"/>
                        </a:spcBef>
                        <a:spcAft>
                          <a:spcPts val="0"/>
                        </a:spcAft>
                        <a:buNone/>
                      </a:pPr>
                      <a:r>
                        <a:rPr lang="ja-JP" altLang="en-US" sz="1400" dirty="0">
                          <a:effectLst/>
                          <a:latin typeface="+mn-ea"/>
                          <a:ea typeface="+mn-ea"/>
                          <a:cs typeface="Times New Roman" panose="02020603050405020304" pitchFamily="18" charset="0"/>
                        </a:rPr>
                        <a:t>　誰でも使いやすいトイレへ整備</a:t>
                      </a:r>
                      <a:endParaRPr lang="ja-JP" sz="1400" dirty="0">
                        <a:effectLst/>
                        <a:latin typeface="+mn-ea"/>
                        <a:ea typeface="+mn-ea"/>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77180320"/>
                  </a:ext>
                </a:extLst>
              </a:tr>
              <a:tr h="648000">
                <a:tc>
                  <a:txBody>
                    <a:bodyPr/>
                    <a:lstStyle/>
                    <a:p>
                      <a:pPr>
                        <a:lnSpc>
                          <a:spcPct val="100000"/>
                        </a:lnSpc>
                        <a:spcAft>
                          <a:spcPts val="0"/>
                        </a:spcAft>
                        <a:buNone/>
                      </a:pPr>
                      <a:r>
                        <a:rPr lang="ja-JP" altLang="en-US" sz="1400" b="1" dirty="0">
                          <a:effectLst/>
                          <a:latin typeface="+mn-ea"/>
                          <a:ea typeface="+mn-ea"/>
                          <a:cs typeface="Times New Roman" panose="02020603050405020304" pitchFamily="18" charset="0"/>
                        </a:rPr>
                        <a:t>・駐車場について</a:t>
                      </a:r>
                      <a:r>
                        <a:rPr lang="en-US" altLang="ja-JP" sz="1400" b="1" dirty="0">
                          <a:effectLst/>
                          <a:latin typeface="+mn-ea"/>
                          <a:ea typeface="+mn-ea"/>
                          <a:cs typeface="Times New Roman" panose="02020603050405020304" pitchFamily="18" charset="0"/>
                        </a:rPr>
                        <a:t>(24</a:t>
                      </a:r>
                      <a:r>
                        <a:rPr lang="ja-JP" altLang="en-US" sz="1400" b="1" dirty="0">
                          <a:effectLst/>
                          <a:latin typeface="+mn-ea"/>
                          <a:ea typeface="+mn-ea"/>
                          <a:cs typeface="Times New Roman" panose="02020603050405020304" pitchFamily="18" charset="0"/>
                        </a:rPr>
                        <a:t>件</a:t>
                      </a:r>
                      <a:r>
                        <a:rPr lang="en-US" altLang="ja-JP" sz="1400" b="1" dirty="0">
                          <a:effectLst/>
                          <a:latin typeface="+mn-ea"/>
                          <a:ea typeface="+mn-ea"/>
                          <a:cs typeface="Times New Roman" panose="02020603050405020304" pitchFamily="18" charset="0"/>
                        </a:rPr>
                        <a:t>)</a:t>
                      </a:r>
                    </a:p>
                    <a:p>
                      <a:pPr>
                        <a:lnSpc>
                          <a:spcPct val="100000"/>
                        </a:lnSpc>
                        <a:spcBef>
                          <a:spcPts val="300"/>
                        </a:spcBef>
                        <a:spcAft>
                          <a:spcPts val="0"/>
                        </a:spcAft>
                        <a:buNone/>
                      </a:pPr>
                      <a:r>
                        <a:rPr lang="en-US" altLang="ja-JP" sz="1400" dirty="0">
                          <a:effectLst/>
                          <a:latin typeface="+mn-ea"/>
                          <a:ea typeface="+mn-ea"/>
                          <a:cs typeface="Times New Roman" panose="02020603050405020304" pitchFamily="18" charset="0"/>
                        </a:rPr>
                        <a:t>    </a:t>
                      </a:r>
                      <a:r>
                        <a:rPr lang="ja-JP" altLang="en-US" sz="1400" dirty="0">
                          <a:effectLst/>
                          <a:latin typeface="+mn-ea"/>
                          <a:ea typeface="+mn-ea"/>
                          <a:cs typeface="Times New Roman" panose="02020603050405020304" pitchFamily="18" charset="0"/>
                        </a:rPr>
                        <a:t>駐車場の新設や案内掲示の強化</a:t>
                      </a:r>
                      <a:endParaRPr lang="en-US" altLang="ja-JP" sz="1400" dirty="0">
                        <a:effectLst/>
                        <a:latin typeface="+mn-ea"/>
                        <a:ea typeface="+mn-ea"/>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38081811"/>
                  </a:ext>
                </a:extLst>
              </a:tr>
            </a:tbl>
          </a:graphicData>
        </a:graphic>
      </p:graphicFrame>
      <p:graphicFrame>
        <p:nvGraphicFramePr>
          <p:cNvPr id="2" name="表 1">
            <a:extLst>
              <a:ext uri="{FF2B5EF4-FFF2-40B4-BE49-F238E27FC236}">
                <a16:creationId xmlns:a16="http://schemas.microsoft.com/office/drawing/2014/main" id="{A4A707EA-C1E8-A57F-2974-7F6CAC0D864D}"/>
              </a:ext>
            </a:extLst>
          </p:cNvPr>
          <p:cNvGraphicFramePr>
            <a:graphicFrameLocks noGrp="1"/>
          </p:cNvGraphicFramePr>
          <p:nvPr>
            <p:extLst>
              <p:ext uri="{D42A27DB-BD31-4B8C-83A1-F6EECF244321}">
                <p14:modId xmlns:p14="http://schemas.microsoft.com/office/powerpoint/2010/main" val="3682913631"/>
              </p:ext>
            </p:extLst>
          </p:nvPr>
        </p:nvGraphicFramePr>
        <p:xfrm>
          <a:off x="164214" y="3903228"/>
          <a:ext cx="5824894" cy="2304000"/>
        </p:xfrm>
        <a:graphic>
          <a:graphicData uri="http://schemas.openxmlformats.org/drawingml/2006/table">
            <a:tbl>
              <a:tblPr firstRow="1" firstCol="1" bandRow="1">
                <a:tableStyleId>{5940675A-B579-460E-94D1-54222C63F5DA}</a:tableStyleId>
              </a:tblPr>
              <a:tblGrid>
                <a:gridCol w="5824894">
                  <a:extLst>
                    <a:ext uri="{9D8B030D-6E8A-4147-A177-3AD203B41FA5}">
                      <a16:colId xmlns:a16="http://schemas.microsoft.com/office/drawing/2014/main" val="2316198237"/>
                    </a:ext>
                  </a:extLst>
                </a:gridCol>
              </a:tblGrid>
              <a:tr h="360000">
                <a:tc>
                  <a:txBody>
                    <a:bodyPr/>
                    <a:lstStyle/>
                    <a:p>
                      <a:r>
                        <a:rPr kumimoji="1" lang="ja-JP" altLang="en-US" b="1" dirty="0">
                          <a:solidFill>
                            <a:schemeClr val="bg1"/>
                          </a:solidFill>
                          <a:latin typeface="+mn-ea"/>
                        </a:rPr>
                        <a:t>②公園の環境</a:t>
                      </a:r>
                      <a:r>
                        <a:rPr lang="ja-JP" altLang="en-US" b="1" dirty="0">
                          <a:solidFill>
                            <a:schemeClr val="bg1"/>
                          </a:solidFill>
                          <a:latin typeface="+mn-ea"/>
                        </a:rPr>
                        <a:t> </a:t>
                      </a:r>
                      <a:r>
                        <a:rPr kumimoji="1" lang="en-US" altLang="ja-JP" b="1" dirty="0">
                          <a:solidFill>
                            <a:schemeClr val="bg1"/>
                          </a:solidFill>
                          <a:latin typeface="+mn-ea"/>
                        </a:rPr>
                        <a:t>(</a:t>
                      </a:r>
                      <a:r>
                        <a:rPr kumimoji="1" lang="ja-JP" altLang="en-US" b="1" dirty="0">
                          <a:solidFill>
                            <a:schemeClr val="bg1"/>
                          </a:solidFill>
                          <a:latin typeface="+mn-ea"/>
                        </a:rPr>
                        <a:t>回答数：</a:t>
                      </a:r>
                      <a:r>
                        <a:rPr kumimoji="1" lang="en-US" altLang="ja-JP" b="1" dirty="0">
                          <a:solidFill>
                            <a:schemeClr val="bg1"/>
                          </a:solidFill>
                          <a:latin typeface="+mn-ea"/>
                        </a:rPr>
                        <a:t>206</a:t>
                      </a:r>
                      <a:r>
                        <a:rPr kumimoji="1" lang="ja-JP" altLang="en-US" b="1" dirty="0">
                          <a:solidFill>
                            <a:schemeClr val="bg1"/>
                          </a:solidFill>
                          <a:latin typeface="+mn-ea"/>
                        </a:rPr>
                        <a:t>件</a:t>
                      </a:r>
                      <a:r>
                        <a:rPr kumimoji="1" lang="en-US" altLang="ja-JP" b="1" dirty="0">
                          <a:solidFill>
                            <a:schemeClr val="bg1"/>
                          </a:solidFill>
                          <a:latin typeface="+mn-ea"/>
                        </a:rPr>
                        <a:t>)</a:t>
                      </a:r>
                      <a:endParaRPr kumimoji="1" lang="ja-JP" altLang="en-US" b="1" dirty="0">
                        <a:solidFill>
                          <a:schemeClr val="bg1"/>
                        </a:solidFill>
                        <a:latin typeface="+mn-e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8080"/>
                    </a:solidFill>
                  </a:tcPr>
                </a:tc>
                <a:extLst>
                  <a:ext uri="{0D108BD9-81ED-4DB2-BD59-A6C34878D82A}">
                    <a16:rowId xmlns:a16="http://schemas.microsoft.com/office/drawing/2014/main" val="1967208561"/>
                  </a:ext>
                </a:extLst>
              </a:tr>
              <a:tr h="648000">
                <a:tc>
                  <a:txBody>
                    <a:bodyPr/>
                    <a:lstStyle/>
                    <a:p>
                      <a:pPr>
                        <a:lnSpc>
                          <a:spcPct val="100000"/>
                        </a:lnSpc>
                        <a:spcAft>
                          <a:spcPts val="0"/>
                        </a:spcAft>
                        <a:buNone/>
                      </a:pPr>
                      <a:r>
                        <a:rPr lang="ja-JP" altLang="en-US" sz="1400" b="1" dirty="0">
                          <a:effectLst/>
                          <a:latin typeface="+mn-ea"/>
                          <a:ea typeface="+mn-ea"/>
                        </a:rPr>
                        <a:t>・管理について</a:t>
                      </a:r>
                      <a:r>
                        <a:rPr lang="en-US" altLang="ja-JP" sz="1400" b="1" dirty="0">
                          <a:effectLst/>
                          <a:latin typeface="+mn-ea"/>
                          <a:ea typeface="+mn-ea"/>
                        </a:rPr>
                        <a:t>(102</a:t>
                      </a:r>
                      <a:r>
                        <a:rPr lang="ja-JP" altLang="en-US" sz="1400" b="1" dirty="0">
                          <a:effectLst/>
                          <a:latin typeface="+mn-ea"/>
                          <a:ea typeface="+mn-ea"/>
                        </a:rPr>
                        <a:t>件</a:t>
                      </a:r>
                      <a:r>
                        <a:rPr lang="en-US" altLang="ja-JP" sz="1400" b="1" dirty="0">
                          <a:effectLst/>
                          <a:latin typeface="+mn-ea"/>
                          <a:ea typeface="+mn-ea"/>
                        </a:rPr>
                        <a:t>)</a:t>
                      </a:r>
                    </a:p>
                    <a:p>
                      <a:pPr>
                        <a:lnSpc>
                          <a:spcPct val="100000"/>
                        </a:lnSpc>
                        <a:spcBef>
                          <a:spcPts val="300"/>
                        </a:spcBef>
                        <a:spcAft>
                          <a:spcPts val="0"/>
                        </a:spcAft>
                        <a:buNone/>
                      </a:pPr>
                      <a:r>
                        <a:rPr lang="ja-JP" altLang="en-US" sz="1400" dirty="0">
                          <a:effectLst/>
                          <a:latin typeface="+mn-ea"/>
                          <a:ea typeface="+mn-ea"/>
                          <a:cs typeface="Times New Roman" panose="02020603050405020304" pitchFamily="18" charset="0"/>
                        </a:rPr>
                        <a:t>　小規模公園の維持管理の強化</a:t>
                      </a:r>
                      <a:endParaRPr lang="ja-JP" sz="1400" dirty="0">
                        <a:effectLst/>
                        <a:latin typeface="+mn-ea"/>
                        <a:ea typeface="+mn-ea"/>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58603335"/>
                  </a:ext>
                </a:extLst>
              </a:tr>
              <a:tr h="64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1" dirty="0">
                          <a:effectLst/>
                          <a:latin typeface="+mn-ea"/>
                          <a:ea typeface="+mn-ea"/>
                        </a:rPr>
                        <a:t>・花木について</a:t>
                      </a:r>
                      <a:r>
                        <a:rPr lang="en-US" altLang="ja-JP" sz="1400" b="1" dirty="0">
                          <a:effectLst/>
                          <a:latin typeface="+mn-ea"/>
                          <a:ea typeface="+mn-ea"/>
                        </a:rPr>
                        <a:t>(22</a:t>
                      </a:r>
                      <a:r>
                        <a:rPr lang="ja-JP" altLang="en-US" sz="1400" b="1" dirty="0">
                          <a:effectLst/>
                          <a:latin typeface="+mn-ea"/>
                          <a:ea typeface="+mn-ea"/>
                        </a:rPr>
                        <a:t>件</a:t>
                      </a:r>
                      <a:r>
                        <a:rPr lang="en-US" altLang="ja-JP" sz="1400" b="1" dirty="0">
                          <a:effectLst/>
                          <a:latin typeface="+mn-ea"/>
                          <a:ea typeface="+mn-ea"/>
                        </a:rPr>
                        <a:t>)</a:t>
                      </a:r>
                      <a:endParaRPr lang="ja-JP" altLang="ja-JP" sz="1400" b="1" dirty="0">
                        <a:effectLst/>
                        <a:latin typeface="+mn-ea"/>
                        <a:ea typeface="+mn-ea"/>
                        <a:cs typeface="Times New Roman" panose="02020603050405020304" pitchFamily="18" charset="0"/>
                      </a:endParaRPr>
                    </a:p>
                    <a:p>
                      <a:pPr>
                        <a:lnSpc>
                          <a:spcPct val="100000"/>
                        </a:lnSpc>
                        <a:spcBef>
                          <a:spcPts val="300"/>
                        </a:spcBef>
                        <a:spcAft>
                          <a:spcPts val="0"/>
                        </a:spcAft>
                        <a:buNone/>
                      </a:pPr>
                      <a:r>
                        <a:rPr lang="ja-JP" altLang="en-US" sz="1400" dirty="0">
                          <a:effectLst/>
                          <a:latin typeface="+mn-ea"/>
                          <a:ea typeface="+mn-ea"/>
                          <a:cs typeface="Times New Roman" panose="02020603050405020304" pitchFamily="18" charset="0"/>
                        </a:rPr>
                        <a:t>　四季を感じることができる花壇や植栽の充実</a:t>
                      </a:r>
                      <a:endParaRPr lang="ja-JP" sz="1400" dirty="0">
                        <a:effectLst/>
                        <a:latin typeface="+mn-ea"/>
                        <a:ea typeface="+mn-ea"/>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77180320"/>
                  </a:ext>
                </a:extLst>
              </a:tr>
              <a:tr h="648000">
                <a:tc>
                  <a:txBody>
                    <a:bodyPr/>
                    <a:lstStyle/>
                    <a:p>
                      <a:pPr>
                        <a:lnSpc>
                          <a:spcPct val="100000"/>
                        </a:lnSpc>
                        <a:spcAft>
                          <a:spcPts val="0"/>
                        </a:spcAft>
                        <a:buNone/>
                      </a:pPr>
                      <a:r>
                        <a:rPr lang="ja-JP" altLang="en-US" sz="1400" b="1" dirty="0">
                          <a:effectLst/>
                          <a:latin typeface="+mn-ea"/>
                          <a:ea typeface="+mn-ea"/>
                          <a:cs typeface="Times New Roman" panose="02020603050405020304" pitchFamily="18" charset="0"/>
                        </a:rPr>
                        <a:t>・猛暑について</a:t>
                      </a:r>
                      <a:r>
                        <a:rPr lang="en-US" altLang="ja-JP" sz="1400" b="1" dirty="0">
                          <a:effectLst/>
                          <a:latin typeface="+mn-ea"/>
                          <a:ea typeface="+mn-ea"/>
                          <a:cs typeface="Times New Roman" panose="02020603050405020304" pitchFamily="18" charset="0"/>
                        </a:rPr>
                        <a:t>(13</a:t>
                      </a:r>
                      <a:r>
                        <a:rPr lang="ja-JP" altLang="en-US" sz="1400" b="1" dirty="0">
                          <a:effectLst/>
                          <a:latin typeface="+mn-ea"/>
                          <a:ea typeface="+mn-ea"/>
                          <a:cs typeface="Times New Roman" panose="02020603050405020304" pitchFamily="18" charset="0"/>
                        </a:rPr>
                        <a:t>件</a:t>
                      </a:r>
                      <a:r>
                        <a:rPr lang="en-US" altLang="ja-JP" sz="1400" b="1" dirty="0">
                          <a:effectLst/>
                          <a:latin typeface="+mn-ea"/>
                          <a:ea typeface="+mn-ea"/>
                          <a:cs typeface="Times New Roman" panose="02020603050405020304" pitchFamily="18" charset="0"/>
                        </a:rPr>
                        <a:t>)</a:t>
                      </a:r>
                    </a:p>
                    <a:p>
                      <a:pPr>
                        <a:lnSpc>
                          <a:spcPct val="100000"/>
                        </a:lnSpc>
                        <a:spcBef>
                          <a:spcPts val="300"/>
                        </a:spcBef>
                        <a:spcAft>
                          <a:spcPts val="0"/>
                        </a:spcAft>
                        <a:buNone/>
                      </a:pPr>
                      <a:r>
                        <a:rPr lang="en-US" altLang="ja-JP" sz="1400" dirty="0">
                          <a:effectLst/>
                          <a:latin typeface="+mn-ea"/>
                          <a:ea typeface="+mn-ea"/>
                          <a:cs typeface="Times New Roman" panose="02020603050405020304" pitchFamily="18" charset="0"/>
                        </a:rPr>
                        <a:t>    </a:t>
                      </a:r>
                      <a:r>
                        <a:rPr lang="ja-JP" altLang="en-US" sz="1400" dirty="0">
                          <a:effectLst/>
                          <a:latin typeface="+mn-ea"/>
                          <a:ea typeface="+mn-ea"/>
                          <a:cs typeface="Times New Roman" panose="02020603050405020304" pitchFamily="18" charset="0"/>
                        </a:rPr>
                        <a:t>緑陰や屋根付き施設など，日陰の環境充実</a:t>
                      </a:r>
                      <a:endParaRPr lang="en-US" altLang="ja-JP" sz="1400" dirty="0">
                        <a:effectLst/>
                        <a:latin typeface="+mn-ea"/>
                        <a:ea typeface="+mn-ea"/>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38081811"/>
                  </a:ext>
                </a:extLst>
              </a:tr>
            </a:tbl>
          </a:graphicData>
        </a:graphic>
      </p:graphicFrame>
      <p:graphicFrame>
        <p:nvGraphicFramePr>
          <p:cNvPr id="7" name="表 6">
            <a:extLst>
              <a:ext uri="{FF2B5EF4-FFF2-40B4-BE49-F238E27FC236}">
                <a16:creationId xmlns:a16="http://schemas.microsoft.com/office/drawing/2014/main" id="{2102C613-8A8F-8A2D-FC54-5280418E4DBC}"/>
              </a:ext>
            </a:extLst>
          </p:cNvPr>
          <p:cNvGraphicFramePr>
            <a:graphicFrameLocks noGrp="1"/>
          </p:cNvGraphicFramePr>
          <p:nvPr>
            <p:extLst>
              <p:ext uri="{D42A27DB-BD31-4B8C-83A1-F6EECF244321}">
                <p14:modId xmlns:p14="http://schemas.microsoft.com/office/powerpoint/2010/main" val="4126926434"/>
              </p:ext>
            </p:extLst>
          </p:nvPr>
        </p:nvGraphicFramePr>
        <p:xfrm>
          <a:off x="6250228" y="1149161"/>
          <a:ext cx="5824894" cy="1656000"/>
        </p:xfrm>
        <a:graphic>
          <a:graphicData uri="http://schemas.openxmlformats.org/drawingml/2006/table">
            <a:tbl>
              <a:tblPr firstRow="1" firstCol="1" bandRow="1">
                <a:tableStyleId>{5940675A-B579-460E-94D1-54222C63F5DA}</a:tableStyleId>
              </a:tblPr>
              <a:tblGrid>
                <a:gridCol w="5824894">
                  <a:extLst>
                    <a:ext uri="{9D8B030D-6E8A-4147-A177-3AD203B41FA5}">
                      <a16:colId xmlns:a16="http://schemas.microsoft.com/office/drawing/2014/main" val="2316198237"/>
                    </a:ext>
                  </a:extLst>
                </a:gridCol>
              </a:tblGrid>
              <a:tr h="360000">
                <a:tc>
                  <a:txBody>
                    <a:bodyPr/>
                    <a:lstStyle/>
                    <a:p>
                      <a:r>
                        <a:rPr lang="ja-JP" altLang="en-US" b="1" dirty="0">
                          <a:solidFill>
                            <a:schemeClr val="bg1"/>
                          </a:solidFill>
                          <a:latin typeface="+mn-ea"/>
                        </a:rPr>
                        <a:t>③</a:t>
                      </a:r>
                      <a:r>
                        <a:rPr kumimoji="1" lang="ja-JP" altLang="en-US" b="1" dirty="0">
                          <a:solidFill>
                            <a:schemeClr val="bg1"/>
                          </a:solidFill>
                          <a:latin typeface="+mn-ea"/>
                        </a:rPr>
                        <a:t>まちの緑</a:t>
                      </a:r>
                      <a:r>
                        <a:rPr kumimoji="1" lang="en-US" altLang="ja-JP" b="1" dirty="0">
                          <a:solidFill>
                            <a:schemeClr val="bg1"/>
                          </a:solidFill>
                          <a:latin typeface="+mn-ea"/>
                        </a:rPr>
                        <a:t>(</a:t>
                      </a:r>
                      <a:r>
                        <a:rPr kumimoji="1" lang="ja-JP" altLang="en-US" b="1" dirty="0">
                          <a:solidFill>
                            <a:schemeClr val="bg1"/>
                          </a:solidFill>
                          <a:latin typeface="+mn-ea"/>
                        </a:rPr>
                        <a:t>回答数：</a:t>
                      </a:r>
                      <a:r>
                        <a:rPr kumimoji="1" lang="en-US" altLang="ja-JP" b="1" dirty="0">
                          <a:solidFill>
                            <a:schemeClr val="bg1"/>
                          </a:solidFill>
                          <a:latin typeface="+mn-ea"/>
                        </a:rPr>
                        <a:t>204</a:t>
                      </a:r>
                      <a:r>
                        <a:rPr kumimoji="1" lang="ja-JP" altLang="en-US" b="1" dirty="0">
                          <a:solidFill>
                            <a:schemeClr val="bg1"/>
                          </a:solidFill>
                          <a:latin typeface="+mn-ea"/>
                        </a:rPr>
                        <a:t>件</a:t>
                      </a:r>
                      <a:r>
                        <a:rPr kumimoji="1" lang="en-US" altLang="ja-JP" b="1" dirty="0">
                          <a:solidFill>
                            <a:schemeClr val="bg1"/>
                          </a:solidFill>
                          <a:latin typeface="+mn-ea"/>
                        </a:rPr>
                        <a:t>)</a:t>
                      </a:r>
                      <a:endParaRPr kumimoji="1" lang="ja-JP" altLang="en-US" b="1" dirty="0">
                        <a:solidFill>
                          <a:schemeClr val="bg1"/>
                        </a:solidFill>
                        <a:latin typeface="+mn-e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8080"/>
                    </a:solidFill>
                  </a:tcPr>
                </a:tc>
                <a:extLst>
                  <a:ext uri="{0D108BD9-81ED-4DB2-BD59-A6C34878D82A}">
                    <a16:rowId xmlns:a16="http://schemas.microsoft.com/office/drawing/2014/main" val="1967208561"/>
                  </a:ext>
                </a:extLst>
              </a:tr>
              <a:tr h="648000">
                <a:tc>
                  <a:txBody>
                    <a:bodyPr/>
                    <a:lstStyle/>
                    <a:p>
                      <a:pPr>
                        <a:lnSpc>
                          <a:spcPct val="100000"/>
                        </a:lnSpc>
                        <a:spcAft>
                          <a:spcPts val="0"/>
                        </a:spcAft>
                        <a:buNone/>
                      </a:pPr>
                      <a:r>
                        <a:rPr lang="ja-JP" altLang="en-US" sz="1400" b="1" dirty="0">
                          <a:effectLst/>
                          <a:latin typeface="+mn-ea"/>
                          <a:ea typeface="+mn-ea"/>
                        </a:rPr>
                        <a:t>・まちなかの緑について</a:t>
                      </a:r>
                      <a:r>
                        <a:rPr lang="en-US" altLang="ja-JP" sz="1400" b="1" dirty="0">
                          <a:effectLst/>
                          <a:latin typeface="+mn-ea"/>
                          <a:ea typeface="+mn-ea"/>
                        </a:rPr>
                        <a:t>(33</a:t>
                      </a:r>
                      <a:r>
                        <a:rPr lang="ja-JP" altLang="en-US" sz="1400" b="1" dirty="0">
                          <a:effectLst/>
                          <a:latin typeface="+mn-ea"/>
                          <a:ea typeface="+mn-ea"/>
                        </a:rPr>
                        <a:t>件</a:t>
                      </a:r>
                      <a:r>
                        <a:rPr lang="en-US" altLang="ja-JP" sz="1400" b="1" dirty="0">
                          <a:effectLst/>
                          <a:latin typeface="+mn-ea"/>
                          <a:ea typeface="+mn-ea"/>
                        </a:rPr>
                        <a:t>)</a:t>
                      </a:r>
                    </a:p>
                    <a:p>
                      <a:pPr>
                        <a:lnSpc>
                          <a:spcPct val="100000"/>
                        </a:lnSpc>
                        <a:spcBef>
                          <a:spcPts val="300"/>
                        </a:spcBef>
                        <a:spcAft>
                          <a:spcPts val="0"/>
                        </a:spcAft>
                        <a:buNone/>
                      </a:pPr>
                      <a:r>
                        <a:rPr lang="ja-JP" altLang="en-US" sz="1400" dirty="0">
                          <a:effectLst/>
                          <a:latin typeface="+mn-ea"/>
                          <a:ea typeface="+mn-ea"/>
                          <a:cs typeface="Times New Roman" panose="02020603050405020304" pitchFamily="18" charset="0"/>
                        </a:rPr>
                        <a:t>　宅地化による緑地減少に対する悲しむ声</a:t>
                      </a:r>
                      <a:endParaRPr lang="ja-JP" sz="1400" dirty="0">
                        <a:effectLst/>
                        <a:latin typeface="+mn-ea"/>
                        <a:ea typeface="+mn-ea"/>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58603335"/>
                  </a:ext>
                </a:extLst>
              </a:tr>
              <a:tr h="64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1" dirty="0">
                          <a:effectLst/>
                          <a:latin typeface="+mn-ea"/>
                          <a:ea typeface="+mn-ea"/>
                        </a:rPr>
                        <a:t>・駅周辺の緑について</a:t>
                      </a:r>
                      <a:r>
                        <a:rPr lang="en-US" altLang="ja-JP" sz="1400" b="1" dirty="0">
                          <a:effectLst/>
                          <a:latin typeface="+mn-ea"/>
                          <a:ea typeface="+mn-ea"/>
                        </a:rPr>
                        <a:t>(16</a:t>
                      </a:r>
                      <a:r>
                        <a:rPr lang="ja-JP" altLang="en-US" sz="1400" b="1" dirty="0">
                          <a:effectLst/>
                          <a:latin typeface="+mn-ea"/>
                          <a:ea typeface="+mn-ea"/>
                        </a:rPr>
                        <a:t>件</a:t>
                      </a:r>
                      <a:r>
                        <a:rPr lang="en-US" altLang="ja-JP" sz="1400" b="1" dirty="0">
                          <a:effectLst/>
                          <a:latin typeface="+mn-ea"/>
                          <a:ea typeface="+mn-ea"/>
                        </a:rPr>
                        <a:t>)</a:t>
                      </a:r>
                      <a:endParaRPr lang="ja-JP" altLang="ja-JP" sz="1400" b="1" dirty="0">
                        <a:effectLst/>
                        <a:latin typeface="+mn-ea"/>
                        <a:ea typeface="+mn-ea"/>
                        <a:cs typeface="Times New Roman" panose="02020603050405020304" pitchFamily="18" charset="0"/>
                      </a:endParaRPr>
                    </a:p>
                    <a:p>
                      <a:pPr>
                        <a:lnSpc>
                          <a:spcPct val="100000"/>
                        </a:lnSpc>
                        <a:spcBef>
                          <a:spcPts val="300"/>
                        </a:spcBef>
                        <a:spcAft>
                          <a:spcPts val="0"/>
                        </a:spcAft>
                        <a:buNone/>
                      </a:pPr>
                      <a:r>
                        <a:rPr lang="ja-JP" altLang="en-US" sz="1400" dirty="0">
                          <a:effectLst/>
                          <a:latin typeface="+mn-ea"/>
                          <a:ea typeface="+mn-ea"/>
                          <a:cs typeface="Times New Roman" panose="02020603050405020304" pitchFamily="18" charset="0"/>
                        </a:rPr>
                        <a:t>　柏駅周辺の緑化の充実</a:t>
                      </a:r>
                      <a:endParaRPr lang="ja-JP" sz="1400" dirty="0">
                        <a:effectLst/>
                        <a:latin typeface="+mn-ea"/>
                        <a:ea typeface="+mn-ea"/>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77180320"/>
                  </a:ext>
                </a:extLst>
              </a:tr>
            </a:tbl>
          </a:graphicData>
        </a:graphic>
      </p:graphicFrame>
      <p:graphicFrame>
        <p:nvGraphicFramePr>
          <p:cNvPr id="8" name="表 7">
            <a:extLst>
              <a:ext uri="{FF2B5EF4-FFF2-40B4-BE49-F238E27FC236}">
                <a16:creationId xmlns:a16="http://schemas.microsoft.com/office/drawing/2014/main" id="{BFB543F1-7B55-113D-D7E7-DDD2478A753A}"/>
              </a:ext>
            </a:extLst>
          </p:cNvPr>
          <p:cNvGraphicFramePr>
            <a:graphicFrameLocks noGrp="1"/>
          </p:cNvGraphicFramePr>
          <p:nvPr>
            <p:extLst>
              <p:ext uri="{D42A27DB-BD31-4B8C-83A1-F6EECF244321}">
                <p14:modId xmlns:p14="http://schemas.microsoft.com/office/powerpoint/2010/main" val="3423369751"/>
              </p:ext>
            </p:extLst>
          </p:nvPr>
        </p:nvGraphicFramePr>
        <p:xfrm>
          <a:off x="6250228" y="2960459"/>
          <a:ext cx="5824894" cy="1908000"/>
        </p:xfrm>
        <a:graphic>
          <a:graphicData uri="http://schemas.openxmlformats.org/drawingml/2006/table">
            <a:tbl>
              <a:tblPr firstRow="1" firstCol="1" bandRow="1">
                <a:tableStyleId>{5940675A-B579-460E-94D1-54222C63F5DA}</a:tableStyleId>
              </a:tblPr>
              <a:tblGrid>
                <a:gridCol w="5824894">
                  <a:extLst>
                    <a:ext uri="{9D8B030D-6E8A-4147-A177-3AD203B41FA5}">
                      <a16:colId xmlns:a16="http://schemas.microsoft.com/office/drawing/2014/main" val="2316198237"/>
                    </a:ext>
                  </a:extLst>
                </a:gridCol>
              </a:tblGrid>
              <a:tr h="360000">
                <a:tc>
                  <a:txBody>
                    <a:bodyPr/>
                    <a:lstStyle/>
                    <a:p>
                      <a:r>
                        <a:rPr kumimoji="1" lang="ja-JP" altLang="en-US" b="1" dirty="0">
                          <a:solidFill>
                            <a:schemeClr val="bg1"/>
                          </a:solidFill>
                          <a:latin typeface="+mn-ea"/>
                        </a:rPr>
                        <a:t>④</a:t>
                      </a:r>
                      <a:r>
                        <a:rPr lang="ja-JP" altLang="en-US" b="1" dirty="0">
                          <a:solidFill>
                            <a:schemeClr val="bg1"/>
                          </a:solidFill>
                          <a:latin typeface="+mn-ea"/>
                        </a:rPr>
                        <a:t>公園の滞在環境や配置</a:t>
                      </a:r>
                      <a:r>
                        <a:rPr kumimoji="1" lang="en-US" altLang="ja-JP" b="1" dirty="0">
                          <a:solidFill>
                            <a:schemeClr val="bg1"/>
                          </a:solidFill>
                          <a:latin typeface="+mn-ea"/>
                        </a:rPr>
                        <a:t>(</a:t>
                      </a:r>
                      <a:r>
                        <a:rPr kumimoji="1" lang="ja-JP" altLang="en-US" b="1" dirty="0">
                          <a:solidFill>
                            <a:schemeClr val="bg1"/>
                          </a:solidFill>
                          <a:latin typeface="+mn-ea"/>
                        </a:rPr>
                        <a:t>回答数：</a:t>
                      </a:r>
                      <a:r>
                        <a:rPr kumimoji="1" lang="en-US" altLang="ja-JP" b="1" dirty="0">
                          <a:solidFill>
                            <a:schemeClr val="bg1"/>
                          </a:solidFill>
                          <a:latin typeface="+mn-ea"/>
                        </a:rPr>
                        <a:t>156</a:t>
                      </a:r>
                      <a:r>
                        <a:rPr kumimoji="1" lang="ja-JP" altLang="en-US" b="1" dirty="0">
                          <a:solidFill>
                            <a:schemeClr val="bg1"/>
                          </a:solidFill>
                          <a:latin typeface="+mn-ea"/>
                        </a:rPr>
                        <a:t>件</a:t>
                      </a:r>
                      <a:r>
                        <a:rPr kumimoji="1" lang="en-US" altLang="ja-JP" b="1" dirty="0">
                          <a:solidFill>
                            <a:schemeClr val="bg1"/>
                          </a:solidFill>
                          <a:latin typeface="+mn-ea"/>
                        </a:rPr>
                        <a:t>)</a:t>
                      </a:r>
                      <a:endParaRPr kumimoji="1" lang="ja-JP" altLang="en-US" b="1" dirty="0">
                        <a:solidFill>
                          <a:schemeClr val="bg1"/>
                        </a:solidFill>
                        <a:latin typeface="+mn-e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8080"/>
                    </a:solidFill>
                  </a:tcPr>
                </a:tc>
                <a:extLst>
                  <a:ext uri="{0D108BD9-81ED-4DB2-BD59-A6C34878D82A}">
                    <a16:rowId xmlns:a16="http://schemas.microsoft.com/office/drawing/2014/main" val="1967208561"/>
                  </a:ext>
                </a:extLst>
              </a:tr>
              <a:tr h="648000">
                <a:tc>
                  <a:txBody>
                    <a:bodyPr/>
                    <a:lstStyle/>
                    <a:p>
                      <a:pPr>
                        <a:lnSpc>
                          <a:spcPct val="100000"/>
                        </a:lnSpc>
                        <a:spcAft>
                          <a:spcPts val="0"/>
                        </a:spcAft>
                        <a:buNone/>
                      </a:pPr>
                      <a:r>
                        <a:rPr lang="ja-JP" altLang="en-US" sz="1400" b="1" dirty="0">
                          <a:effectLst/>
                          <a:latin typeface="+mn-ea"/>
                          <a:ea typeface="+mn-ea"/>
                        </a:rPr>
                        <a:t>・利便施設について</a:t>
                      </a:r>
                      <a:r>
                        <a:rPr lang="en-US" altLang="ja-JP" sz="1400" b="1" dirty="0">
                          <a:effectLst/>
                          <a:latin typeface="+mn-ea"/>
                          <a:ea typeface="+mn-ea"/>
                        </a:rPr>
                        <a:t>(40</a:t>
                      </a:r>
                      <a:r>
                        <a:rPr lang="ja-JP" altLang="en-US" sz="1400" b="1" dirty="0">
                          <a:effectLst/>
                          <a:latin typeface="+mn-ea"/>
                          <a:ea typeface="+mn-ea"/>
                        </a:rPr>
                        <a:t>件</a:t>
                      </a:r>
                      <a:r>
                        <a:rPr lang="en-US" altLang="ja-JP" sz="1400" b="1" dirty="0">
                          <a:effectLst/>
                          <a:latin typeface="+mn-ea"/>
                          <a:ea typeface="+mn-ea"/>
                        </a:rPr>
                        <a:t>)</a:t>
                      </a:r>
                    </a:p>
                    <a:p>
                      <a:pPr>
                        <a:lnSpc>
                          <a:spcPct val="100000"/>
                        </a:lnSpc>
                        <a:spcBef>
                          <a:spcPts val="300"/>
                        </a:spcBef>
                        <a:spcAft>
                          <a:spcPts val="0"/>
                        </a:spcAft>
                        <a:buNone/>
                      </a:pPr>
                      <a:r>
                        <a:rPr lang="ja-JP" altLang="en-US" sz="1400" dirty="0">
                          <a:effectLst/>
                          <a:latin typeface="+mn-ea"/>
                          <a:ea typeface="+mn-ea"/>
                          <a:cs typeface="Times New Roman" panose="02020603050405020304" pitchFamily="18" charset="0"/>
                        </a:rPr>
                        <a:t>　ドッグランやカフェなど滞在性を高める施設の設置</a:t>
                      </a:r>
                      <a:endParaRPr lang="ja-JP" sz="1400" dirty="0">
                        <a:effectLst/>
                        <a:latin typeface="+mn-ea"/>
                        <a:ea typeface="+mn-ea"/>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58603335"/>
                  </a:ext>
                </a:extLst>
              </a:tr>
              <a:tr h="90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1" dirty="0">
                          <a:effectLst/>
                          <a:latin typeface="+mn-ea"/>
                          <a:ea typeface="+mn-ea"/>
                        </a:rPr>
                        <a:t>・公園の配置について</a:t>
                      </a:r>
                      <a:r>
                        <a:rPr lang="en-US" altLang="ja-JP" sz="1400" b="1" dirty="0">
                          <a:effectLst/>
                          <a:latin typeface="+mn-ea"/>
                          <a:ea typeface="+mn-ea"/>
                        </a:rPr>
                        <a:t>(39</a:t>
                      </a:r>
                      <a:r>
                        <a:rPr lang="ja-JP" altLang="en-US" sz="1400" b="1" dirty="0">
                          <a:effectLst/>
                          <a:latin typeface="+mn-ea"/>
                          <a:ea typeface="+mn-ea"/>
                        </a:rPr>
                        <a:t>件</a:t>
                      </a:r>
                      <a:r>
                        <a:rPr lang="en-US" altLang="ja-JP" sz="1400" b="1" dirty="0">
                          <a:effectLst/>
                          <a:latin typeface="+mn-ea"/>
                          <a:ea typeface="+mn-ea"/>
                        </a:rPr>
                        <a:t>)</a:t>
                      </a:r>
                      <a:endParaRPr lang="ja-JP" altLang="ja-JP" sz="1400" b="1" dirty="0">
                        <a:effectLst/>
                        <a:latin typeface="+mn-ea"/>
                        <a:ea typeface="+mn-ea"/>
                        <a:cs typeface="Times New Roman" panose="02020603050405020304" pitchFamily="18" charset="0"/>
                      </a:endParaRPr>
                    </a:p>
                    <a:p>
                      <a:pPr>
                        <a:lnSpc>
                          <a:spcPct val="100000"/>
                        </a:lnSpc>
                        <a:spcBef>
                          <a:spcPts val="300"/>
                        </a:spcBef>
                        <a:spcAft>
                          <a:spcPts val="0"/>
                        </a:spcAft>
                        <a:buNone/>
                      </a:pPr>
                      <a:r>
                        <a:rPr lang="ja-JP" altLang="en-US" sz="1400" dirty="0">
                          <a:effectLst/>
                          <a:latin typeface="+mn-ea"/>
                          <a:ea typeface="+mn-ea"/>
                          <a:cs typeface="Times New Roman" panose="02020603050405020304" pitchFamily="18" charset="0"/>
                        </a:rPr>
                        <a:t>　駅周辺や南部地域での公園の不足</a:t>
                      </a:r>
                      <a:endParaRPr lang="en-US" altLang="ja-JP" sz="1400" dirty="0">
                        <a:effectLst/>
                        <a:latin typeface="+mn-ea"/>
                        <a:ea typeface="+mn-ea"/>
                        <a:cs typeface="Times New Roman" panose="02020603050405020304" pitchFamily="18" charset="0"/>
                      </a:endParaRPr>
                    </a:p>
                    <a:p>
                      <a:pPr>
                        <a:lnSpc>
                          <a:spcPct val="100000"/>
                        </a:lnSpc>
                        <a:spcBef>
                          <a:spcPts val="300"/>
                        </a:spcBef>
                        <a:spcAft>
                          <a:spcPts val="0"/>
                        </a:spcAft>
                        <a:buNone/>
                      </a:pPr>
                      <a:r>
                        <a:rPr lang="ja-JP" altLang="en-US" sz="1400" dirty="0">
                          <a:effectLst/>
                          <a:latin typeface="+mn-ea"/>
                          <a:ea typeface="+mn-ea"/>
                          <a:cs typeface="Times New Roman" panose="02020603050405020304" pitchFamily="18" charset="0"/>
                        </a:rPr>
                        <a:t>　徒歩でいく事ができる公園</a:t>
                      </a:r>
                      <a:endParaRPr lang="en-US" altLang="ja-JP" sz="1400" dirty="0">
                        <a:effectLst/>
                        <a:latin typeface="+mn-ea"/>
                        <a:ea typeface="+mn-ea"/>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77180320"/>
                  </a:ext>
                </a:extLst>
              </a:tr>
            </a:tbl>
          </a:graphicData>
        </a:graphic>
      </p:graphicFrame>
      <p:graphicFrame>
        <p:nvGraphicFramePr>
          <p:cNvPr id="10" name="表 9">
            <a:extLst>
              <a:ext uri="{FF2B5EF4-FFF2-40B4-BE49-F238E27FC236}">
                <a16:creationId xmlns:a16="http://schemas.microsoft.com/office/drawing/2014/main" id="{93EE8D67-4859-B779-BE9C-03E8C9A3A475}"/>
              </a:ext>
            </a:extLst>
          </p:cNvPr>
          <p:cNvGraphicFramePr>
            <a:graphicFrameLocks noGrp="1"/>
          </p:cNvGraphicFramePr>
          <p:nvPr>
            <p:extLst>
              <p:ext uri="{D42A27DB-BD31-4B8C-83A1-F6EECF244321}">
                <p14:modId xmlns:p14="http://schemas.microsoft.com/office/powerpoint/2010/main" val="1493972482"/>
              </p:ext>
            </p:extLst>
          </p:nvPr>
        </p:nvGraphicFramePr>
        <p:xfrm>
          <a:off x="6250228" y="5023756"/>
          <a:ext cx="5824894" cy="1656000"/>
        </p:xfrm>
        <a:graphic>
          <a:graphicData uri="http://schemas.openxmlformats.org/drawingml/2006/table">
            <a:tbl>
              <a:tblPr firstRow="1" firstCol="1" bandRow="1">
                <a:tableStyleId>{5940675A-B579-460E-94D1-54222C63F5DA}</a:tableStyleId>
              </a:tblPr>
              <a:tblGrid>
                <a:gridCol w="5824894">
                  <a:extLst>
                    <a:ext uri="{9D8B030D-6E8A-4147-A177-3AD203B41FA5}">
                      <a16:colId xmlns:a16="http://schemas.microsoft.com/office/drawing/2014/main" val="2316198237"/>
                    </a:ext>
                  </a:extLst>
                </a:gridCol>
              </a:tblGrid>
              <a:tr h="360000">
                <a:tc>
                  <a:txBody>
                    <a:bodyPr/>
                    <a:lstStyle/>
                    <a:p>
                      <a:r>
                        <a:rPr lang="ja-JP" altLang="en-US" b="1" dirty="0">
                          <a:solidFill>
                            <a:schemeClr val="bg1"/>
                          </a:solidFill>
                          <a:latin typeface="+mn-ea"/>
                        </a:rPr>
                        <a:t>⑤公園の居心地（</a:t>
                      </a:r>
                      <a:r>
                        <a:rPr kumimoji="1" lang="ja-JP" altLang="en-US" b="1" dirty="0">
                          <a:solidFill>
                            <a:schemeClr val="bg1"/>
                          </a:solidFill>
                          <a:latin typeface="+mn-ea"/>
                        </a:rPr>
                        <a:t>回答数：</a:t>
                      </a:r>
                      <a:r>
                        <a:rPr kumimoji="1" lang="en-US" altLang="ja-JP" b="1" dirty="0">
                          <a:solidFill>
                            <a:schemeClr val="bg1"/>
                          </a:solidFill>
                          <a:latin typeface="+mn-ea"/>
                        </a:rPr>
                        <a:t>59</a:t>
                      </a:r>
                      <a:r>
                        <a:rPr kumimoji="1" lang="ja-JP" altLang="en-US" b="1" dirty="0">
                          <a:solidFill>
                            <a:schemeClr val="bg1"/>
                          </a:solidFill>
                          <a:latin typeface="+mn-ea"/>
                        </a:rPr>
                        <a:t>件</a:t>
                      </a:r>
                      <a:r>
                        <a:rPr kumimoji="1" lang="en-US" altLang="ja-JP" b="1" dirty="0">
                          <a:solidFill>
                            <a:schemeClr val="bg1"/>
                          </a:solidFill>
                          <a:latin typeface="+mn-ea"/>
                        </a:rPr>
                        <a:t>)</a:t>
                      </a:r>
                      <a:endParaRPr kumimoji="1" lang="ja-JP" altLang="en-US" b="1" dirty="0">
                        <a:solidFill>
                          <a:schemeClr val="bg1"/>
                        </a:solidFill>
                        <a:latin typeface="+mn-ea"/>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8080"/>
                    </a:solidFill>
                  </a:tcPr>
                </a:tc>
                <a:extLst>
                  <a:ext uri="{0D108BD9-81ED-4DB2-BD59-A6C34878D82A}">
                    <a16:rowId xmlns:a16="http://schemas.microsoft.com/office/drawing/2014/main" val="1967208561"/>
                  </a:ext>
                </a:extLst>
              </a:tr>
              <a:tr h="648000">
                <a:tc>
                  <a:txBody>
                    <a:bodyPr/>
                    <a:lstStyle/>
                    <a:p>
                      <a:pPr>
                        <a:lnSpc>
                          <a:spcPct val="100000"/>
                        </a:lnSpc>
                        <a:spcAft>
                          <a:spcPts val="0"/>
                        </a:spcAft>
                        <a:buNone/>
                      </a:pPr>
                      <a:r>
                        <a:rPr lang="ja-JP" altLang="en-US" sz="1400" b="1" dirty="0">
                          <a:effectLst/>
                          <a:latin typeface="+mn-ea"/>
                          <a:ea typeface="+mn-ea"/>
                        </a:rPr>
                        <a:t>・くつろぎについて</a:t>
                      </a:r>
                      <a:r>
                        <a:rPr lang="en-US" altLang="ja-JP" sz="1400" b="1" dirty="0">
                          <a:effectLst/>
                          <a:latin typeface="+mn-ea"/>
                          <a:ea typeface="+mn-ea"/>
                        </a:rPr>
                        <a:t>(12</a:t>
                      </a:r>
                      <a:r>
                        <a:rPr lang="ja-JP" altLang="en-US" sz="1400" b="1" dirty="0">
                          <a:effectLst/>
                          <a:latin typeface="+mn-ea"/>
                          <a:ea typeface="+mn-ea"/>
                        </a:rPr>
                        <a:t>件</a:t>
                      </a:r>
                      <a:r>
                        <a:rPr lang="en-US" altLang="ja-JP" sz="1400" b="1" dirty="0">
                          <a:effectLst/>
                          <a:latin typeface="+mn-ea"/>
                          <a:ea typeface="+mn-ea"/>
                        </a:rPr>
                        <a:t>)</a:t>
                      </a:r>
                    </a:p>
                    <a:p>
                      <a:pPr>
                        <a:lnSpc>
                          <a:spcPct val="100000"/>
                        </a:lnSpc>
                        <a:spcBef>
                          <a:spcPts val="300"/>
                        </a:spcBef>
                        <a:spcAft>
                          <a:spcPts val="0"/>
                        </a:spcAft>
                        <a:buNone/>
                      </a:pPr>
                      <a:r>
                        <a:rPr lang="ja-JP" altLang="en-US" sz="1400" dirty="0">
                          <a:effectLst/>
                          <a:latin typeface="+mn-ea"/>
                          <a:ea typeface="+mn-ea"/>
                          <a:cs typeface="Times New Roman" panose="02020603050405020304" pitchFamily="18" charset="0"/>
                        </a:rPr>
                        <a:t>　遊歩道や写真映えスポットなどゆっくり滞在できる公園</a:t>
                      </a:r>
                      <a:endParaRPr lang="ja-JP" sz="1400" dirty="0">
                        <a:effectLst/>
                        <a:latin typeface="+mn-ea"/>
                        <a:ea typeface="+mn-ea"/>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58603335"/>
                  </a:ext>
                </a:extLst>
              </a:tr>
              <a:tr h="648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1" dirty="0">
                          <a:effectLst/>
                          <a:latin typeface="+mn-ea"/>
                          <a:ea typeface="+mn-ea"/>
                        </a:rPr>
                        <a:t>・公園の特色について</a:t>
                      </a:r>
                      <a:r>
                        <a:rPr lang="en-US" altLang="ja-JP" sz="1400" b="1" dirty="0">
                          <a:effectLst/>
                          <a:latin typeface="+mn-ea"/>
                          <a:ea typeface="+mn-ea"/>
                        </a:rPr>
                        <a:t>(12</a:t>
                      </a:r>
                      <a:r>
                        <a:rPr lang="ja-JP" altLang="en-US" sz="1400" b="1" dirty="0">
                          <a:effectLst/>
                          <a:latin typeface="+mn-ea"/>
                          <a:ea typeface="+mn-ea"/>
                        </a:rPr>
                        <a:t>件</a:t>
                      </a:r>
                      <a:r>
                        <a:rPr lang="en-US" altLang="ja-JP" sz="1400" b="1" dirty="0">
                          <a:effectLst/>
                          <a:latin typeface="+mn-ea"/>
                          <a:ea typeface="+mn-ea"/>
                        </a:rPr>
                        <a:t>)</a:t>
                      </a:r>
                      <a:endParaRPr lang="ja-JP" altLang="ja-JP" sz="1400" b="1" dirty="0">
                        <a:effectLst/>
                        <a:latin typeface="+mn-ea"/>
                        <a:ea typeface="+mn-ea"/>
                        <a:cs typeface="Times New Roman" panose="02020603050405020304" pitchFamily="18" charset="0"/>
                      </a:endParaRPr>
                    </a:p>
                    <a:p>
                      <a:pPr>
                        <a:lnSpc>
                          <a:spcPct val="100000"/>
                        </a:lnSpc>
                        <a:spcBef>
                          <a:spcPts val="300"/>
                        </a:spcBef>
                        <a:spcAft>
                          <a:spcPts val="0"/>
                        </a:spcAft>
                        <a:buNone/>
                      </a:pPr>
                      <a:r>
                        <a:rPr lang="ja-JP" altLang="en-US" sz="1400" dirty="0">
                          <a:effectLst/>
                          <a:latin typeface="+mn-ea"/>
                          <a:ea typeface="+mn-ea"/>
                          <a:cs typeface="Times New Roman" panose="02020603050405020304" pitchFamily="18" charset="0"/>
                        </a:rPr>
                        <a:t>　「遊ぶ」「くつろぐ」「健康」「防災」等のテーマ別の公園整備</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77180320"/>
                  </a:ext>
                </a:extLst>
              </a:tr>
            </a:tbl>
          </a:graphicData>
        </a:graphic>
      </p:graphicFrame>
      <p:sp>
        <p:nvSpPr>
          <p:cNvPr id="4" name="スライド番号プレースホルダー 1">
            <a:extLst>
              <a:ext uri="{FF2B5EF4-FFF2-40B4-BE49-F238E27FC236}">
                <a16:creationId xmlns:a16="http://schemas.microsoft.com/office/drawing/2014/main" id="{8E4DF300-6201-C3E7-3CBE-C8B310DE6812}"/>
              </a:ext>
            </a:extLst>
          </p:cNvPr>
          <p:cNvSpPr>
            <a:spLocks noGrp="1"/>
          </p:cNvSpPr>
          <p:nvPr>
            <p:ph type="sldNum" sz="quarter" idx="12"/>
          </p:nvPr>
        </p:nvSpPr>
        <p:spPr>
          <a:xfrm>
            <a:off x="11463230" y="178243"/>
            <a:ext cx="611892" cy="325717"/>
          </a:xfrm>
          <a:prstGeom prst="hexagon">
            <a:avLst/>
          </a:prstGeom>
          <a:solidFill>
            <a:srgbClr val="008080"/>
          </a:solidFill>
        </p:spPr>
        <p:txBody>
          <a:bodyPr/>
          <a:lstStyle/>
          <a:p>
            <a:pPr algn="ctr"/>
            <a:fld id="{5FC0E5C0-69CC-48F4-B86E-58D226C669B7}" type="slidenum">
              <a:rPr kumimoji="1" lang="ja-JP" altLang="en-US" b="1" smtClean="0">
                <a:solidFill>
                  <a:schemeClr val="bg1"/>
                </a:solidFill>
              </a:rPr>
              <a:pPr algn="ctr"/>
              <a:t>26</a:t>
            </a:fld>
            <a:endParaRPr kumimoji="1" lang="ja-JP" altLang="en-US" b="1" dirty="0">
              <a:solidFill>
                <a:schemeClr val="bg1"/>
              </a:solidFill>
            </a:endParaRPr>
          </a:p>
        </p:txBody>
      </p:sp>
    </p:spTree>
    <p:extLst>
      <p:ext uri="{BB962C8B-B14F-4D97-AF65-F5344CB8AC3E}">
        <p14:creationId xmlns:p14="http://schemas.microsoft.com/office/powerpoint/2010/main" val="23891210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785378-BD17-5CB8-D892-CB4C096DDCE1}"/>
            </a:ext>
          </a:extLst>
        </p:cNvPr>
        <p:cNvGrpSpPr/>
        <p:nvPr/>
      </p:nvGrpSpPr>
      <p:grpSpPr>
        <a:xfrm>
          <a:off x="0" y="0"/>
          <a:ext cx="0" cy="0"/>
          <a:chOff x="0" y="0"/>
          <a:chExt cx="0" cy="0"/>
        </a:xfrm>
      </p:grpSpPr>
      <p:sp>
        <p:nvSpPr>
          <p:cNvPr id="19" name="テキスト ボックス 18">
            <a:extLst>
              <a:ext uri="{FF2B5EF4-FFF2-40B4-BE49-F238E27FC236}">
                <a16:creationId xmlns:a16="http://schemas.microsoft.com/office/drawing/2014/main" id="{0C2B1C93-6873-80DB-581D-0429B630EDBD}"/>
              </a:ext>
            </a:extLst>
          </p:cNvPr>
          <p:cNvSpPr txBox="1"/>
          <p:nvPr/>
        </p:nvSpPr>
        <p:spPr>
          <a:xfrm>
            <a:off x="116878" y="129602"/>
            <a:ext cx="2646878" cy="461665"/>
          </a:xfrm>
          <a:prstGeom prst="rect">
            <a:avLst/>
          </a:prstGeom>
          <a:noFill/>
        </p:spPr>
        <p:txBody>
          <a:bodyPr wrap="none" rtlCol="0">
            <a:spAutoFit/>
          </a:bodyPr>
          <a:lstStyle/>
          <a:p>
            <a:r>
              <a:rPr lang="ja-JP" altLang="en-US" sz="2400" b="1" dirty="0">
                <a:solidFill>
                  <a:srgbClr val="002060"/>
                </a:solidFill>
                <a:latin typeface="+mn-ea"/>
              </a:rPr>
              <a:t>まとめ（世代別）</a:t>
            </a:r>
            <a:endParaRPr lang="en-US" altLang="ja-JP" sz="2400" b="1" dirty="0">
              <a:solidFill>
                <a:srgbClr val="002060"/>
              </a:solidFill>
              <a:latin typeface="+mn-ea"/>
            </a:endParaRPr>
          </a:p>
        </p:txBody>
      </p:sp>
      <p:sp>
        <p:nvSpPr>
          <p:cNvPr id="12" name="正方形/長方形 11">
            <a:extLst>
              <a:ext uri="{FF2B5EF4-FFF2-40B4-BE49-F238E27FC236}">
                <a16:creationId xmlns:a16="http://schemas.microsoft.com/office/drawing/2014/main" id="{3F0FF110-00DC-3FF9-BD40-D88EED0AB9C8}"/>
              </a:ext>
            </a:extLst>
          </p:cNvPr>
          <p:cNvSpPr/>
          <p:nvPr/>
        </p:nvSpPr>
        <p:spPr>
          <a:xfrm>
            <a:off x="0" y="-13748"/>
            <a:ext cx="12192000" cy="113438"/>
          </a:xfrm>
          <a:prstGeom prst="rect">
            <a:avLst/>
          </a:prstGeom>
          <a:gradFill flip="none" rotWithShape="1">
            <a:gsLst>
              <a:gs pos="0">
                <a:srgbClr val="008080"/>
              </a:gs>
              <a:gs pos="64740">
                <a:srgbClr val="008080"/>
              </a:gs>
              <a:gs pos="29000">
                <a:srgbClr val="008080"/>
              </a:gs>
              <a:gs pos="100000">
                <a:schemeClr val="bg1"/>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4" name="直線コネクタ 13">
            <a:extLst>
              <a:ext uri="{FF2B5EF4-FFF2-40B4-BE49-F238E27FC236}">
                <a16:creationId xmlns:a16="http://schemas.microsoft.com/office/drawing/2014/main" id="{47E875C5-6636-4283-55AF-1FB05B1A5093}"/>
              </a:ext>
            </a:extLst>
          </p:cNvPr>
          <p:cNvCxnSpPr>
            <a:cxnSpLocks/>
          </p:cNvCxnSpPr>
          <p:nvPr/>
        </p:nvCxnSpPr>
        <p:spPr>
          <a:xfrm>
            <a:off x="0" y="563769"/>
            <a:ext cx="121920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7" name="正方形/長方形 16">
            <a:extLst>
              <a:ext uri="{FF2B5EF4-FFF2-40B4-BE49-F238E27FC236}">
                <a16:creationId xmlns:a16="http://schemas.microsoft.com/office/drawing/2014/main" id="{1003B5A2-DF1B-A10E-FCB7-628A95835B03}"/>
              </a:ext>
            </a:extLst>
          </p:cNvPr>
          <p:cNvSpPr/>
          <p:nvPr/>
        </p:nvSpPr>
        <p:spPr>
          <a:xfrm>
            <a:off x="0" y="72192"/>
            <a:ext cx="116878" cy="491578"/>
          </a:xfrm>
          <a:prstGeom prst="rect">
            <a:avLst/>
          </a:prstGeom>
          <a:solidFill>
            <a:srgbClr val="0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 name="スライド番号プレースホルダー 1">
            <a:extLst>
              <a:ext uri="{FF2B5EF4-FFF2-40B4-BE49-F238E27FC236}">
                <a16:creationId xmlns:a16="http://schemas.microsoft.com/office/drawing/2014/main" id="{EF85D1E8-EF15-BB6F-CA3B-70590751F878}"/>
              </a:ext>
            </a:extLst>
          </p:cNvPr>
          <p:cNvSpPr>
            <a:spLocks noGrp="1"/>
          </p:cNvSpPr>
          <p:nvPr>
            <p:ph type="sldNum" sz="quarter" idx="12"/>
          </p:nvPr>
        </p:nvSpPr>
        <p:spPr>
          <a:xfrm>
            <a:off x="11463230" y="178243"/>
            <a:ext cx="611892" cy="325717"/>
          </a:xfrm>
          <a:prstGeom prst="hexagon">
            <a:avLst/>
          </a:prstGeom>
          <a:solidFill>
            <a:srgbClr val="008080"/>
          </a:solidFill>
        </p:spPr>
        <p:txBody>
          <a:bodyPr/>
          <a:lstStyle/>
          <a:p>
            <a:pPr algn="ctr"/>
            <a:fld id="{5FC0E5C0-69CC-48F4-B86E-58D226C669B7}" type="slidenum">
              <a:rPr kumimoji="1" lang="ja-JP" altLang="en-US" b="1" smtClean="0">
                <a:solidFill>
                  <a:schemeClr val="bg1"/>
                </a:solidFill>
              </a:rPr>
              <a:pPr algn="ctr"/>
              <a:t>27</a:t>
            </a:fld>
            <a:endParaRPr kumimoji="1" lang="ja-JP" altLang="en-US" b="1" dirty="0">
              <a:solidFill>
                <a:schemeClr val="bg1"/>
              </a:solidFill>
            </a:endParaRPr>
          </a:p>
        </p:txBody>
      </p:sp>
      <p:graphicFrame>
        <p:nvGraphicFramePr>
          <p:cNvPr id="3" name="表 2">
            <a:extLst>
              <a:ext uri="{FF2B5EF4-FFF2-40B4-BE49-F238E27FC236}">
                <a16:creationId xmlns:a16="http://schemas.microsoft.com/office/drawing/2014/main" id="{B0F438F6-8BF3-A633-E8B9-C9CFC6CAC267}"/>
              </a:ext>
            </a:extLst>
          </p:cNvPr>
          <p:cNvGraphicFramePr>
            <a:graphicFrameLocks noGrp="1"/>
          </p:cNvGraphicFramePr>
          <p:nvPr>
            <p:extLst>
              <p:ext uri="{D42A27DB-BD31-4B8C-83A1-F6EECF244321}">
                <p14:modId xmlns:p14="http://schemas.microsoft.com/office/powerpoint/2010/main" val="948445190"/>
              </p:ext>
            </p:extLst>
          </p:nvPr>
        </p:nvGraphicFramePr>
        <p:xfrm>
          <a:off x="116878" y="764115"/>
          <a:ext cx="11958245" cy="5772524"/>
        </p:xfrm>
        <a:graphic>
          <a:graphicData uri="http://schemas.openxmlformats.org/drawingml/2006/table">
            <a:tbl>
              <a:tblPr firstRow="1" bandRow="1">
                <a:tableStyleId>{5C22544A-7EE6-4342-B048-85BDC9FD1C3A}</a:tableStyleId>
              </a:tblPr>
              <a:tblGrid>
                <a:gridCol w="1608311">
                  <a:extLst>
                    <a:ext uri="{9D8B030D-6E8A-4147-A177-3AD203B41FA5}">
                      <a16:colId xmlns:a16="http://schemas.microsoft.com/office/drawing/2014/main" val="473113190"/>
                    </a:ext>
                  </a:extLst>
                </a:gridCol>
                <a:gridCol w="1724989">
                  <a:extLst>
                    <a:ext uri="{9D8B030D-6E8A-4147-A177-3AD203B41FA5}">
                      <a16:colId xmlns:a16="http://schemas.microsoft.com/office/drawing/2014/main" val="2442004589"/>
                    </a:ext>
                  </a:extLst>
                </a:gridCol>
                <a:gridCol w="1724989">
                  <a:extLst>
                    <a:ext uri="{9D8B030D-6E8A-4147-A177-3AD203B41FA5}">
                      <a16:colId xmlns:a16="http://schemas.microsoft.com/office/drawing/2014/main" val="2823570244"/>
                    </a:ext>
                  </a:extLst>
                </a:gridCol>
                <a:gridCol w="1724989">
                  <a:extLst>
                    <a:ext uri="{9D8B030D-6E8A-4147-A177-3AD203B41FA5}">
                      <a16:colId xmlns:a16="http://schemas.microsoft.com/office/drawing/2014/main" val="2379225124"/>
                    </a:ext>
                  </a:extLst>
                </a:gridCol>
                <a:gridCol w="1724989">
                  <a:extLst>
                    <a:ext uri="{9D8B030D-6E8A-4147-A177-3AD203B41FA5}">
                      <a16:colId xmlns:a16="http://schemas.microsoft.com/office/drawing/2014/main" val="459179421"/>
                    </a:ext>
                  </a:extLst>
                </a:gridCol>
                <a:gridCol w="1724989">
                  <a:extLst>
                    <a:ext uri="{9D8B030D-6E8A-4147-A177-3AD203B41FA5}">
                      <a16:colId xmlns:a16="http://schemas.microsoft.com/office/drawing/2014/main" val="2739412518"/>
                    </a:ext>
                  </a:extLst>
                </a:gridCol>
                <a:gridCol w="1724989">
                  <a:extLst>
                    <a:ext uri="{9D8B030D-6E8A-4147-A177-3AD203B41FA5}">
                      <a16:colId xmlns:a16="http://schemas.microsoft.com/office/drawing/2014/main" val="885089302"/>
                    </a:ext>
                  </a:extLst>
                </a:gridCol>
              </a:tblGrid>
              <a:tr h="336910">
                <a:tc rowSpan="2">
                  <a:txBody>
                    <a:bodyPr/>
                    <a:lstStyle/>
                    <a:p>
                      <a:endParaRPr kumimoji="1" lang="ja-JP" altLang="en-US" u="none" dirty="0">
                        <a:solidFill>
                          <a:schemeClr val="tx1"/>
                        </a:solidFill>
                        <a:latin typeface="+mn-ea"/>
                        <a:ea typeface="+mn-ea"/>
                      </a:endParaRPr>
                    </a:p>
                  </a:txBody>
                  <a:tcPr anchor="ctr">
                    <a:lnR w="38100" cap="flat" cmpd="sng" algn="ctr">
                      <a:solidFill>
                        <a:schemeClr val="bg1"/>
                      </a:solidFill>
                      <a:prstDash val="solid"/>
                      <a:round/>
                      <a:headEnd type="none" w="med" len="med"/>
                      <a:tailEnd type="none" w="med" len="med"/>
                    </a:lnR>
                    <a:solidFill>
                      <a:srgbClr val="A8D4D4"/>
                    </a:solidFill>
                  </a:tcPr>
                </a:tc>
                <a:tc gridSpan="4">
                  <a:txBody>
                    <a:bodyPr/>
                    <a:lstStyle/>
                    <a:p>
                      <a:pPr algn="ctr"/>
                      <a:r>
                        <a:rPr kumimoji="1" lang="ja-JP" altLang="en-US" u="none" dirty="0">
                          <a:solidFill>
                            <a:schemeClr val="tx1"/>
                          </a:solidFill>
                        </a:rPr>
                        <a:t>緑に対して</a:t>
                      </a: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solidFill>
                      <a:srgbClr val="A8D4D4"/>
                    </a:solidFill>
                  </a:tcPr>
                </a:tc>
                <a:tc hMerge="1">
                  <a:txBody>
                    <a:bodyPr/>
                    <a:lstStyle/>
                    <a:p>
                      <a:pPr algn="ctr"/>
                      <a:endParaRPr kumimoji="1" lang="ja-JP" altLang="en-US" u="none" dirty="0">
                        <a:solidFill>
                          <a:schemeClr val="tx1"/>
                        </a:solidFill>
                      </a:endParaRPr>
                    </a:p>
                  </a:txBody>
                  <a:tcPr anchor="ctr">
                    <a:solidFill>
                      <a:srgbClr val="A8D4D4"/>
                    </a:solidFill>
                  </a:tcPr>
                </a:tc>
                <a:tc hMerge="1">
                  <a:txBody>
                    <a:bodyPr/>
                    <a:lstStyle/>
                    <a:p>
                      <a:pPr algn="ctr"/>
                      <a:endParaRPr kumimoji="1" lang="ja-JP" altLang="en-US" u="none" dirty="0">
                        <a:solidFill>
                          <a:schemeClr val="tx1"/>
                        </a:solidFill>
                      </a:endParaRPr>
                    </a:p>
                  </a:txBody>
                  <a:tcPr anchor="ctr">
                    <a:solidFill>
                      <a:srgbClr val="A8D4D4"/>
                    </a:solidFill>
                  </a:tcPr>
                </a:tc>
                <a:tc hMerge="1">
                  <a:txBody>
                    <a:bodyPr/>
                    <a:lstStyle/>
                    <a:p>
                      <a:pPr algn="ctr"/>
                      <a:endParaRPr kumimoji="1" lang="ja-JP" altLang="en-US" u="none" dirty="0">
                        <a:solidFill>
                          <a:schemeClr val="tx1"/>
                        </a:solidFill>
                      </a:endParaRPr>
                    </a:p>
                  </a:txBody>
                  <a:tcPr anchor="ctr">
                    <a:solidFill>
                      <a:srgbClr val="A8D4D4"/>
                    </a:solidFill>
                  </a:tcPr>
                </a:tc>
                <a:tc gridSpan="2">
                  <a:txBody>
                    <a:bodyPr/>
                    <a:lstStyle/>
                    <a:p>
                      <a:pPr algn="ctr"/>
                      <a:r>
                        <a:rPr kumimoji="1" lang="ja-JP" altLang="en-US" u="none" dirty="0">
                          <a:solidFill>
                            <a:schemeClr val="tx1"/>
                          </a:solidFill>
                        </a:rPr>
                        <a:t>公園に対して</a:t>
                      </a:r>
                    </a:p>
                  </a:txBody>
                  <a:tcPr anchor="ctr">
                    <a:lnL w="38100" cap="flat" cmpd="sng" algn="ctr">
                      <a:solidFill>
                        <a:schemeClr val="bg1"/>
                      </a:solidFill>
                      <a:prstDash val="solid"/>
                      <a:round/>
                      <a:headEnd type="none" w="med" len="med"/>
                      <a:tailEnd type="none" w="med" len="med"/>
                    </a:lnL>
                    <a:solidFill>
                      <a:srgbClr val="A8D4D4"/>
                    </a:solidFill>
                  </a:tcPr>
                </a:tc>
                <a:tc hMerge="1">
                  <a:txBody>
                    <a:bodyPr/>
                    <a:lstStyle/>
                    <a:p>
                      <a:endParaRPr dirty="0"/>
                    </a:p>
                  </a:txBody>
                  <a:tcPr anchor="ctr">
                    <a:solidFill>
                      <a:srgbClr val="A8D4D4"/>
                    </a:solidFill>
                  </a:tcPr>
                </a:tc>
                <a:extLst>
                  <a:ext uri="{0D108BD9-81ED-4DB2-BD59-A6C34878D82A}">
                    <a16:rowId xmlns:a16="http://schemas.microsoft.com/office/drawing/2014/main" val="3802184757"/>
                  </a:ext>
                </a:extLst>
              </a:tr>
              <a:tr h="422354">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u="none" dirty="0">
                        <a:latin typeface="+mn-ea"/>
                        <a:ea typeface="+mn-ea"/>
                      </a:endParaRPr>
                    </a:p>
                  </a:txBody>
                  <a:tcPr anchor="ctr">
                    <a:lnR w="38100" cap="flat" cmpd="sng" algn="ctr">
                      <a:solidFill>
                        <a:schemeClr val="bg1"/>
                      </a:solidFill>
                      <a:prstDash val="solid"/>
                      <a:round/>
                      <a:headEnd type="none" w="med" len="med"/>
                      <a:tailEnd type="none" w="med" len="med"/>
                    </a:lnR>
                    <a:solidFill>
                      <a:srgbClr val="A8D4D4"/>
                    </a:solidFill>
                  </a:tcPr>
                </a:tc>
                <a:tc>
                  <a:txBody>
                    <a:bodyPr/>
                    <a:lstStyle/>
                    <a:p>
                      <a:pPr marL="0" indent="0" algn="ctr">
                        <a:buFont typeface="Arial" panose="020B0604020202020204" pitchFamily="34" charset="0"/>
                        <a:buNone/>
                      </a:pPr>
                      <a:r>
                        <a:rPr kumimoji="1" lang="ja-JP" altLang="en-US" b="1" u="none" dirty="0"/>
                        <a:t>関心度</a:t>
                      </a:r>
                    </a:p>
                  </a:txBody>
                  <a:tcPr anchor="ctr">
                    <a:lnL w="38100" cap="flat" cmpd="sng" algn="ctr">
                      <a:solidFill>
                        <a:schemeClr val="bg1"/>
                      </a:solidFill>
                      <a:prstDash val="solid"/>
                      <a:round/>
                      <a:headEnd type="none" w="med" len="med"/>
                      <a:tailEnd type="none" w="med" len="med"/>
                    </a:lnL>
                    <a:solidFill>
                      <a:srgbClr val="A8D4D4"/>
                    </a:solidFill>
                  </a:tcPr>
                </a:tc>
                <a:tc>
                  <a:txBody>
                    <a:bodyPr/>
                    <a:lstStyle/>
                    <a:p>
                      <a:pPr marL="0" indent="0" algn="ctr">
                        <a:buFont typeface="Arial" panose="020B0604020202020204" pitchFamily="34" charset="0"/>
                        <a:buNone/>
                      </a:pPr>
                      <a:r>
                        <a:rPr kumimoji="1" lang="ja-JP" altLang="en-US" b="1" u="none" dirty="0"/>
                        <a:t>満足度</a:t>
                      </a:r>
                    </a:p>
                  </a:txBody>
                  <a:tcPr anchor="ctr">
                    <a:solidFill>
                      <a:srgbClr val="A8D4D4"/>
                    </a:solidFill>
                  </a:tcPr>
                </a:tc>
                <a:tc>
                  <a:txBody>
                    <a:bodyPr/>
                    <a:lstStyle/>
                    <a:p>
                      <a:pPr marL="0" indent="0" algn="ctr">
                        <a:buFont typeface="Arial" panose="020B0604020202020204" pitchFamily="34" charset="0"/>
                        <a:buNone/>
                      </a:pPr>
                      <a:r>
                        <a:rPr kumimoji="1" lang="ja-JP" altLang="en-US" b="1" u="none" dirty="0"/>
                        <a:t>活動有無</a:t>
                      </a:r>
                    </a:p>
                  </a:txBody>
                  <a:tcPr anchor="ctr">
                    <a:solidFill>
                      <a:srgbClr val="A8D4D4"/>
                    </a:solidFill>
                  </a:tcPr>
                </a:tc>
                <a:tc>
                  <a:txBody>
                    <a:bodyPr/>
                    <a:lstStyle/>
                    <a:p>
                      <a:pPr marL="0" indent="0" algn="ctr">
                        <a:buFont typeface="Arial" panose="020B0604020202020204" pitchFamily="34" charset="0"/>
                        <a:buNone/>
                      </a:pPr>
                      <a:r>
                        <a:rPr kumimoji="1" lang="ja-JP" altLang="en-US" b="1" u="none" dirty="0"/>
                        <a:t>意欲</a:t>
                      </a:r>
                    </a:p>
                  </a:txBody>
                  <a:tcPr anchor="ctr">
                    <a:lnR w="38100" cap="flat" cmpd="sng" algn="ctr">
                      <a:solidFill>
                        <a:schemeClr val="bg1"/>
                      </a:solidFill>
                      <a:prstDash val="solid"/>
                      <a:round/>
                      <a:headEnd type="none" w="med" len="med"/>
                      <a:tailEnd type="none" w="med" len="med"/>
                    </a:lnR>
                    <a:solidFill>
                      <a:srgbClr val="A8D4D4"/>
                    </a:solidFill>
                  </a:tcPr>
                </a:tc>
                <a:tc>
                  <a:txBody>
                    <a:bodyPr/>
                    <a:lstStyle/>
                    <a:p>
                      <a:pPr marL="0" indent="0" algn="ctr">
                        <a:buFont typeface="Arial" panose="020B0604020202020204" pitchFamily="34" charset="0"/>
                        <a:buNone/>
                      </a:pPr>
                      <a:r>
                        <a:rPr lang="ja-JP" altLang="en-US" b="1" dirty="0"/>
                        <a:t>満足度</a:t>
                      </a:r>
                      <a:endParaRPr lang="en-US" altLang="ja-JP" b="1" dirty="0"/>
                    </a:p>
                  </a:txBody>
                  <a:tcPr anchor="ctr">
                    <a:lnL w="38100" cap="flat" cmpd="sng" algn="ctr">
                      <a:solidFill>
                        <a:schemeClr val="bg1"/>
                      </a:solidFill>
                      <a:prstDash val="solid"/>
                      <a:round/>
                      <a:headEnd type="none" w="med" len="med"/>
                      <a:tailEnd type="none" w="med" len="med"/>
                    </a:lnL>
                    <a:solidFill>
                      <a:srgbClr val="A8D4D4"/>
                    </a:solidFill>
                  </a:tcPr>
                </a:tc>
                <a:tc>
                  <a:txBody>
                    <a:bodyPr/>
                    <a:lstStyle/>
                    <a:p>
                      <a:pPr marL="0" indent="0" algn="ctr">
                        <a:buFont typeface="Arial" panose="020B0604020202020204" pitchFamily="34" charset="0"/>
                        <a:buNone/>
                      </a:pPr>
                      <a:r>
                        <a:rPr lang="ja-JP" altLang="en-US" b="1" dirty="0"/>
                        <a:t>利用度</a:t>
                      </a:r>
                      <a:endParaRPr lang="en-US" altLang="ja-JP" b="1" dirty="0"/>
                    </a:p>
                  </a:txBody>
                  <a:tcPr anchor="ctr">
                    <a:solidFill>
                      <a:srgbClr val="A8D4D4"/>
                    </a:solidFill>
                  </a:tcPr>
                </a:tc>
                <a:extLst>
                  <a:ext uri="{0D108BD9-81ED-4DB2-BD59-A6C34878D82A}">
                    <a16:rowId xmlns:a16="http://schemas.microsoft.com/office/drawing/2014/main" val="2158050807"/>
                  </a:ext>
                </a:extLst>
              </a:tr>
              <a:tr h="83073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800" b="1" u="none" dirty="0">
                          <a:latin typeface="+mn-ea"/>
                          <a:ea typeface="+mn-ea"/>
                        </a:rPr>
                        <a:t>20</a:t>
                      </a:r>
                      <a:r>
                        <a:rPr lang="ja-JP" altLang="en-US" sz="1800" b="1" u="none" dirty="0">
                          <a:latin typeface="+mn-ea"/>
                          <a:ea typeface="+mn-ea"/>
                        </a:rPr>
                        <a:t>代</a:t>
                      </a:r>
                      <a:endParaRPr kumimoji="1" lang="ja-JP" altLang="en-US" b="1" u="none" dirty="0">
                        <a:latin typeface="+mn-ea"/>
                        <a:ea typeface="+mn-ea"/>
                      </a:endParaRPr>
                    </a:p>
                  </a:txBody>
                  <a:tcPr anchor="ctr">
                    <a:lnR w="38100" cap="flat" cmpd="sng" algn="ctr">
                      <a:solidFill>
                        <a:schemeClr val="bg1"/>
                      </a:solidFill>
                      <a:prstDash val="solid"/>
                      <a:round/>
                      <a:headEnd type="none" w="med" len="med"/>
                      <a:tailEnd type="none" w="med" len="med"/>
                    </a:lnR>
                    <a:solidFill>
                      <a:srgbClr val="A8D4D4"/>
                    </a:solidFill>
                  </a:tcPr>
                </a:tc>
                <a:tc>
                  <a:txBody>
                    <a:bodyPr/>
                    <a:lstStyle/>
                    <a:p>
                      <a:pPr marL="0" indent="0" algn="ctr">
                        <a:buFont typeface="Arial" panose="020B0604020202020204" pitchFamily="34" charset="0"/>
                        <a:buNone/>
                      </a:pPr>
                      <a:r>
                        <a:rPr kumimoji="1" lang="ja-JP" altLang="en-US" b="1" u="none" dirty="0">
                          <a:solidFill>
                            <a:schemeClr val="accent6"/>
                          </a:solidFill>
                        </a:rPr>
                        <a:t>かなり低い</a:t>
                      </a:r>
                    </a:p>
                  </a:txBody>
                  <a:tcPr anchor="ctr">
                    <a:lnL w="38100" cap="flat" cmpd="sng" algn="ctr">
                      <a:solidFill>
                        <a:schemeClr val="bg1"/>
                      </a:solidFill>
                      <a:prstDash val="solid"/>
                      <a:round/>
                      <a:headEnd type="none" w="med" len="med"/>
                      <a:tailEnd type="none" w="med" len="med"/>
                    </a:lnL>
                    <a:solidFill>
                      <a:schemeClr val="accent6">
                        <a:lumMod val="20000"/>
                        <a:lumOff val="80000"/>
                      </a:schemeClr>
                    </a:solidFill>
                  </a:tcPr>
                </a:tc>
                <a:tc>
                  <a:txBody>
                    <a:bodyPr/>
                    <a:lstStyle/>
                    <a:p>
                      <a:pPr marL="0" indent="0" algn="ctr">
                        <a:buFont typeface="Arial" panose="020B0604020202020204" pitchFamily="34" charset="0"/>
                        <a:buNone/>
                      </a:pPr>
                      <a:r>
                        <a:rPr kumimoji="1" lang="ja-JP" altLang="en-US" b="0" u="none" dirty="0">
                          <a:solidFill>
                            <a:schemeClr val="tx1"/>
                          </a:solidFill>
                        </a:rPr>
                        <a:t>平均</a:t>
                      </a:r>
                    </a:p>
                  </a:txBody>
                  <a:tcPr anchor="ctr">
                    <a:solidFill>
                      <a:srgbClr val="D9ECEC"/>
                    </a:solidFill>
                  </a:tcPr>
                </a:tc>
                <a:tc>
                  <a:txBody>
                    <a:bodyPr/>
                    <a:lstStyle/>
                    <a:p>
                      <a:pPr marL="0" indent="0" algn="ctr">
                        <a:buFont typeface="Arial" panose="020B0604020202020204" pitchFamily="34" charset="0"/>
                        <a:buNone/>
                      </a:pPr>
                      <a:r>
                        <a:rPr kumimoji="1" lang="ja-JP" altLang="en-US" b="1" u="none" dirty="0">
                          <a:solidFill>
                            <a:schemeClr val="accent6"/>
                          </a:solidFill>
                        </a:rPr>
                        <a:t>かなり低い</a:t>
                      </a:r>
                    </a:p>
                  </a:txBody>
                  <a:tcPr anchor="ctr">
                    <a:solidFill>
                      <a:schemeClr val="accent6">
                        <a:lumMod val="20000"/>
                        <a:lumOff val="80000"/>
                      </a:schemeClr>
                    </a:solidFill>
                  </a:tcPr>
                </a:tc>
                <a:tc>
                  <a:txBody>
                    <a:bodyPr/>
                    <a:lstStyle/>
                    <a:p>
                      <a:pPr marL="0" indent="0" algn="ctr">
                        <a:buFont typeface="Arial" panose="020B0604020202020204" pitchFamily="34" charset="0"/>
                        <a:buNone/>
                      </a:pPr>
                      <a:r>
                        <a:rPr kumimoji="1" lang="ja-JP" altLang="en-US" b="1" u="none" dirty="0">
                          <a:solidFill>
                            <a:schemeClr val="tx1"/>
                          </a:solidFill>
                        </a:rPr>
                        <a:t>低い</a:t>
                      </a:r>
                    </a:p>
                  </a:txBody>
                  <a:tcPr anchor="ctr">
                    <a:lnR w="38100" cap="flat" cmpd="sng" algn="ctr">
                      <a:solidFill>
                        <a:schemeClr val="bg1"/>
                      </a:solidFill>
                      <a:prstDash val="solid"/>
                      <a:round/>
                      <a:headEnd type="none" w="med" len="med"/>
                      <a:tailEnd type="none" w="med" len="med"/>
                    </a:lnR>
                    <a:solidFill>
                      <a:schemeClr val="accent6">
                        <a:lumMod val="20000"/>
                        <a:lumOff val="80000"/>
                      </a:schemeClr>
                    </a:solidFill>
                  </a:tcPr>
                </a:tc>
                <a:tc>
                  <a:txBody>
                    <a:bodyPr/>
                    <a:lstStyle/>
                    <a:p>
                      <a:pPr marL="0" indent="0" algn="ctr">
                        <a:buFont typeface="Arial" panose="020B0604020202020204" pitchFamily="34" charset="0"/>
                        <a:buNone/>
                      </a:pPr>
                      <a:r>
                        <a:rPr lang="ja-JP" altLang="en-US" b="1" dirty="0">
                          <a:solidFill>
                            <a:schemeClr val="tx1"/>
                          </a:solidFill>
                        </a:rPr>
                        <a:t>高い</a:t>
                      </a:r>
                      <a:endParaRPr lang="en-US" altLang="ja-JP" b="1" dirty="0">
                        <a:solidFill>
                          <a:schemeClr val="tx1"/>
                        </a:solidFill>
                      </a:endParaRPr>
                    </a:p>
                  </a:txBody>
                  <a:tcPr anchor="ctr">
                    <a:lnL w="38100" cap="flat" cmpd="sng" algn="ctr">
                      <a:solidFill>
                        <a:schemeClr val="bg1"/>
                      </a:solidFill>
                      <a:prstDash val="solid"/>
                      <a:round/>
                      <a:headEnd type="none" w="med" len="med"/>
                      <a:tailEnd type="none" w="med" len="med"/>
                    </a:lnL>
                    <a:solidFill>
                      <a:schemeClr val="accent5">
                        <a:lumMod val="20000"/>
                        <a:lumOff val="80000"/>
                      </a:schemeClr>
                    </a:solidFill>
                  </a:tcPr>
                </a:tc>
                <a:tc>
                  <a:txBody>
                    <a:bodyPr/>
                    <a:lstStyle/>
                    <a:p>
                      <a:pPr marL="0" indent="0" algn="ctr">
                        <a:buFont typeface="Arial" panose="020B0604020202020204" pitchFamily="34" charset="0"/>
                        <a:buNone/>
                      </a:pPr>
                      <a:r>
                        <a:rPr lang="ja-JP" altLang="en-US" b="1" dirty="0">
                          <a:solidFill>
                            <a:schemeClr val="accent6"/>
                          </a:solidFill>
                        </a:rPr>
                        <a:t>かなり低い</a:t>
                      </a:r>
                      <a:endParaRPr lang="en-US" altLang="ja-JP" b="1" dirty="0">
                        <a:solidFill>
                          <a:schemeClr val="accent6"/>
                        </a:solidFill>
                      </a:endParaRPr>
                    </a:p>
                  </a:txBody>
                  <a:tcPr anchor="ctr">
                    <a:solidFill>
                      <a:schemeClr val="accent6">
                        <a:lumMod val="20000"/>
                        <a:lumOff val="80000"/>
                      </a:schemeClr>
                    </a:solidFill>
                  </a:tcPr>
                </a:tc>
                <a:extLst>
                  <a:ext uri="{0D108BD9-81ED-4DB2-BD59-A6C34878D82A}">
                    <a16:rowId xmlns:a16="http://schemas.microsoft.com/office/drawing/2014/main" val="1277298091"/>
                  </a:ext>
                </a:extLst>
              </a:tr>
              <a:tr h="83073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1" u="none" dirty="0">
                          <a:latin typeface="+mn-ea"/>
                          <a:ea typeface="+mn-ea"/>
                        </a:rPr>
                        <a:t>30</a:t>
                      </a:r>
                      <a:r>
                        <a:rPr kumimoji="1" lang="ja-JP" altLang="en-US" sz="1800" b="1" u="none" dirty="0">
                          <a:latin typeface="+mn-ea"/>
                          <a:ea typeface="+mn-ea"/>
                        </a:rPr>
                        <a:t>代</a:t>
                      </a:r>
                      <a:endParaRPr kumimoji="1" lang="ja-JP" altLang="en-US" b="1" u="none" dirty="0">
                        <a:latin typeface="+mn-ea"/>
                        <a:ea typeface="+mn-ea"/>
                      </a:endParaRPr>
                    </a:p>
                  </a:txBody>
                  <a:tcPr anchor="ctr">
                    <a:lnR w="38100" cap="flat" cmpd="sng" algn="ctr">
                      <a:solidFill>
                        <a:schemeClr val="bg1"/>
                      </a:solidFill>
                      <a:prstDash val="solid"/>
                      <a:round/>
                      <a:headEnd type="none" w="med" len="med"/>
                      <a:tailEnd type="none" w="med" len="med"/>
                    </a:lnR>
                    <a:solidFill>
                      <a:srgbClr val="A8D4D4"/>
                    </a:solidFill>
                  </a:tcPr>
                </a:tc>
                <a:tc>
                  <a:txBody>
                    <a:bodyPr/>
                    <a:lstStyle/>
                    <a:p>
                      <a:pPr marL="0" indent="0" algn="ctr">
                        <a:buFont typeface="Arial" panose="020B0604020202020204" pitchFamily="34" charset="0"/>
                        <a:buNone/>
                      </a:pPr>
                      <a:r>
                        <a:rPr kumimoji="1" lang="ja-JP" altLang="en-US" b="0" u="none" dirty="0">
                          <a:solidFill>
                            <a:schemeClr val="tx1"/>
                          </a:solidFill>
                        </a:rPr>
                        <a:t>平均</a:t>
                      </a:r>
                    </a:p>
                  </a:txBody>
                  <a:tcPr anchor="ctr">
                    <a:lnL w="38100" cap="flat" cmpd="sng" algn="ctr">
                      <a:solidFill>
                        <a:schemeClr val="bg1"/>
                      </a:solidFill>
                      <a:prstDash val="solid"/>
                      <a:round/>
                      <a:headEnd type="none" w="med" len="med"/>
                      <a:tailEnd type="none" w="med" len="med"/>
                    </a:lnL>
                    <a:solidFill>
                      <a:srgbClr val="D9ECEC"/>
                    </a:solidFill>
                  </a:tcPr>
                </a:tc>
                <a:tc>
                  <a:txBody>
                    <a:bodyPr/>
                    <a:lstStyle/>
                    <a:p>
                      <a:pPr marL="0" indent="0" algn="ctr">
                        <a:buFont typeface="Arial" panose="020B0604020202020204" pitchFamily="34" charset="0"/>
                        <a:buNone/>
                      </a:pPr>
                      <a:r>
                        <a:rPr kumimoji="1" lang="ja-JP" altLang="en-US" b="0" u="none" dirty="0">
                          <a:solidFill>
                            <a:schemeClr val="tx1"/>
                          </a:solidFill>
                        </a:rPr>
                        <a:t>平均</a:t>
                      </a:r>
                    </a:p>
                  </a:txBody>
                  <a:tcPr anchor="ctr">
                    <a:solidFill>
                      <a:srgbClr val="D9ECEC"/>
                    </a:solidFill>
                  </a:tcPr>
                </a:tc>
                <a:tc>
                  <a:txBody>
                    <a:bodyPr/>
                    <a:lstStyle/>
                    <a:p>
                      <a:pPr marL="0" indent="0" algn="ctr">
                        <a:buFont typeface="Arial" panose="020B0604020202020204" pitchFamily="34" charset="0"/>
                        <a:buNone/>
                      </a:pPr>
                      <a:r>
                        <a:rPr kumimoji="1" lang="ja-JP" altLang="en-US" b="1" u="none" dirty="0">
                          <a:solidFill>
                            <a:schemeClr val="tx1"/>
                          </a:solidFill>
                        </a:rPr>
                        <a:t>低い</a:t>
                      </a:r>
                    </a:p>
                  </a:txBody>
                  <a:tcPr anchor="ctr">
                    <a:solidFill>
                      <a:schemeClr val="accent6">
                        <a:lumMod val="20000"/>
                        <a:lumOff val="80000"/>
                      </a:schemeClr>
                    </a:solidFill>
                  </a:tcPr>
                </a:tc>
                <a:tc>
                  <a:txBody>
                    <a:bodyPr/>
                    <a:lstStyle/>
                    <a:p>
                      <a:pPr marL="0" indent="0" algn="ctr">
                        <a:buFont typeface="Arial" panose="020B0604020202020204" pitchFamily="34" charset="0"/>
                        <a:buNone/>
                      </a:pPr>
                      <a:r>
                        <a:rPr kumimoji="1" lang="ja-JP" altLang="en-US" b="0" u="none" dirty="0">
                          <a:solidFill>
                            <a:schemeClr val="tx1"/>
                          </a:solidFill>
                        </a:rPr>
                        <a:t>平均</a:t>
                      </a:r>
                    </a:p>
                  </a:txBody>
                  <a:tcPr anchor="ctr">
                    <a:lnR w="38100" cap="flat" cmpd="sng" algn="ctr">
                      <a:solidFill>
                        <a:schemeClr val="bg1"/>
                      </a:solidFill>
                      <a:prstDash val="solid"/>
                      <a:round/>
                      <a:headEnd type="none" w="med" len="med"/>
                      <a:tailEnd type="none" w="med" len="med"/>
                    </a:lnR>
                    <a:solidFill>
                      <a:srgbClr val="D9ECEC"/>
                    </a:solidFill>
                  </a:tcPr>
                </a:tc>
                <a:tc>
                  <a:txBody>
                    <a:bodyPr/>
                    <a:lstStyle/>
                    <a:p>
                      <a:pPr marL="0" indent="0" algn="ctr">
                        <a:buFont typeface="Arial" panose="020B0604020202020204" pitchFamily="34" charset="0"/>
                        <a:buNone/>
                      </a:pPr>
                      <a:r>
                        <a:rPr lang="ja-JP" altLang="en-US" b="1" dirty="0">
                          <a:solidFill>
                            <a:schemeClr val="tx1"/>
                          </a:solidFill>
                        </a:rPr>
                        <a:t>高い</a:t>
                      </a:r>
                      <a:endParaRPr lang="en-US" altLang="ja-JP" b="1" dirty="0">
                        <a:solidFill>
                          <a:schemeClr val="tx1"/>
                        </a:solidFill>
                      </a:endParaRPr>
                    </a:p>
                  </a:txBody>
                  <a:tcPr anchor="ctr">
                    <a:lnL w="38100" cap="flat" cmpd="sng" algn="ctr">
                      <a:solidFill>
                        <a:schemeClr val="bg1"/>
                      </a:solidFill>
                      <a:prstDash val="solid"/>
                      <a:round/>
                      <a:headEnd type="none" w="med" len="med"/>
                      <a:tailEnd type="none" w="med" len="med"/>
                    </a:lnL>
                    <a:solidFill>
                      <a:schemeClr val="accent5">
                        <a:lumMod val="20000"/>
                        <a:lumOff val="80000"/>
                      </a:schemeClr>
                    </a:solidFill>
                  </a:tcPr>
                </a:tc>
                <a:tc>
                  <a:txBody>
                    <a:bodyPr/>
                    <a:lstStyle/>
                    <a:p>
                      <a:pPr marL="0" indent="0" algn="ctr">
                        <a:buFont typeface="Arial" panose="020B0604020202020204" pitchFamily="34" charset="0"/>
                        <a:buNone/>
                      </a:pPr>
                      <a:r>
                        <a:rPr lang="ja-JP" altLang="en-US" b="1" dirty="0">
                          <a:solidFill>
                            <a:srgbClr val="C00000"/>
                          </a:solidFill>
                        </a:rPr>
                        <a:t>かなり高い</a:t>
                      </a:r>
                      <a:endParaRPr lang="en-US" altLang="ja-JP" b="1" dirty="0">
                        <a:solidFill>
                          <a:srgbClr val="C00000"/>
                        </a:solidFill>
                      </a:endParaRPr>
                    </a:p>
                  </a:txBody>
                  <a:tcPr anchor="ctr">
                    <a:solidFill>
                      <a:schemeClr val="accent5">
                        <a:lumMod val="20000"/>
                        <a:lumOff val="80000"/>
                      </a:schemeClr>
                    </a:solidFill>
                  </a:tcPr>
                </a:tc>
                <a:extLst>
                  <a:ext uri="{0D108BD9-81ED-4DB2-BD59-A6C34878D82A}">
                    <a16:rowId xmlns:a16="http://schemas.microsoft.com/office/drawing/2014/main" val="4097113971"/>
                  </a:ext>
                </a:extLst>
              </a:tr>
              <a:tr h="83073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1" u="none" dirty="0">
                          <a:latin typeface="+mn-ea"/>
                          <a:ea typeface="+mn-ea"/>
                        </a:rPr>
                        <a:t>40</a:t>
                      </a:r>
                      <a:r>
                        <a:rPr kumimoji="1" lang="ja-JP" altLang="en-US" sz="1800" b="1" u="none" dirty="0">
                          <a:latin typeface="+mn-ea"/>
                          <a:ea typeface="+mn-ea"/>
                        </a:rPr>
                        <a:t>代</a:t>
                      </a:r>
                      <a:endParaRPr kumimoji="1" lang="ja-JP" altLang="en-US" b="1" u="none" dirty="0">
                        <a:latin typeface="+mn-ea"/>
                        <a:ea typeface="+mn-ea"/>
                      </a:endParaRPr>
                    </a:p>
                  </a:txBody>
                  <a:tcPr anchor="ctr">
                    <a:lnR w="38100" cap="flat" cmpd="sng" algn="ctr">
                      <a:solidFill>
                        <a:schemeClr val="bg1"/>
                      </a:solidFill>
                      <a:prstDash val="solid"/>
                      <a:round/>
                      <a:headEnd type="none" w="med" len="med"/>
                      <a:tailEnd type="none" w="med" len="med"/>
                    </a:lnR>
                    <a:solidFill>
                      <a:srgbClr val="A8D4D4"/>
                    </a:solidFill>
                  </a:tcPr>
                </a:tc>
                <a:tc>
                  <a:txBody>
                    <a:bodyPr/>
                    <a:lstStyle/>
                    <a:p>
                      <a:pPr marL="0" indent="0" algn="ctr">
                        <a:buFont typeface="Arial" panose="020B0604020202020204" pitchFamily="34" charset="0"/>
                        <a:buNone/>
                      </a:pPr>
                      <a:r>
                        <a:rPr kumimoji="1" lang="ja-JP" altLang="en-US" b="0" u="none" dirty="0">
                          <a:solidFill>
                            <a:schemeClr val="tx1"/>
                          </a:solidFill>
                        </a:rPr>
                        <a:t>平均</a:t>
                      </a:r>
                    </a:p>
                  </a:txBody>
                  <a:tcPr anchor="ctr">
                    <a:lnL w="38100" cap="flat" cmpd="sng" algn="ctr">
                      <a:solidFill>
                        <a:schemeClr val="bg1"/>
                      </a:solidFill>
                      <a:prstDash val="solid"/>
                      <a:round/>
                      <a:headEnd type="none" w="med" len="med"/>
                      <a:tailEnd type="none" w="med" len="med"/>
                    </a:lnL>
                    <a:solidFill>
                      <a:srgbClr val="D9ECEC"/>
                    </a:solidFill>
                  </a:tcPr>
                </a:tc>
                <a:tc>
                  <a:txBody>
                    <a:bodyPr/>
                    <a:lstStyle/>
                    <a:p>
                      <a:pPr marL="0" indent="0" algn="ctr">
                        <a:buFont typeface="Arial" panose="020B0604020202020204" pitchFamily="34" charset="0"/>
                        <a:buNone/>
                      </a:pPr>
                      <a:r>
                        <a:rPr kumimoji="1" lang="ja-JP" altLang="en-US" b="0" u="none" dirty="0">
                          <a:solidFill>
                            <a:schemeClr val="tx1"/>
                          </a:solidFill>
                        </a:rPr>
                        <a:t>平均</a:t>
                      </a:r>
                    </a:p>
                  </a:txBody>
                  <a:tcPr anchor="ctr">
                    <a:solidFill>
                      <a:srgbClr val="D9ECEC"/>
                    </a:solidFill>
                  </a:tcPr>
                </a:tc>
                <a:tc>
                  <a:txBody>
                    <a:bodyPr/>
                    <a:lstStyle/>
                    <a:p>
                      <a:pPr marL="0" indent="0" algn="ctr">
                        <a:buFont typeface="Arial" panose="020B0604020202020204" pitchFamily="34" charset="0"/>
                        <a:buNone/>
                      </a:pPr>
                      <a:r>
                        <a:rPr kumimoji="1" lang="ja-JP" altLang="en-US" b="1" u="none" dirty="0">
                          <a:solidFill>
                            <a:schemeClr val="tx1"/>
                          </a:solidFill>
                        </a:rPr>
                        <a:t>低い</a:t>
                      </a:r>
                    </a:p>
                  </a:txBody>
                  <a:tcPr anchor="ctr">
                    <a:solidFill>
                      <a:schemeClr val="accent6">
                        <a:lumMod val="20000"/>
                        <a:lumOff val="80000"/>
                      </a:schemeClr>
                    </a:solidFill>
                  </a:tcPr>
                </a:tc>
                <a:tc>
                  <a:txBody>
                    <a:bodyPr/>
                    <a:lstStyle/>
                    <a:p>
                      <a:pPr marL="0" indent="0" algn="ctr">
                        <a:buFont typeface="Arial" panose="020B0604020202020204" pitchFamily="34" charset="0"/>
                        <a:buNone/>
                      </a:pPr>
                      <a:r>
                        <a:rPr kumimoji="1" lang="ja-JP" altLang="en-US" b="1" u="none" dirty="0">
                          <a:solidFill>
                            <a:schemeClr val="tx1"/>
                          </a:solidFill>
                        </a:rPr>
                        <a:t>高い</a:t>
                      </a:r>
                    </a:p>
                  </a:txBody>
                  <a:tcPr anchor="ctr">
                    <a:lnR w="38100" cap="flat" cmpd="sng" algn="ctr">
                      <a:solidFill>
                        <a:schemeClr val="bg1"/>
                      </a:solidFill>
                      <a:prstDash val="solid"/>
                      <a:round/>
                      <a:headEnd type="none" w="med" len="med"/>
                      <a:tailEnd type="none" w="med" len="med"/>
                    </a:lnR>
                    <a:solidFill>
                      <a:schemeClr val="accent5">
                        <a:lumMod val="20000"/>
                        <a:lumOff val="80000"/>
                      </a:schemeClr>
                    </a:solidFill>
                  </a:tcPr>
                </a:tc>
                <a:tc>
                  <a:txBody>
                    <a:bodyPr/>
                    <a:lstStyle/>
                    <a:p>
                      <a:pPr marL="0" indent="0" algn="ctr">
                        <a:buFont typeface="Arial" panose="020B0604020202020204" pitchFamily="34" charset="0"/>
                        <a:buNone/>
                      </a:pPr>
                      <a:r>
                        <a:rPr lang="ja-JP" altLang="en-US" b="0" dirty="0">
                          <a:solidFill>
                            <a:schemeClr val="tx1"/>
                          </a:solidFill>
                        </a:rPr>
                        <a:t>平均</a:t>
                      </a:r>
                      <a:endParaRPr lang="en-US" altLang="ja-JP" b="0" dirty="0">
                        <a:solidFill>
                          <a:schemeClr val="tx1"/>
                        </a:solidFill>
                      </a:endParaRPr>
                    </a:p>
                  </a:txBody>
                  <a:tcPr anchor="ctr">
                    <a:lnL w="38100" cap="flat" cmpd="sng" algn="ctr">
                      <a:solidFill>
                        <a:schemeClr val="bg1"/>
                      </a:solidFill>
                      <a:prstDash val="solid"/>
                      <a:round/>
                      <a:headEnd type="none" w="med" len="med"/>
                      <a:tailEnd type="none" w="med" len="med"/>
                    </a:lnL>
                    <a:solidFill>
                      <a:srgbClr val="D9ECEC"/>
                    </a:solidFill>
                  </a:tcPr>
                </a:tc>
                <a:tc>
                  <a:txBody>
                    <a:bodyPr/>
                    <a:lstStyle/>
                    <a:p>
                      <a:pPr marL="0" indent="0" algn="ctr">
                        <a:buFont typeface="Arial" panose="020B0604020202020204" pitchFamily="34" charset="0"/>
                        <a:buNone/>
                      </a:pPr>
                      <a:r>
                        <a:rPr lang="ja-JP" altLang="en-US" b="1" dirty="0">
                          <a:solidFill>
                            <a:schemeClr val="tx1"/>
                          </a:solidFill>
                        </a:rPr>
                        <a:t>高い</a:t>
                      </a:r>
                      <a:endParaRPr lang="en-US" altLang="ja-JP" b="1" dirty="0">
                        <a:solidFill>
                          <a:schemeClr val="tx1"/>
                        </a:solidFill>
                      </a:endParaRPr>
                    </a:p>
                  </a:txBody>
                  <a:tcPr anchor="ctr">
                    <a:solidFill>
                      <a:schemeClr val="accent5">
                        <a:lumMod val="20000"/>
                        <a:lumOff val="80000"/>
                      </a:schemeClr>
                    </a:solidFill>
                  </a:tcPr>
                </a:tc>
                <a:extLst>
                  <a:ext uri="{0D108BD9-81ED-4DB2-BD59-A6C34878D82A}">
                    <a16:rowId xmlns:a16="http://schemas.microsoft.com/office/drawing/2014/main" val="3368533307"/>
                  </a:ext>
                </a:extLst>
              </a:tr>
              <a:tr h="83073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b="1" u="none" dirty="0">
                          <a:latin typeface="+mn-ea"/>
                          <a:ea typeface="+mn-ea"/>
                        </a:rPr>
                        <a:t>50</a:t>
                      </a:r>
                      <a:r>
                        <a:rPr kumimoji="1" lang="ja-JP" altLang="en-US" b="1" u="none" dirty="0">
                          <a:latin typeface="+mn-ea"/>
                          <a:ea typeface="+mn-ea"/>
                        </a:rPr>
                        <a:t>代</a:t>
                      </a:r>
                    </a:p>
                  </a:txBody>
                  <a:tcPr anchor="ctr">
                    <a:lnR w="38100" cap="flat" cmpd="sng" algn="ctr">
                      <a:solidFill>
                        <a:schemeClr val="bg1"/>
                      </a:solidFill>
                      <a:prstDash val="solid"/>
                      <a:round/>
                      <a:headEnd type="none" w="med" len="med"/>
                      <a:tailEnd type="none" w="med" len="med"/>
                    </a:lnR>
                    <a:solidFill>
                      <a:srgbClr val="A8D4D4"/>
                    </a:solidFill>
                  </a:tcPr>
                </a:tc>
                <a:tc>
                  <a:txBody>
                    <a:bodyPr/>
                    <a:lstStyle/>
                    <a:p>
                      <a:pPr marL="0" indent="0" algn="ctr">
                        <a:buFont typeface="Arial" panose="020B0604020202020204" pitchFamily="34" charset="0"/>
                        <a:buNone/>
                      </a:pPr>
                      <a:r>
                        <a:rPr kumimoji="1" lang="ja-JP" altLang="en-US" b="0" u="none" dirty="0">
                          <a:solidFill>
                            <a:schemeClr val="tx1"/>
                          </a:solidFill>
                        </a:rPr>
                        <a:t>平均</a:t>
                      </a:r>
                    </a:p>
                  </a:txBody>
                  <a:tcPr anchor="ctr">
                    <a:lnL w="38100" cap="flat" cmpd="sng" algn="ctr">
                      <a:solidFill>
                        <a:schemeClr val="bg1"/>
                      </a:solidFill>
                      <a:prstDash val="solid"/>
                      <a:round/>
                      <a:headEnd type="none" w="med" len="med"/>
                      <a:tailEnd type="none" w="med" len="med"/>
                    </a:lnL>
                    <a:solidFill>
                      <a:srgbClr val="D9ECEC"/>
                    </a:solidFill>
                  </a:tcPr>
                </a:tc>
                <a:tc>
                  <a:txBody>
                    <a:bodyPr/>
                    <a:lstStyle/>
                    <a:p>
                      <a:pPr marL="0" indent="0" algn="ctr">
                        <a:buFont typeface="Arial" panose="020B0604020202020204" pitchFamily="34" charset="0"/>
                        <a:buNone/>
                      </a:pPr>
                      <a:r>
                        <a:rPr kumimoji="1" lang="ja-JP" altLang="en-US" b="1" u="none" dirty="0">
                          <a:solidFill>
                            <a:schemeClr val="tx1"/>
                          </a:solidFill>
                        </a:rPr>
                        <a:t>低い</a:t>
                      </a:r>
                    </a:p>
                  </a:txBody>
                  <a:tcPr anchor="ctr">
                    <a:solidFill>
                      <a:schemeClr val="accent6">
                        <a:lumMod val="20000"/>
                        <a:lumOff val="80000"/>
                      </a:schemeClr>
                    </a:solidFill>
                  </a:tcPr>
                </a:tc>
                <a:tc>
                  <a:txBody>
                    <a:bodyPr/>
                    <a:lstStyle/>
                    <a:p>
                      <a:pPr marL="0" indent="0" algn="ctr">
                        <a:buFont typeface="Arial" panose="020B0604020202020204" pitchFamily="34" charset="0"/>
                        <a:buNone/>
                      </a:pPr>
                      <a:r>
                        <a:rPr kumimoji="1" lang="ja-JP" altLang="en-US" b="0" u="none" dirty="0">
                          <a:solidFill>
                            <a:schemeClr val="tx1"/>
                          </a:solidFill>
                        </a:rPr>
                        <a:t>平均</a:t>
                      </a:r>
                    </a:p>
                  </a:txBody>
                  <a:tcPr anchor="ctr">
                    <a:solidFill>
                      <a:srgbClr val="D9ECEC"/>
                    </a:solidFill>
                  </a:tcPr>
                </a:tc>
                <a:tc>
                  <a:txBody>
                    <a:bodyPr/>
                    <a:lstStyle/>
                    <a:p>
                      <a:pPr marL="0" indent="0" algn="ctr">
                        <a:buFont typeface="Arial" panose="020B0604020202020204" pitchFamily="34" charset="0"/>
                        <a:buNone/>
                      </a:pPr>
                      <a:r>
                        <a:rPr kumimoji="1" lang="ja-JP" altLang="en-US" b="0" u="none" dirty="0">
                          <a:solidFill>
                            <a:schemeClr val="tx1"/>
                          </a:solidFill>
                        </a:rPr>
                        <a:t>平均</a:t>
                      </a:r>
                    </a:p>
                  </a:txBody>
                  <a:tcPr anchor="ctr">
                    <a:lnR w="38100" cap="flat" cmpd="sng" algn="ctr">
                      <a:solidFill>
                        <a:schemeClr val="bg1"/>
                      </a:solidFill>
                      <a:prstDash val="solid"/>
                      <a:round/>
                      <a:headEnd type="none" w="med" len="med"/>
                      <a:tailEnd type="none" w="med" len="med"/>
                    </a:lnR>
                    <a:solidFill>
                      <a:srgbClr val="D9ECEC"/>
                    </a:solidFill>
                  </a:tcPr>
                </a:tc>
                <a:tc>
                  <a:txBody>
                    <a:bodyPr/>
                    <a:lstStyle/>
                    <a:p>
                      <a:pPr marL="0" indent="0" algn="ctr">
                        <a:buFont typeface="Arial" panose="020B0604020202020204" pitchFamily="34" charset="0"/>
                        <a:buNone/>
                      </a:pPr>
                      <a:r>
                        <a:rPr lang="ja-JP" altLang="en-US" b="1" dirty="0">
                          <a:solidFill>
                            <a:schemeClr val="tx1"/>
                          </a:solidFill>
                        </a:rPr>
                        <a:t>低い</a:t>
                      </a:r>
                      <a:endParaRPr lang="en-US" altLang="ja-JP" b="1" dirty="0">
                        <a:solidFill>
                          <a:schemeClr val="tx1"/>
                        </a:solidFill>
                      </a:endParaRPr>
                    </a:p>
                  </a:txBody>
                  <a:tcPr anchor="ctr">
                    <a:lnL w="38100" cap="flat" cmpd="sng" algn="ctr">
                      <a:solidFill>
                        <a:schemeClr val="bg1"/>
                      </a:solidFill>
                      <a:prstDash val="solid"/>
                      <a:round/>
                      <a:headEnd type="none" w="med" len="med"/>
                      <a:tailEnd type="none" w="med" len="med"/>
                    </a:lnL>
                    <a:solidFill>
                      <a:schemeClr val="accent6">
                        <a:lumMod val="20000"/>
                        <a:lumOff val="80000"/>
                      </a:schemeClr>
                    </a:solidFill>
                  </a:tcPr>
                </a:tc>
                <a:tc>
                  <a:txBody>
                    <a:bodyPr/>
                    <a:lstStyle/>
                    <a:p>
                      <a:pPr marL="0" indent="0" algn="ctr">
                        <a:buFont typeface="Arial" panose="020B0604020202020204" pitchFamily="34" charset="0"/>
                        <a:buNone/>
                      </a:pPr>
                      <a:r>
                        <a:rPr lang="ja-JP" altLang="en-US" b="1" dirty="0">
                          <a:solidFill>
                            <a:schemeClr val="tx1"/>
                          </a:solidFill>
                        </a:rPr>
                        <a:t>低い</a:t>
                      </a:r>
                      <a:endParaRPr lang="en-US" altLang="ja-JP" b="1" dirty="0">
                        <a:solidFill>
                          <a:schemeClr val="tx1"/>
                        </a:solidFill>
                      </a:endParaRPr>
                    </a:p>
                  </a:txBody>
                  <a:tcPr anchor="ctr">
                    <a:solidFill>
                      <a:schemeClr val="accent6">
                        <a:lumMod val="20000"/>
                        <a:lumOff val="80000"/>
                      </a:schemeClr>
                    </a:solidFill>
                  </a:tcPr>
                </a:tc>
                <a:extLst>
                  <a:ext uri="{0D108BD9-81ED-4DB2-BD59-A6C34878D82A}">
                    <a16:rowId xmlns:a16="http://schemas.microsoft.com/office/drawing/2014/main" val="256246203"/>
                  </a:ext>
                </a:extLst>
              </a:tr>
              <a:tr h="83073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b="1" u="none" dirty="0">
                          <a:latin typeface="+mn-ea"/>
                          <a:ea typeface="+mn-ea"/>
                        </a:rPr>
                        <a:t>60</a:t>
                      </a:r>
                      <a:r>
                        <a:rPr kumimoji="1" lang="ja-JP" altLang="en-US" b="1" u="none" dirty="0">
                          <a:latin typeface="+mn-ea"/>
                          <a:ea typeface="+mn-ea"/>
                        </a:rPr>
                        <a:t>代</a:t>
                      </a:r>
                    </a:p>
                  </a:txBody>
                  <a:tcPr anchor="ctr">
                    <a:lnR w="38100" cap="flat" cmpd="sng" algn="ctr">
                      <a:solidFill>
                        <a:schemeClr val="bg1"/>
                      </a:solidFill>
                      <a:prstDash val="solid"/>
                      <a:round/>
                      <a:headEnd type="none" w="med" len="med"/>
                      <a:tailEnd type="none" w="med" len="med"/>
                    </a:lnR>
                    <a:solidFill>
                      <a:srgbClr val="A8D4D4"/>
                    </a:solidFill>
                  </a:tcPr>
                </a:tc>
                <a:tc>
                  <a:txBody>
                    <a:bodyPr/>
                    <a:lstStyle/>
                    <a:p>
                      <a:pPr marL="0" indent="0" algn="ctr">
                        <a:buFont typeface="Arial" panose="020B0604020202020204" pitchFamily="34" charset="0"/>
                        <a:buNone/>
                      </a:pPr>
                      <a:r>
                        <a:rPr lang="ja-JP" altLang="en-US" b="1" dirty="0">
                          <a:solidFill>
                            <a:schemeClr val="tx1"/>
                          </a:solidFill>
                        </a:rPr>
                        <a:t>高い</a:t>
                      </a:r>
                      <a:endParaRPr lang="en-US" altLang="ja-JP" b="1" dirty="0">
                        <a:solidFill>
                          <a:schemeClr val="tx1"/>
                        </a:solidFill>
                      </a:endParaRPr>
                    </a:p>
                  </a:txBody>
                  <a:tcPr anchor="ctr">
                    <a:lnL w="38100" cap="flat" cmpd="sng" algn="ctr">
                      <a:solidFill>
                        <a:schemeClr val="bg1"/>
                      </a:solidFill>
                      <a:prstDash val="solid"/>
                      <a:round/>
                      <a:headEnd type="none" w="med" len="med"/>
                      <a:tailEnd type="none" w="med" len="med"/>
                    </a:lnL>
                    <a:solidFill>
                      <a:schemeClr val="accent5">
                        <a:lumMod val="20000"/>
                        <a:lumOff val="80000"/>
                      </a:schemeClr>
                    </a:solidFill>
                  </a:tcPr>
                </a:tc>
                <a:tc>
                  <a:txBody>
                    <a:bodyPr/>
                    <a:lstStyle/>
                    <a:p>
                      <a:pPr marL="0" indent="0" algn="ctr">
                        <a:buFont typeface="Arial" panose="020B0604020202020204" pitchFamily="34" charset="0"/>
                        <a:buNone/>
                      </a:pPr>
                      <a:r>
                        <a:rPr lang="ja-JP" altLang="en-US" b="0" dirty="0">
                          <a:solidFill>
                            <a:schemeClr val="tx1"/>
                          </a:solidFill>
                        </a:rPr>
                        <a:t>平均</a:t>
                      </a:r>
                      <a:endParaRPr lang="en-US" altLang="ja-JP" b="0" dirty="0">
                        <a:solidFill>
                          <a:schemeClr val="tx1"/>
                        </a:solidFill>
                      </a:endParaRPr>
                    </a:p>
                  </a:txBody>
                  <a:tcPr anchor="ctr">
                    <a:solidFill>
                      <a:srgbClr val="D9ECEC"/>
                    </a:solidFill>
                  </a:tcPr>
                </a:tc>
                <a:tc>
                  <a:txBody>
                    <a:bodyPr/>
                    <a:lstStyle/>
                    <a:p>
                      <a:pPr marL="0" indent="0" algn="ctr">
                        <a:buFont typeface="Arial" panose="020B0604020202020204" pitchFamily="34" charset="0"/>
                        <a:buNone/>
                      </a:pPr>
                      <a:r>
                        <a:rPr lang="ja-JP" altLang="en-US" b="1" dirty="0">
                          <a:solidFill>
                            <a:schemeClr val="tx1"/>
                          </a:solidFill>
                        </a:rPr>
                        <a:t>高い</a:t>
                      </a:r>
                      <a:endParaRPr lang="en-US" altLang="ja-JP" b="1" dirty="0">
                        <a:solidFill>
                          <a:schemeClr val="tx1"/>
                        </a:solidFill>
                      </a:endParaRPr>
                    </a:p>
                  </a:txBody>
                  <a:tcPr anchor="ctr">
                    <a:solidFill>
                      <a:schemeClr val="accent5">
                        <a:lumMod val="20000"/>
                        <a:lumOff val="80000"/>
                      </a:schemeClr>
                    </a:solidFill>
                  </a:tcPr>
                </a:tc>
                <a:tc>
                  <a:txBody>
                    <a:bodyPr/>
                    <a:lstStyle/>
                    <a:p>
                      <a:pPr marL="0" indent="0" algn="ctr">
                        <a:buFont typeface="Arial" panose="020B0604020202020204" pitchFamily="34" charset="0"/>
                        <a:buNone/>
                      </a:pPr>
                      <a:r>
                        <a:rPr lang="ja-JP" altLang="en-US" b="0" dirty="0">
                          <a:solidFill>
                            <a:schemeClr val="tx1"/>
                          </a:solidFill>
                        </a:rPr>
                        <a:t>平均</a:t>
                      </a:r>
                      <a:endParaRPr lang="en-US" altLang="ja-JP" b="0" dirty="0">
                        <a:solidFill>
                          <a:schemeClr val="tx1"/>
                        </a:solidFill>
                      </a:endParaRPr>
                    </a:p>
                  </a:txBody>
                  <a:tcPr anchor="ctr">
                    <a:lnR w="38100" cap="flat" cmpd="sng" algn="ctr">
                      <a:solidFill>
                        <a:schemeClr val="bg1"/>
                      </a:solidFill>
                      <a:prstDash val="solid"/>
                      <a:round/>
                      <a:headEnd type="none" w="med" len="med"/>
                      <a:tailEnd type="none" w="med" len="med"/>
                    </a:lnR>
                    <a:solidFill>
                      <a:srgbClr val="D9ECEC"/>
                    </a:solidFill>
                  </a:tcPr>
                </a:tc>
                <a:tc>
                  <a:txBody>
                    <a:bodyPr/>
                    <a:lstStyle/>
                    <a:p>
                      <a:pPr marL="0" indent="0" algn="ctr">
                        <a:buFont typeface="Arial" panose="020B0604020202020204" pitchFamily="34" charset="0"/>
                        <a:buNone/>
                      </a:pPr>
                      <a:r>
                        <a:rPr kumimoji="1" lang="ja-JP" altLang="en-US" b="1" u="none" dirty="0">
                          <a:solidFill>
                            <a:schemeClr val="tx1"/>
                          </a:solidFill>
                        </a:rPr>
                        <a:t>低い</a:t>
                      </a:r>
                    </a:p>
                  </a:txBody>
                  <a:tcPr anchor="ctr">
                    <a:lnL w="38100" cap="flat" cmpd="sng" algn="ctr">
                      <a:solidFill>
                        <a:schemeClr val="bg1"/>
                      </a:solidFill>
                      <a:prstDash val="solid"/>
                      <a:round/>
                      <a:headEnd type="none" w="med" len="med"/>
                      <a:tailEnd type="none" w="med" len="med"/>
                    </a:lnL>
                    <a:solidFill>
                      <a:schemeClr val="accent6">
                        <a:lumMod val="20000"/>
                        <a:lumOff val="80000"/>
                      </a:schemeClr>
                    </a:solidFill>
                  </a:tcPr>
                </a:tc>
                <a:tc>
                  <a:txBody>
                    <a:bodyPr/>
                    <a:lstStyle/>
                    <a:p>
                      <a:pPr marL="0" indent="0" algn="ctr">
                        <a:buFont typeface="Arial" panose="020B0604020202020204" pitchFamily="34" charset="0"/>
                        <a:buNone/>
                      </a:pPr>
                      <a:r>
                        <a:rPr kumimoji="1" lang="ja-JP" altLang="en-US" b="1" u="none" dirty="0">
                          <a:solidFill>
                            <a:schemeClr val="tx1"/>
                          </a:solidFill>
                        </a:rPr>
                        <a:t>低い</a:t>
                      </a:r>
                    </a:p>
                  </a:txBody>
                  <a:tcPr anchor="ctr">
                    <a:solidFill>
                      <a:schemeClr val="accent6">
                        <a:lumMod val="20000"/>
                        <a:lumOff val="80000"/>
                      </a:schemeClr>
                    </a:solidFill>
                  </a:tcPr>
                </a:tc>
                <a:extLst>
                  <a:ext uri="{0D108BD9-81ED-4DB2-BD59-A6C34878D82A}">
                    <a16:rowId xmlns:a16="http://schemas.microsoft.com/office/drawing/2014/main" val="2639226663"/>
                  </a:ext>
                </a:extLst>
              </a:tr>
              <a:tr h="83073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b="1" u="none" dirty="0">
                          <a:latin typeface="+mn-ea"/>
                          <a:ea typeface="+mn-ea"/>
                        </a:rPr>
                        <a:t>70</a:t>
                      </a:r>
                      <a:r>
                        <a:rPr kumimoji="1" lang="ja-JP" altLang="en-US" b="1" u="none" dirty="0">
                          <a:latin typeface="+mn-ea"/>
                          <a:ea typeface="+mn-ea"/>
                        </a:rPr>
                        <a:t>代以上</a:t>
                      </a:r>
                    </a:p>
                  </a:txBody>
                  <a:tcPr anchor="ctr">
                    <a:lnR w="38100" cap="flat" cmpd="sng" algn="ctr">
                      <a:solidFill>
                        <a:schemeClr val="bg1"/>
                      </a:solidFill>
                      <a:prstDash val="solid"/>
                      <a:round/>
                      <a:headEnd type="none" w="med" len="med"/>
                      <a:tailEnd type="none" w="med" len="med"/>
                    </a:lnR>
                    <a:solidFill>
                      <a:srgbClr val="A8D4D4"/>
                    </a:solidFill>
                  </a:tcPr>
                </a:tc>
                <a:tc>
                  <a:txBody>
                    <a:bodyPr/>
                    <a:lstStyle/>
                    <a:p>
                      <a:pPr marL="0" indent="0" algn="ctr">
                        <a:buFont typeface="Arial" panose="020B0604020202020204" pitchFamily="34" charset="0"/>
                        <a:buNone/>
                      </a:pPr>
                      <a:r>
                        <a:rPr lang="ja-JP" altLang="en-US" b="1" dirty="0">
                          <a:solidFill>
                            <a:schemeClr val="tx1"/>
                          </a:solidFill>
                        </a:rPr>
                        <a:t>高い</a:t>
                      </a:r>
                      <a:endParaRPr lang="en-US" altLang="ja-JP" b="1" dirty="0">
                        <a:solidFill>
                          <a:schemeClr val="tx1"/>
                        </a:solidFill>
                      </a:endParaRPr>
                    </a:p>
                  </a:txBody>
                  <a:tcPr anchor="ctr">
                    <a:lnL w="38100" cap="flat" cmpd="sng" algn="ctr">
                      <a:solidFill>
                        <a:schemeClr val="bg1"/>
                      </a:solidFill>
                      <a:prstDash val="solid"/>
                      <a:round/>
                      <a:headEnd type="none" w="med" len="med"/>
                      <a:tailEnd type="none" w="med" len="med"/>
                    </a:lnL>
                    <a:lnB w="38100" cap="flat" cmpd="sng" algn="ctr">
                      <a:solidFill>
                        <a:schemeClr val="bg1"/>
                      </a:solidFill>
                      <a:prstDash val="solid"/>
                      <a:round/>
                      <a:headEnd type="none" w="med" len="med"/>
                      <a:tailEnd type="none" w="med" len="med"/>
                    </a:lnB>
                    <a:solidFill>
                      <a:schemeClr val="accent5">
                        <a:lumMod val="20000"/>
                        <a:lumOff val="80000"/>
                      </a:schemeClr>
                    </a:solidFill>
                  </a:tcPr>
                </a:tc>
                <a:tc>
                  <a:txBody>
                    <a:bodyPr/>
                    <a:lstStyle/>
                    <a:p>
                      <a:pPr marL="0" indent="0" algn="ctr">
                        <a:buFont typeface="Arial" panose="020B0604020202020204" pitchFamily="34" charset="0"/>
                        <a:buNone/>
                      </a:pPr>
                      <a:r>
                        <a:rPr lang="ja-JP" altLang="en-US" b="1" dirty="0">
                          <a:solidFill>
                            <a:schemeClr val="tx1"/>
                          </a:solidFill>
                        </a:rPr>
                        <a:t>高い</a:t>
                      </a:r>
                      <a:endParaRPr lang="en-US" altLang="ja-JP" b="1" dirty="0">
                        <a:solidFill>
                          <a:schemeClr val="tx1"/>
                        </a:solidFill>
                      </a:endParaRPr>
                    </a:p>
                  </a:txBody>
                  <a:tcPr anchor="ctr">
                    <a:lnB w="38100" cap="flat" cmpd="sng" algn="ctr">
                      <a:solidFill>
                        <a:schemeClr val="bg1"/>
                      </a:solidFill>
                      <a:prstDash val="solid"/>
                      <a:round/>
                      <a:headEnd type="none" w="med" len="med"/>
                      <a:tailEnd type="none" w="med" len="med"/>
                    </a:lnB>
                    <a:solidFill>
                      <a:schemeClr val="accent5">
                        <a:lumMod val="20000"/>
                        <a:lumOff val="80000"/>
                      </a:schemeClr>
                    </a:solidFill>
                  </a:tcPr>
                </a:tc>
                <a:tc>
                  <a:txBody>
                    <a:bodyPr/>
                    <a:lstStyle/>
                    <a:p>
                      <a:pPr marL="0" indent="0" algn="ctr">
                        <a:buFont typeface="Arial" panose="020B0604020202020204" pitchFamily="34" charset="0"/>
                        <a:buNone/>
                      </a:pPr>
                      <a:r>
                        <a:rPr lang="ja-JP" altLang="en-US" b="1" dirty="0">
                          <a:solidFill>
                            <a:schemeClr val="accent5"/>
                          </a:solidFill>
                        </a:rPr>
                        <a:t>かなり高い</a:t>
                      </a:r>
                      <a:endParaRPr lang="en-US" altLang="ja-JP" b="1" dirty="0">
                        <a:solidFill>
                          <a:schemeClr val="accent5"/>
                        </a:solidFill>
                      </a:endParaRPr>
                    </a:p>
                  </a:txBody>
                  <a:tcPr anchor="ctr">
                    <a:lnB w="38100" cap="flat" cmpd="sng" algn="ctr">
                      <a:solidFill>
                        <a:schemeClr val="bg1"/>
                      </a:solidFill>
                      <a:prstDash val="solid"/>
                      <a:round/>
                      <a:headEnd type="none" w="med" len="med"/>
                      <a:tailEnd type="none" w="med" len="med"/>
                    </a:lnB>
                    <a:solidFill>
                      <a:schemeClr val="accent5">
                        <a:lumMod val="20000"/>
                        <a:lumOff val="80000"/>
                      </a:schemeClr>
                    </a:solidFill>
                  </a:tcPr>
                </a:tc>
                <a:tc>
                  <a:txBody>
                    <a:bodyPr/>
                    <a:lstStyle/>
                    <a:p>
                      <a:pPr marL="0" indent="0" algn="ctr">
                        <a:buFont typeface="Arial" panose="020B0604020202020204" pitchFamily="34" charset="0"/>
                        <a:buNone/>
                      </a:pPr>
                      <a:r>
                        <a:rPr lang="ja-JP" altLang="en-US" b="1" dirty="0">
                          <a:solidFill>
                            <a:schemeClr val="tx1"/>
                          </a:solidFill>
                        </a:rPr>
                        <a:t>低い</a:t>
                      </a:r>
                      <a:endParaRPr lang="en-US" altLang="ja-JP" b="1" dirty="0">
                        <a:solidFill>
                          <a:schemeClr val="tx1"/>
                        </a:solidFill>
                      </a:endParaRPr>
                    </a:p>
                  </a:txBody>
                  <a:tcPr anchor="ctr">
                    <a:lnR w="381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ja-JP" altLang="en-US" b="1" dirty="0">
                          <a:solidFill>
                            <a:schemeClr val="tx1"/>
                          </a:solidFill>
                        </a:rPr>
                        <a:t>低い</a:t>
                      </a:r>
                    </a:p>
                  </a:txBody>
                  <a:tcPr anchor="ctr">
                    <a:lnL w="38100" cap="flat" cmpd="sng" algn="ctr">
                      <a:solidFill>
                        <a:schemeClr val="bg1"/>
                      </a:solidFill>
                      <a:prstDash val="solid"/>
                      <a:round/>
                      <a:headEnd type="none" w="med" len="med"/>
                      <a:tailEnd type="none" w="med" len="med"/>
                    </a:lnL>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ja-JP" altLang="en-US" b="1" dirty="0">
                          <a:solidFill>
                            <a:schemeClr val="tx1"/>
                          </a:solidFill>
                        </a:rPr>
                        <a:t>高い</a:t>
                      </a:r>
                    </a:p>
                  </a:txBody>
                  <a:tcPr anchor="ctr">
                    <a:solidFill>
                      <a:schemeClr val="accent5">
                        <a:lumMod val="20000"/>
                        <a:lumOff val="80000"/>
                      </a:schemeClr>
                    </a:solidFill>
                  </a:tcPr>
                </a:tc>
                <a:extLst>
                  <a:ext uri="{0D108BD9-81ED-4DB2-BD59-A6C34878D82A}">
                    <a16:rowId xmlns:a16="http://schemas.microsoft.com/office/drawing/2014/main" val="1347546916"/>
                  </a:ext>
                </a:extLst>
              </a:tr>
            </a:tbl>
          </a:graphicData>
        </a:graphic>
      </p:graphicFrame>
    </p:spTree>
    <p:extLst>
      <p:ext uri="{BB962C8B-B14F-4D97-AF65-F5344CB8AC3E}">
        <p14:creationId xmlns:p14="http://schemas.microsoft.com/office/powerpoint/2010/main" val="705402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785378-BD17-5CB8-D892-CB4C096DDCE1}"/>
            </a:ext>
          </a:extLst>
        </p:cNvPr>
        <p:cNvGrpSpPr/>
        <p:nvPr/>
      </p:nvGrpSpPr>
      <p:grpSpPr>
        <a:xfrm>
          <a:off x="0" y="0"/>
          <a:ext cx="0" cy="0"/>
          <a:chOff x="0" y="0"/>
          <a:chExt cx="0" cy="0"/>
        </a:xfrm>
      </p:grpSpPr>
      <p:sp>
        <p:nvSpPr>
          <p:cNvPr id="19" name="テキスト ボックス 18">
            <a:extLst>
              <a:ext uri="{FF2B5EF4-FFF2-40B4-BE49-F238E27FC236}">
                <a16:creationId xmlns:a16="http://schemas.microsoft.com/office/drawing/2014/main" id="{0C2B1C93-6873-80DB-581D-0429B630EDBD}"/>
              </a:ext>
            </a:extLst>
          </p:cNvPr>
          <p:cNvSpPr txBox="1"/>
          <p:nvPr/>
        </p:nvSpPr>
        <p:spPr>
          <a:xfrm>
            <a:off x="116878" y="129602"/>
            <a:ext cx="2646878" cy="461665"/>
          </a:xfrm>
          <a:prstGeom prst="rect">
            <a:avLst/>
          </a:prstGeom>
          <a:noFill/>
        </p:spPr>
        <p:txBody>
          <a:bodyPr wrap="none" rtlCol="0">
            <a:spAutoFit/>
          </a:bodyPr>
          <a:lstStyle/>
          <a:p>
            <a:r>
              <a:rPr lang="ja-JP" altLang="en-US" sz="2400" b="1" dirty="0">
                <a:solidFill>
                  <a:srgbClr val="002060"/>
                </a:solidFill>
                <a:latin typeface="+mn-ea"/>
              </a:rPr>
              <a:t>まとめ（地区別）</a:t>
            </a:r>
            <a:endParaRPr lang="en-US" altLang="ja-JP" sz="2400" b="1" dirty="0">
              <a:solidFill>
                <a:srgbClr val="002060"/>
              </a:solidFill>
              <a:latin typeface="+mn-ea"/>
            </a:endParaRPr>
          </a:p>
        </p:txBody>
      </p:sp>
      <p:sp>
        <p:nvSpPr>
          <p:cNvPr id="12" name="正方形/長方形 11">
            <a:extLst>
              <a:ext uri="{FF2B5EF4-FFF2-40B4-BE49-F238E27FC236}">
                <a16:creationId xmlns:a16="http://schemas.microsoft.com/office/drawing/2014/main" id="{3F0FF110-00DC-3FF9-BD40-D88EED0AB9C8}"/>
              </a:ext>
            </a:extLst>
          </p:cNvPr>
          <p:cNvSpPr/>
          <p:nvPr/>
        </p:nvSpPr>
        <p:spPr>
          <a:xfrm>
            <a:off x="0" y="-13748"/>
            <a:ext cx="12192000" cy="113438"/>
          </a:xfrm>
          <a:prstGeom prst="rect">
            <a:avLst/>
          </a:prstGeom>
          <a:gradFill flip="none" rotWithShape="1">
            <a:gsLst>
              <a:gs pos="0">
                <a:srgbClr val="008080"/>
              </a:gs>
              <a:gs pos="64740">
                <a:srgbClr val="008080"/>
              </a:gs>
              <a:gs pos="29000">
                <a:srgbClr val="008080"/>
              </a:gs>
              <a:gs pos="100000">
                <a:schemeClr val="bg1"/>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4" name="直線コネクタ 13">
            <a:extLst>
              <a:ext uri="{FF2B5EF4-FFF2-40B4-BE49-F238E27FC236}">
                <a16:creationId xmlns:a16="http://schemas.microsoft.com/office/drawing/2014/main" id="{47E875C5-6636-4283-55AF-1FB05B1A5093}"/>
              </a:ext>
            </a:extLst>
          </p:cNvPr>
          <p:cNvCxnSpPr>
            <a:cxnSpLocks/>
          </p:cNvCxnSpPr>
          <p:nvPr/>
        </p:nvCxnSpPr>
        <p:spPr>
          <a:xfrm>
            <a:off x="0" y="563769"/>
            <a:ext cx="121920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7" name="正方形/長方形 16">
            <a:extLst>
              <a:ext uri="{FF2B5EF4-FFF2-40B4-BE49-F238E27FC236}">
                <a16:creationId xmlns:a16="http://schemas.microsoft.com/office/drawing/2014/main" id="{1003B5A2-DF1B-A10E-FCB7-628A95835B03}"/>
              </a:ext>
            </a:extLst>
          </p:cNvPr>
          <p:cNvSpPr/>
          <p:nvPr/>
        </p:nvSpPr>
        <p:spPr>
          <a:xfrm>
            <a:off x="0" y="72192"/>
            <a:ext cx="116878" cy="491578"/>
          </a:xfrm>
          <a:prstGeom prst="rect">
            <a:avLst/>
          </a:prstGeom>
          <a:solidFill>
            <a:srgbClr val="0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 name="スライド番号プレースホルダー 1">
            <a:extLst>
              <a:ext uri="{FF2B5EF4-FFF2-40B4-BE49-F238E27FC236}">
                <a16:creationId xmlns:a16="http://schemas.microsoft.com/office/drawing/2014/main" id="{EF85D1E8-EF15-BB6F-CA3B-70590751F878}"/>
              </a:ext>
            </a:extLst>
          </p:cNvPr>
          <p:cNvSpPr>
            <a:spLocks noGrp="1"/>
          </p:cNvSpPr>
          <p:nvPr>
            <p:ph type="sldNum" sz="quarter" idx="12"/>
          </p:nvPr>
        </p:nvSpPr>
        <p:spPr>
          <a:xfrm>
            <a:off x="11463230" y="178243"/>
            <a:ext cx="611892" cy="325717"/>
          </a:xfrm>
          <a:prstGeom prst="hexagon">
            <a:avLst/>
          </a:prstGeom>
          <a:solidFill>
            <a:srgbClr val="008080"/>
          </a:solidFill>
        </p:spPr>
        <p:txBody>
          <a:bodyPr/>
          <a:lstStyle/>
          <a:p>
            <a:pPr algn="ctr"/>
            <a:fld id="{5FC0E5C0-69CC-48F4-B86E-58D226C669B7}" type="slidenum">
              <a:rPr kumimoji="1" lang="ja-JP" altLang="en-US" b="1" smtClean="0">
                <a:solidFill>
                  <a:schemeClr val="bg1"/>
                </a:solidFill>
              </a:rPr>
              <a:pPr algn="ctr"/>
              <a:t>28</a:t>
            </a:fld>
            <a:endParaRPr kumimoji="1" lang="ja-JP" altLang="en-US" b="1" dirty="0">
              <a:solidFill>
                <a:schemeClr val="bg1"/>
              </a:solidFill>
            </a:endParaRPr>
          </a:p>
        </p:txBody>
      </p:sp>
      <p:graphicFrame>
        <p:nvGraphicFramePr>
          <p:cNvPr id="3" name="表 2">
            <a:extLst>
              <a:ext uri="{FF2B5EF4-FFF2-40B4-BE49-F238E27FC236}">
                <a16:creationId xmlns:a16="http://schemas.microsoft.com/office/drawing/2014/main" id="{B0F438F6-8BF3-A633-E8B9-C9CFC6CAC267}"/>
              </a:ext>
            </a:extLst>
          </p:cNvPr>
          <p:cNvGraphicFramePr>
            <a:graphicFrameLocks noGrp="1"/>
          </p:cNvGraphicFramePr>
          <p:nvPr>
            <p:extLst>
              <p:ext uri="{D42A27DB-BD31-4B8C-83A1-F6EECF244321}">
                <p14:modId xmlns:p14="http://schemas.microsoft.com/office/powerpoint/2010/main" val="3787922012"/>
              </p:ext>
            </p:extLst>
          </p:nvPr>
        </p:nvGraphicFramePr>
        <p:xfrm>
          <a:off x="116878" y="764114"/>
          <a:ext cx="11958245" cy="5850043"/>
        </p:xfrm>
        <a:graphic>
          <a:graphicData uri="http://schemas.openxmlformats.org/drawingml/2006/table">
            <a:tbl>
              <a:tblPr firstRow="1" bandRow="1">
                <a:tableStyleId>{5C22544A-7EE6-4342-B048-85BDC9FD1C3A}</a:tableStyleId>
              </a:tblPr>
              <a:tblGrid>
                <a:gridCol w="1608311">
                  <a:extLst>
                    <a:ext uri="{9D8B030D-6E8A-4147-A177-3AD203B41FA5}">
                      <a16:colId xmlns:a16="http://schemas.microsoft.com/office/drawing/2014/main" val="473113190"/>
                    </a:ext>
                  </a:extLst>
                </a:gridCol>
                <a:gridCol w="1724989">
                  <a:extLst>
                    <a:ext uri="{9D8B030D-6E8A-4147-A177-3AD203B41FA5}">
                      <a16:colId xmlns:a16="http://schemas.microsoft.com/office/drawing/2014/main" val="2442004589"/>
                    </a:ext>
                  </a:extLst>
                </a:gridCol>
                <a:gridCol w="1724989">
                  <a:extLst>
                    <a:ext uri="{9D8B030D-6E8A-4147-A177-3AD203B41FA5}">
                      <a16:colId xmlns:a16="http://schemas.microsoft.com/office/drawing/2014/main" val="2823570244"/>
                    </a:ext>
                  </a:extLst>
                </a:gridCol>
                <a:gridCol w="1724989">
                  <a:extLst>
                    <a:ext uri="{9D8B030D-6E8A-4147-A177-3AD203B41FA5}">
                      <a16:colId xmlns:a16="http://schemas.microsoft.com/office/drawing/2014/main" val="2379225124"/>
                    </a:ext>
                  </a:extLst>
                </a:gridCol>
                <a:gridCol w="1724989">
                  <a:extLst>
                    <a:ext uri="{9D8B030D-6E8A-4147-A177-3AD203B41FA5}">
                      <a16:colId xmlns:a16="http://schemas.microsoft.com/office/drawing/2014/main" val="459179421"/>
                    </a:ext>
                  </a:extLst>
                </a:gridCol>
                <a:gridCol w="1724989">
                  <a:extLst>
                    <a:ext uri="{9D8B030D-6E8A-4147-A177-3AD203B41FA5}">
                      <a16:colId xmlns:a16="http://schemas.microsoft.com/office/drawing/2014/main" val="2739412518"/>
                    </a:ext>
                  </a:extLst>
                </a:gridCol>
                <a:gridCol w="1724989">
                  <a:extLst>
                    <a:ext uri="{9D8B030D-6E8A-4147-A177-3AD203B41FA5}">
                      <a16:colId xmlns:a16="http://schemas.microsoft.com/office/drawing/2014/main" val="885089302"/>
                    </a:ext>
                  </a:extLst>
                </a:gridCol>
              </a:tblGrid>
              <a:tr h="482812">
                <a:tc rowSpan="2">
                  <a:txBody>
                    <a:bodyPr/>
                    <a:lstStyle/>
                    <a:p>
                      <a:endParaRPr kumimoji="1" lang="ja-JP" altLang="en-US" u="none" dirty="0">
                        <a:solidFill>
                          <a:schemeClr val="tx1"/>
                        </a:solidFill>
                        <a:latin typeface="+mn-ea"/>
                        <a:ea typeface="+mn-ea"/>
                      </a:endParaRPr>
                    </a:p>
                  </a:txBody>
                  <a:tcPr anchor="ctr">
                    <a:lnR w="38100" cap="flat" cmpd="sng" algn="ctr">
                      <a:solidFill>
                        <a:schemeClr val="bg1"/>
                      </a:solidFill>
                      <a:prstDash val="solid"/>
                      <a:round/>
                      <a:headEnd type="none" w="med" len="med"/>
                      <a:tailEnd type="none" w="med" len="med"/>
                    </a:lnR>
                    <a:solidFill>
                      <a:srgbClr val="A8D4D4"/>
                    </a:solidFill>
                  </a:tcPr>
                </a:tc>
                <a:tc gridSpan="4">
                  <a:txBody>
                    <a:bodyPr/>
                    <a:lstStyle/>
                    <a:p>
                      <a:pPr algn="ctr"/>
                      <a:r>
                        <a:rPr kumimoji="1" lang="ja-JP" altLang="en-US" u="none" dirty="0">
                          <a:solidFill>
                            <a:schemeClr val="tx1"/>
                          </a:solidFill>
                        </a:rPr>
                        <a:t>緑に対して</a:t>
                      </a: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solidFill>
                      <a:srgbClr val="A8D4D4"/>
                    </a:solidFill>
                  </a:tcPr>
                </a:tc>
                <a:tc hMerge="1">
                  <a:txBody>
                    <a:bodyPr/>
                    <a:lstStyle/>
                    <a:p>
                      <a:pPr algn="ctr"/>
                      <a:endParaRPr kumimoji="1" lang="ja-JP" altLang="en-US" u="none" dirty="0">
                        <a:solidFill>
                          <a:schemeClr val="tx1"/>
                        </a:solidFill>
                      </a:endParaRPr>
                    </a:p>
                  </a:txBody>
                  <a:tcPr anchor="ctr">
                    <a:solidFill>
                      <a:srgbClr val="A8D4D4"/>
                    </a:solidFill>
                  </a:tcPr>
                </a:tc>
                <a:tc hMerge="1">
                  <a:txBody>
                    <a:bodyPr/>
                    <a:lstStyle/>
                    <a:p>
                      <a:pPr algn="ctr"/>
                      <a:endParaRPr kumimoji="1" lang="ja-JP" altLang="en-US" u="none" dirty="0">
                        <a:solidFill>
                          <a:schemeClr val="tx1"/>
                        </a:solidFill>
                      </a:endParaRPr>
                    </a:p>
                  </a:txBody>
                  <a:tcPr anchor="ctr">
                    <a:solidFill>
                      <a:srgbClr val="A8D4D4"/>
                    </a:solidFill>
                  </a:tcPr>
                </a:tc>
                <a:tc hMerge="1">
                  <a:txBody>
                    <a:bodyPr/>
                    <a:lstStyle/>
                    <a:p>
                      <a:pPr algn="ctr"/>
                      <a:endParaRPr kumimoji="1" lang="ja-JP" altLang="en-US" u="none" dirty="0">
                        <a:solidFill>
                          <a:schemeClr val="tx1"/>
                        </a:solidFill>
                      </a:endParaRPr>
                    </a:p>
                  </a:txBody>
                  <a:tcPr anchor="ctr">
                    <a:solidFill>
                      <a:srgbClr val="A8D4D4"/>
                    </a:solidFill>
                  </a:tcPr>
                </a:tc>
                <a:tc gridSpan="2">
                  <a:txBody>
                    <a:bodyPr/>
                    <a:lstStyle/>
                    <a:p>
                      <a:pPr algn="ctr"/>
                      <a:r>
                        <a:rPr kumimoji="1" lang="ja-JP" altLang="en-US" u="none" dirty="0">
                          <a:solidFill>
                            <a:schemeClr val="tx1"/>
                          </a:solidFill>
                        </a:rPr>
                        <a:t>公園に対して</a:t>
                      </a:r>
                    </a:p>
                  </a:txBody>
                  <a:tcPr anchor="ctr">
                    <a:lnL w="38100" cap="flat" cmpd="sng" algn="ctr">
                      <a:solidFill>
                        <a:schemeClr val="bg1"/>
                      </a:solidFill>
                      <a:prstDash val="solid"/>
                      <a:round/>
                      <a:headEnd type="none" w="med" len="med"/>
                      <a:tailEnd type="none" w="med" len="med"/>
                    </a:lnL>
                    <a:solidFill>
                      <a:srgbClr val="A8D4D4"/>
                    </a:solidFill>
                  </a:tcPr>
                </a:tc>
                <a:tc hMerge="1">
                  <a:txBody>
                    <a:bodyPr/>
                    <a:lstStyle/>
                    <a:p>
                      <a:endParaRPr dirty="0"/>
                    </a:p>
                  </a:txBody>
                  <a:tcPr anchor="ctr">
                    <a:solidFill>
                      <a:srgbClr val="A8D4D4"/>
                    </a:solidFill>
                  </a:tcPr>
                </a:tc>
                <a:extLst>
                  <a:ext uri="{0D108BD9-81ED-4DB2-BD59-A6C34878D82A}">
                    <a16:rowId xmlns:a16="http://schemas.microsoft.com/office/drawing/2014/main" val="3802184757"/>
                  </a:ext>
                </a:extLst>
              </a:tr>
              <a:tr h="605259">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u="none" dirty="0">
                        <a:latin typeface="+mn-ea"/>
                        <a:ea typeface="+mn-ea"/>
                      </a:endParaRPr>
                    </a:p>
                  </a:txBody>
                  <a:tcPr anchor="ctr">
                    <a:lnR w="38100" cap="flat" cmpd="sng" algn="ctr">
                      <a:solidFill>
                        <a:schemeClr val="bg1"/>
                      </a:solidFill>
                      <a:prstDash val="solid"/>
                      <a:round/>
                      <a:headEnd type="none" w="med" len="med"/>
                      <a:tailEnd type="none" w="med" len="med"/>
                    </a:lnR>
                    <a:solidFill>
                      <a:srgbClr val="A8D4D4"/>
                    </a:solidFill>
                  </a:tcPr>
                </a:tc>
                <a:tc>
                  <a:txBody>
                    <a:bodyPr/>
                    <a:lstStyle/>
                    <a:p>
                      <a:pPr marL="0" indent="0" algn="ctr">
                        <a:buFont typeface="Arial" panose="020B0604020202020204" pitchFamily="34" charset="0"/>
                        <a:buNone/>
                      </a:pPr>
                      <a:r>
                        <a:rPr kumimoji="1" lang="ja-JP" altLang="en-US" b="1" u="none" dirty="0"/>
                        <a:t>関心度</a:t>
                      </a:r>
                    </a:p>
                  </a:txBody>
                  <a:tcPr anchor="ctr">
                    <a:lnL w="38100" cap="flat" cmpd="sng" algn="ctr">
                      <a:solidFill>
                        <a:schemeClr val="bg1"/>
                      </a:solidFill>
                      <a:prstDash val="solid"/>
                      <a:round/>
                      <a:headEnd type="none" w="med" len="med"/>
                      <a:tailEnd type="none" w="med" len="med"/>
                    </a:lnL>
                    <a:solidFill>
                      <a:srgbClr val="A8D4D4"/>
                    </a:solidFill>
                  </a:tcPr>
                </a:tc>
                <a:tc>
                  <a:txBody>
                    <a:bodyPr/>
                    <a:lstStyle/>
                    <a:p>
                      <a:pPr marL="0" indent="0" algn="ctr">
                        <a:buFont typeface="Arial" panose="020B0604020202020204" pitchFamily="34" charset="0"/>
                        <a:buNone/>
                      </a:pPr>
                      <a:r>
                        <a:rPr kumimoji="1" lang="ja-JP" altLang="en-US" b="1" u="none" dirty="0"/>
                        <a:t>満足度</a:t>
                      </a:r>
                    </a:p>
                  </a:txBody>
                  <a:tcPr anchor="ctr">
                    <a:solidFill>
                      <a:srgbClr val="A8D4D4"/>
                    </a:solidFill>
                  </a:tcPr>
                </a:tc>
                <a:tc>
                  <a:txBody>
                    <a:bodyPr/>
                    <a:lstStyle/>
                    <a:p>
                      <a:pPr marL="0" indent="0" algn="ctr">
                        <a:buFont typeface="Arial" panose="020B0604020202020204" pitchFamily="34" charset="0"/>
                        <a:buNone/>
                      </a:pPr>
                      <a:r>
                        <a:rPr kumimoji="1" lang="ja-JP" altLang="en-US" b="1" u="none" dirty="0"/>
                        <a:t>活動有無</a:t>
                      </a:r>
                    </a:p>
                  </a:txBody>
                  <a:tcPr anchor="ctr">
                    <a:solidFill>
                      <a:srgbClr val="A8D4D4"/>
                    </a:solidFill>
                  </a:tcPr>
                </a:tc>
                <a:tc>
                  <a:txBody>
                    <a:bodyPr/>
                    <a:lstStyle/>
                    <a:p>
                      <a:pPr marL="0" indent="0" algn="ctr">
                        <a:buFont typeface="Arial" panose="020B0604020202020204" pitchFamily="34" charset="0"/>
                        <a:buNone/>
                      </a:pPr>
                      <a:r>
                        <a:rPr kumimoji="1" lang="ja-JP" altLang="en-US" b="1" u="none" dirty="0"/>
                        <a:t>意欲</a:t>
                      </a:r>
                    </a:p>
                  </a:txBody>
                  <a:tcPr anchor="ctr">
                    <a:lnR w="38100" cap="flat" cmpd="sng" algn="ctr">
                      <a:solidFill>
                        <a:schemeClr val="bg1"/>
                      </a:solidFill>
                      <a:prstDash val="solid"/>
                      <a:round/>
                      <a:headEnd type="none" w="med" len="med"/>
                      <a:tailEnd type="none" w="med" len="med"/>
                    </a:lnR>
                    <a:solidFill>
                      <a:srgbClr val="A8D4D4"/>
                    </a:solidFill>
                  </a:tcPr>
                </a:tc>
                <a:tc>
                  <a:txBody>
                    <a:bodyPr/>
                    <a:lstStyle/>
                    <a:p>
                      <a:pPr marL="0" indent="0" algn="ctr">
                        <a:buFont typeface="Arial" panose="020B0604020202020204" pitchFamily="34" charset="0"/>
                        <a:buNone/>
                      </a:pPr>
                      <a:r>
                        <a:rPr lang="ja-JP" altLang="en-US" b="1" dirty="0"/>
                        <a:t>満足度</a:t>
                      </a:r>
                      <a:endParaRPr lang="en-US" altLang="ja-JP" b="1" dirty="0"/>
                    </a:p>
                  </a:txBody>
                  <a:tcPr anchor="ctr">
                    <a:lnL w="38100" cap="flat" cmpd="sng" algn="ctr">
                      <a:solidFill>
                        <a:schemeClr val="bg1"/>
                      </a:solidFill>
                      <a:prstDash val="solid"/>
                      <a:round/>
                      <a:headEnd type="none" w="med" len="med"/>
                      <a:tailEnd type="none" w="med" len="med"/>
                    </a:lnL>
                    <a:solidFill>
                      <a:srgbClr val="A8D4D4"/>
                    </a:solidFill>
                  </a:tcPr>
                </a:tc>
                <a:tc>
                  <a:txBody>
                    <a:bodyPr/>
                    <a:lstStyle/>
                    <a:p>
                      <a:pPr marL="0" indent="0" algn="ctr">
                        <a:buFont typeface="Arial" panose="020B0604020202020204" pitchFamily="34" charset="0"/>
                        <a:buNone/>
                      </a:pPr>
                      <a:r>
                        <a:rPr lang="ja-JP" altLang="en-US" b="1" dirty="0"/>
                        <a:t>利用度</a:t>
                      </a:r>
                      <a:endParaRPr lang="en-US" altLang="ja-JP" b="1" dirty="0"/>
                    </a:p>
                  </a:txBody>
                  <a:tcPr anchor="ctr">
                    <a:solidFill>
                      <a:srgbClr val="A8D4D4"/>
                    </a:solidFill>
                  </a:tcPr>
                </a:tc>
                <a:extLst>
                  <a:ext uri="{0D108BD9-81ED-4DB2-BD59-A6C34878D82A}">
                    <a16:rowId xmlns:a16="http://schemas.microsoft.com/office/drawing/2014/main" val="2158050807"/>
                  </a:ext>
                </a:extLst>
              </a:tr>
              <a:tr h="119049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800" b="1" u="none" dirty="0">
                          <a:latin typeface="+mn-ea"/>
                          <a:ea typeface="+mn-ea"/>
                        </a:rPr>
                        <a:t>①中央</a:t>
                      </a:r>
                      <a:endParaRPr kumimoji="1" lang="ja-JP" altLang="en-US" u="none" dirty="0">
                        <a:latin typeface="+mn-ea"/>
                        <a:ea typeface="+mn-ea"/>
                      </a:endParaRPr>
                    </a:p>
                  </a:txBody>
                  <a:tcPr anchor="ctr">
                    <a:lnR w="38100" cap="flat" cmpd="sng" algn="ctr">
                      <a:solidFill>
                        <a:schemeClr val="bg1"/>
                      </a:solidFill>
                      <a:prstDash val="solid"/>
                      <a:round/>
                      <a:headEnd type="none" w="med" len="med"/>
                      <a:tailEnd type="none" w="med" len="med"/>
                    </a:lnR>
                    <a:solidFill>
                      <a:srgbClr val="A8D4D4"/>
                    </a:solidFill>
                  </a:tcPr>
                </a:tc>
                <a:tc>
                  <a:txBody>
                    <a:bodyPr/>
                    <a:lstStyle/>
                    <a:p>
                      <a:pPr marL="0" indent="0" algn="ctr">
                        <a:buFont typeface="Arial" panose="020B0604020202020204" pitchFamily="34" charset="0"/>
                        <a:buNone/>
                      </a:pPr>
                      <a:r>
                        <a:rPr kumimoji="1" lang="ja-JP" altLang="en-US" u="none" dirty="0"/>
                        <a:t>平均</a:t>
                      </a:r>
                    </a:p>
                  </a:txBody>
                  <a:tcPr anchor="ctr">
                    <a:lnL w="38100" cap="flat" cmpd="sng" algn="ctr">
                      <a:solidFill>
                        <a:schemeClr val="bg1"/>
                      </a:solidFill>
                      <a:prstDash val="solid"/>
                      <a:round/>
                      <a:headEnd type="none" w="med" len="med"/>
                      <a:tailEnd type="none" w="med" len="med"/>
                    </a:lnL>
                    <a:solidFill>
                      <a:srgbClr val="D9ECEC"/>
                    </a:solidFill>
                  </a:tcPr>
                </a:tc>
                <a:tc>
                  <a:txBody>
                    <a:bodyPr/>
                    <a:lstStyle/>
                    <a:p>
                      <a:pPr marL="0" indent="0" algn="ctr">
                        <a:buFont typeface="Arial" panose="020B0604020202020204" pitchFamily="34" charset="0"/>
                        <a:buNone/>
                      </a:pPr>
                      <a:r>
                        <a:rPr kumimoji="1" lang="ja-JP" altLang="en-US" b="1" u="none" dirty="0">
                          <a:solidFill>
                            <a:schemeClr val="tx1"/>
                          </a:solidFill>
                        </a:rPr>
                        <a:t>低い</a:t>
                      </a:r>
                    </a:p>
                  </a:txBody>
                  <a:tcPr anchor="ctr">
                    <a:solidFill>
                      <a:schemeClr val="accent6">
                        <a:lumMod val="20000"/>
                        <a:lumOff val="80000"/>
                      </a:schemeClr>
                    </a:solidFill>
                  </a:tcPr>
                </a:tc>
                <a:tc>
                  <a:txBody>
                    <a:bodyPr/>
                    <a:lstStyle/>
                    <a:p>
                      <a:pPr marL="0" indent="0" algn="ctr">
                        <a:buFont typeface="Arial" panose="020B0604020202020204" pitchFamily="34" charset="0"/>
                        <a:buNone/>
                      </a:pPr>
                      <a:r>
                        <a:rPr kumimoji="1" lang="ja-JP" altLang="en-US" b="1" u="none" dirty="0">
                          <a:solidFill>
                            <a:schemeClr val="tx1"/>
                          </a:solidFill>
                        </a:rPr>
                        <a:t>低い</a:t>
                      </a:r>
                    </a:p>
                  </a:txBody>
                  <a:tcPr anchor="ctr">
                    <a:solidFill>
                      <a:schemeClr val="accent6">
                        <a:lumMod val="20000"/>
                        <a:lumOff val="80000"/>
                      </a:schemeClr>
                    </a:solidFill>
                  </a:tcPr>
                </a:tc>
                <a:tc>
                  <a:txBody>
                    <a:bodyPr/>
                    <a:lstStyle/>
                    <a:p>
                      <a:pPr marL="0" indent="0" algn="ctr">
                        <a:buFont typeface="Arial" panose="020B0604020202020204" pitchFamily="34" charset="0"/>
                        <a:buNone/>
                      </a:pPr>
                      <a:r>
                        <a:rPr kumimoji="1" lang="ja-JP" altLang="en-US" u="none" dirty="0"/>
                        <a:t>平均</a:t>
                      </a:r>
                    </a:p>
                  </a:txBody>
                  <a:tcPr anchor="ctr">
                    <a:lnR w="38100" cap="flat" cmpd="sng" algn="ctr">
                      <a:solidFill>
                        <a:schemeClr val="bg1"/>
                      </a:solidFill>
                      <a:prstDash val="solid"/>
                      <a:round/>
                      <a:headEnd type="none" w="med" len="med"/>
                      <a:tailEnd type="none" w="med" len="med"/>
                    </a:lnR>
                    <a:solidFill>
                      <a:srgbClr val="D9ECEC"/>
                    </a:solidFill>
                  </a:tcPr>
                </a:tc>
                <a:tc>
                  <a:txBody>
                    <a:bodyPr/>
                    <a:lstStyle/>
                    <a:p>
                      <a:pPr marL="0" indent="0" algn="ctr">
                        <a:buFont typeface="Arial" panose="020B0604020202020204" pitchFamily="34" charset="0"/>
                        <a:buNone/>
                      </a:pPr>
                      <a:r>
                        <a:rPr lang="ja-JP" altLang="en-US" b="1" dirty="0">
                          <a:solidFill>
                            <a:schemeClr val="tx1"/>
                          </a:solidFill>
                        </a:rPr>
                        <a:t>低い</a:t>
                      </a:r>
                      <a:endParaRPr lang="en-US" altLang="ja-JP" b="1" dirty="0">
                        <a:solidFill>
                          <a:schemeClr val="tx1"/>
                        </a:solidFill>
                      </a:endParaRPr>
                    </a:p>
                  </a:txBody>
                  <a:tcPr anchor="ctr">
                    <a:lnL w="38100" cap="flat" cmpd="sng" algn="ctr">
                      <a:solidFill>
                        <a:schemeClr val="bg1"/>
                      </a:solidFill>
                      <a:prstDash val="solid"/>
                      <a:round/>
                      <a:headEnd type="none" w="med" len="med"/>
                      <a:tailEnd type="none" w="med" len="med"/>
                    </a:lnL>
                    <a:solidFill>
                      <a:schemeClr val="accent6">
                        <a:lumMod val="20000"/>
                        <a:lumOff val="80000"/>
                      </a:schemeClr>
                    </a:solidFill>
                  </a:tcPr>
                </a:tc>
                <a:tc>
                  <a:txBody>
                    <a:bodyPr/>
                    <a:lstStyle/>
                    <a:p>
                      <a:pPr marL="0" indent="0" algn="ctr">
                        <a:buFont typeface="Arial" panose="020B0604020202020204" pitchFamily="34" charset="0"/>
                        <a:buNone/>
                      </a:pPr>
                      <a:r>
                        <a:rPr lang="ja-JP" altLang="en-US" dirty="0"/>
                        <a:t>平均</a:t>
                      </a:r>
                      <a:endParaRPr lang="en-US" altLang="ja-JP" dirty="0"/>
                    </a:p>
                  </a:txBody>
                  <a:tcPr anchor="ctr">
                    <a:solidFill>
                      <a:srgbClr val="D9ECEC"/>
                    </a:solidFill>
                  </a:tcPr>
                </a:tc>
                <a:extLst>
                  <a:ext uri="{0D108BD9-81ED-4DB2-BD59-A6C34878D82A}">
                    <a16:rowId xmlns:a16="http://schemas.microsoft.com/office/drawing/2014/main" val="1277298091"/>
                  </a:ext>
                </a:extLst>
              </a:tr>
              <a:tr h="119049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u="none" dirty="0">
                          <a:latin typeface="+mn-ea"/>
                          <a:ea typeface="+mn-ea"/>
                        </a:rPr>
                        <a:t>②北部</a:t>
                      </a:r>
                      <a:endParaRPr kumimoji="1" lang="ja-JP" altLang="en-US" u="none" dirty="0">
                        <a:latin typeface="+mn-ea"/>
                        <a:ea typeface="+mn-ea"/>
                      </a:endParaRPr>
                    </a:p>
                  </a:txBody>
                  <a:tcPr anchor="ctr">
                    <a:lnR w="38100" cap="flat" cmpd="sng" algn="ctr">
                      <a:solidFill>
                        <a:schemeClr val="bg1"/>
                      </a:solidFill>
                      <a:prstDash val="solid"/>
                      <a:round/>
                      <a:headEnd type="none" w="med" len="med"/>
                      <a:tailEnd type="none" w="med" len="med"/>
                    </a:lnR>
                    <a:solidFill>
                      <a:srgbClr val="A8D4D4"/>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8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rPr>
                        <a:t>平均</a:t>
                      </a:r>
                      <a:endParaRPr kumimoji="1" lang="ja-JP" altLang="en-US" sz="1800" b="0" i="0" u="none" strike="noStrike" kern="1200" cap="none" spc="0" normalizeH="0" baseline="0" noProof="0" dirty="0">
                        <a:ln>
                          <a:noFill/>
                        </a:ln>
                        <a:solidFill>
                          <a:prstClr val="black"/>
                        </a:solidFill>
                        <a:effectLst/>
                        <a:uLnTx/>
                        <a:uFillTx/>
                        <a:latin typeface="游ゴシック" panose="02110004020202020204"/>
                        <a:ea typeface="游ゴシック" panose="020B0400000000000000" pitchFamily="50" charset="-128"/>
                        <a:cs typeface="+mn-cs"/>
                      </a:endParaRPr>
                    </a:p>
                  </a:txBody>
                  <a:tcPr anchor="ctr">
                    <a:lnL w="38100" cap="flat" cmpd="sng" algn="ctr">
                      <a:solidFill>
                        <a:schemeClr val="bg1"/>
                      </a:solidFill>
                      <a:prstDash val="solid"/>
                      <a:round/>
                      <a:headEnd type="none" w="med" len="med"/>
                      <a:tailEnd type="none" w="med" len="med"/>
                    </a:lnL>
                    <a:solidFill>
                      <a:srgbClr val="D9ECEC"/>
                    </a:solidFill>
                  </a:tcPr>
                </a:tc>
                <a:tc>
                  <a:txBody>
                    <a:bodyPr/>
                    <a:lstStyle/>
                    <a:p>
                      <a:pPr marL="0" indent="0" algn="ctr">
                        <a:buFont typeface="Arial" panose="020B0604020202020204" pitchFamily="34" charset="0"/>
                        <a:buNone/>
                      </a:pPr>
                      <a:r>
                        <a:rPr kumimoji="1" lang="ja-JP" altLang="en-US" b="1" u="none" dirty="0">
                          <a:solidFill>
                            <a:schemeClr val="accent5"/>
                          </a:solidFill>
                        </a:rPr>
                        <a:t>かなり高い</a:t>
                      </a:r>
                    </a:p>
                  </a:txBody>
                  <a:tcPr anchor="ctr">
                    <a:solidFill>
                      <a:schemeClr val="accent5">
                        <a:lumMod val="20000"/>
                        <a:lumOff val="80000"/>
                      </a:schemeClr>
                    </a:solidFill>
                  </a:tcPr>
                </a:tc>
                <a:tc>
                  <a:txBody>
                    <a:bodyPr/>
                    <a:lstStyle/>
                    <a:p>
                      <a:pPr marL="0" indent="0" algn="ctr">
                        <a:buFont typeface="Arial" panose="020B0604020202020204" pitchFamily="34" charset="0"/>
                        <a:buNone/>
                      </a:pPr>
                      <a:r>
                        <a:rPr kumimoji="1" lang="ja-JP" altLang="en-US" u="none" dirty="0"/>
                        <a:t>平均</a:t>
                      </a:r>
                    </a:p>
                  </a:txBody>
                  <a:tcPr anchor="ctr">
                    <a:solidFill>
                      <a:srgbClr val="D9ECEC"/>
                    </a:solidFill>
                  </a:tcPr>
                </a:tc>
                <a:tc>
                  <a:txBody>
                    <a:bodyPr/>
                    <a:lstStyle/>
                    <a:p>
                      <a:pPr marL="0" indent="0" algn="ctr">
                        <a:buFont typeface="Arial" panose="020B0604020202020204" pitchFamily="34" charset="0"/>
                        <a:buNone/>
                      </a:pPr>
                      <a:r>
                        <a:rPr kumimoji="1" lang="ja-JP" altLang="en-US" u="none" dirty="0"/>
                        <a:t>平均</a:t>
                      </a:r>
                    </a:p>
                  </a:txBody>
                  <a:tcPr anchor="ctr">
                    <a:lnR w="38100" cap="flat" cmpd="sng" algn="ctr">
                      <a:solidFill>
                        <a:schemeClr val="bg1"/>
                      </a:solidFill>
                      <a:prstDash val="solid"/>
                      <a:round/>
                      <a:headEnd type="none" w="med" len="med"/>
                      <a:tailEnd type="none" w="med" len="med"/>
                    </a:lnR>
                    <a:solidFill>
                      <a:srgbClr val="D9ECEC"/>
                    </a:solidFill>
                  </a:tcPr>
                </a:tc>
                <a:tc>
                  <a:txBody>
                    <a:bodyPr/>
                    <a:lstStyle/>
                    <a:p>
                      <a:pPr marL="0" indent="0" algn="ctr">
                        <a:buFont typeface="Arial" panose="020B0604020202020204" pitchFamily="34" charset="0"/>
                        <a:buNone/>
                      </a:pPr>
                      <a:r>
                        <a:rPr lang="ja-JP" altLang="en-US" b="1" dirty="0">
                          <a:solidFill>
                            <a:schemeClr val="accent5"/>
                          </a:solidFill>
                        </a:rPr>
                        <a:t>かなり高い</a:t>
                      </a:r>
                      <a:endParaRPr lang="en-US" altLang="ja-JP" b="1" dirty="0">
                        <a:solidFill>
                          <a:schemeClr val="accent5"/>
                        </a:solidFill>
                      </a:endParaRPr>
                    </a:p>
                  </a:txBody>
                  <a:tcPr anchor="ctr">
                    <a:lnL w="38100" cap="flat" cmpd="sng" algn="ctr">
                      <a:solidFill>
                        <a:schemeClr val="bg1"/>
                      </a:solidFill>
                      <a:prstDash val="solid"/>
                      <a:round/>
                      <a:headEnd type="none" w="med" len="med"/>
                      <a:tailEnd type="none" w="med" len="med"/>
                    </a:lnL>
                    <a:solidFill>
                      <a:schemeClr val="accent5">
                        <a:lumMod val="20000"/>
                        <a:lumOff val="80000"/>
                      </a:schemeClr>
                    </a:solidFill>
                  </a:tcPr>
                </a:tc>
                <a:tc>
                  <a:txBody>
                    <a:bodyPr/>
                    <a:lstStyle/>
                    <a:p>
                      <a:pPr marL="0" indent="0" algn="ctr">
                        <a:buFont typeface="Arial" panose="020B0604020202020204" pitchFamily="34" charset="0"/>
                        <a:buNone/>
                      </a:pPr>
                      <a:r>
                        <a:rPr lang="ja-JP" altLang="en-US" b="1" dirty="0"/>
                        <a:t>高い</a:t>
                      </a:r>
                      <a:endParaRPr lang="en-US" altLang="ja-JP" b="1" dirty="0"/>
                    </a:p>
                  </a:txBody>
                  <a:tcPr anchor="ctr">
                    <a:solidFill>
                      <a:schemeClr val="accent5">
                        <a:lumMod val="20000"/>
                        <a:lumOff val="80000"/>
                      </a:schemeClr>
                    </a:solidFill>
                  </a:tcPr>
                </a:tc>
                <a:extLst>
                  <a:ext uri="{0D108BD9-81ED-4DB2-BD59-A6C34878D82A}">
                    <a16:rowId xmlns:a16="http://schemas.microsoft.com/office/drawing/2014/main" val="4097113971"/>
                  </a:ext>
                </a:extLst>
              </a:tr>
              <a:tr h="119049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u="none" dirty="0">
                          <a:latin typeface="+mn-ea"/>
                          <a:ea typeface="+mn-ea"/>
                        </a:rPr>
                        <a:t>③南部</a:t>
                      </a:r>
                      <a:endParaRPr kumimoji="1" lang="ja-JP" altLang="en-US" u="none" dirty="0">
                        <a:latin typeface="+mn-ea"/>
                        <a:ea typeface="+mn-ea"/>
                      </a:endParaRPr>
                    </a:p>
                  </a:txBody>
                  <a:tcPr anchor="ctr">
                    <a:lnR w="38100" cap="flat" cmpd="sng" algn="ctr">
                      <a:solidFill>
                        <a:schemeClr val="bg1"/>
                      </a:solidFill>
                      <a:prstDash val="solid"/>
                      <a:round/>
                      <a:headEnd type="none" w="med" len="med"/>
                      <a:tailEnd type="none" w="med" len="med"/>
                    </a:lnR>
                    <a:solidFill>
                      <a:srgbClr val="A8D4D4"/>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8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rPr>
                        <a:t>平均</a:t>
                      </a:r>
                      <a:endParaRPr kumimoji="1" lang="ja-JP" altLang="en-US" sz="1800" b="0" i="0" u="none" strike="noStrike" kern="1200" cap="none" spc="0" normalizeH="0" baseline="0" noProof="0" dirty="0">
                        <a:ln>
                          <a:noFill/>
                        </a:ln>
                        <a:solidFill>
                          <a:prstClr val="black"/>
                        </a:solidFill>
                        <a:effectLst/>
                        <a:uLnTx/>
                        <a:uFillTx/>
                        <a:latin typeface="游ゴシック" panose="02110004020202020204"/>
                        <a:ea typeface="游ゴシック" panose="020B0400000000000000" pitchFamily="50" charset="-128"/>
                        <a:cs typeface="+mn-cs"/>
                      </a:endParaRPr>
                    </a:p>
                  </a:txBody>
                  <a:tcPr anchor="ctr">
                    <a:lnL w="38100" cap="flat" cmpd="sng" algn="ctr">
                      <a:solidFill>
                        <a:schemeClr val="bg1"/>
                      </a:solidFill>
                      <a:prstDash val="solid"/>
                      <a:round/>
                      <a:headEnd type="none" w="med" len="med"/>
                      <a:tailEnd type="none" w="med" len="med"/>
                    </a:lnL>
                    <a:solidFill>
                      <a:srgbClr val="D9ECEC"/>
                    </a:solidFill>
                  </a:tcPr>
                </a:tc>
                <a:tc>
                  <a:txBody>
                    <a:bodyPr/>
                    <a:lstStyle/>
                    <a:p>
                      <a:pPr marL="0" indent="0" algn="ctr">
                        <a:buFont typeface="Arial" panose="020B0604020202020204" pitchFamily="34" charset="0"/>
                        <a:buNone/>
                      </a:pPr>
                      <a:r>
                        <a:rPr lang="ja-JP" altLang="en-US" b="1" dirty="0">
                          <a:solidFill>
                            <a:schemeClr val="tx1"/>
                          </a:solidFill>
                        </a:rPr>
                        <a:t>低い</a:t>
                      </a:r>
                      <a:endParaRPr lang="en-US" altLang="ja-JP" b="1" dirty="0">
                        <a:solidFill>
                          <a:schemeClr val="tx1"/>
                        </a:solidFill>
                      </a:endParaRPr>
                    </a:p>
                  </a:txBody>
                  <a:tcPr anchor="ctr">
                    <a:solidFill>
                      <a:schemeClr val="accent6">
                        <a:lumMod val="20000"/>
                        <a:lumOff val="80000"/>
                      </a:schemeClr>
                    </a:solidFill>
                  </a:tcPr>
                </a:tc>
                <a:tc>
                  <a:txBody>
                    <a:bodyPr/>
                    <a:lstStyle/>
                    <a:p>
                      <a:pPr marL="0" indent="0" algn="ctr">
                        <a:buFont typeface="Arial" panose="020B0604020202020204" pitchFamily="34" charset="0"/>
                        <a:buNone/>
                      </a:pPr>
                      <a:r>
                        <a:rPr lang="ja-JP" altLang="en-US" b="1" dirty="0"/>
                        <a:t>高い</a:t>
                      </a:r>
                      <a:endParaRPr lang="en-US" altLang="ja-JP" b="1" dirty="0"/>
                    </a:p>
                  </a:txBody>
                  <a:tcPr anchor="ctr">
                    <a:solidFill>
                      <a:schemeClr val="accent5">
                        <a:lumMod val="20000"/>
                        <a:lumOff val="80000"/>
                      </a:schemeClr>
                    </a:solidFill>
                  </a:tcPr>
                </a:tc>
                <a:tc>
                  <a:txBody>
                    <a:bodyPr/>
                    <a:lstStyle/>
                    <a:p>
                      <a:pPr marL="0" indent="0" algn="ctr">
                        <a:buFont typeface="Arial" panose="020B0604020202020204" pitchFamily="34" charset="0"/>
                        <a:buNone/>
                      </a:pPr>
                      <a:r>
                        <a:rPr lang="ja-JP" altLang="en-US" dirty="0"/>
                        <a:t>平均</a:t>
                      </a:r>
                      <a:endParaRPr lang="en-US" altLang="ja-JP" dirty="0"/>
                    </a:p>
                  </a:txBody>
                  <a:tcPr anchor="ctr">
                    <a:lnR w="38100" cap="flat" cmpd="sng" algn="ctr">
                      <a:solidFill>
                        <a:schemeClr val="bg1"/>
                      </a:solidFill>
                      <a:prstDash val="solid"/>
                      <a:round/>
                      <a:headEnd type="none" w="med" len="med"/>
                      <a:tailEnd type="none" w="med" len="med"/>
                    </a:lnR>
                    <a:solidFill>
                      <a:srgbClr val="D9ECEC"/>
                    </a:solidFill>
                  </a:tcPr>
                </a:tc>
                <a:tc>
                  <a:txBody>
                    <a:bodyPr/>
                    <a:lstStyle/>
                    <a:p>
                      <a:pPr marL="0" indent="0" algn="ctr">
                        <a:buFont typeface="Arial" panose="020B0604020202020204" pitchFamily="34" charset="0"/>
                        <a:buNone/>
                      </a:pPr>
                      <a:r>
                        <a:rPr kumimoji="1" lang="ja-JP" altLang="en-US" u="none" dirty="0"/>
                        <a:t>低い</a:t>
                      </a:r>
                    </a:p>
                  </a:txBody>
                  <a:tcPr anchor="ctr">
                    <a:lnL w="38100" cap="flat" cmpd="sng" algn="ctr">
                      <a:solidFill>
                        <a:schemeClr val="bg1"/>
                      </a:solidFill>
                      <a:prstDash val="solid"/>
                      <a:round/>
                      <a:headEnd type="none" w="med" len="med"/>
                      <a:tailEnd type="none" w="med" len="med"/>
                    </a:lnL>
                    <a:solidFill>
                      <a:srgbClr val="D9ECEC"/>
                    </a:solidFill>
                  </a:tcPr>
                </a:tc>
                <a:tc>
                  <a:txBody>
                    <a:bodyPr/>
                    <a:lstStyle/>
                    <a:p>
                      <a:pPr marL="0" indent="0" algn="ctr">
                        <a:buFont typeface="Arial" panose="020B0604020202020204" pitchFamily="34" charset="0"/>
                        <a:buNone/>
                      </a:pPr>
                      <a:r>
                        <a:rPr kumimoji="1" lang="ja-JP" altLang="en-US" b="1" u="none" dirty="0"/>
                        <a:t>高い</a:t>
                      </a:r>
                    </a:p>
                  </a:txBody>
                  <a:tcPr anchor="ctr">
                    <a:solidFill>
                      <a:schemeClr val="accent5">
                        <a:lumMod val="20000"/>
                        <a:lumOff val="80000"/>
                      </a:schemeClr>
                    </a:solidFill>
                  </a:tcPr>
                </a:tc>
                <a:extLst>
                  <a:ext uri="{0D108BD9-81ED-4DB2-BD59-A6C34878D82A}">
                    <a16:rowId xmlns:a16="http://schemas.microsoft.com/office/drawing/2014/main" val="2639226663"/>
                  </a:ext>
                </a:extLst>
              </a:tr>
              <a:tr h="119049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b="1" u="none" dirty="0">
                          <a:latin typeface="+mn-ea"/>
                          <a:ea typeface="+mn-ea"/>
                        </a:rPr>
                        <a:t>④東部</a:t>
                      </a:r>
                    </a:p>
                  </a:txBody>
                  <a:tcPr anchor="ctr">
                    <a:lnR w="38100" cap="flat" cmpd="sng" algn="ctr">
                      <a:solidFill>
                        <a:schemeClr val="bg1"/>
                      </a:solidFill>
                      <a:prstDash val="solid"/>
                      <a:round/>
                      <a:headEnd type="none" w="med" len="med"/>
                      <a:tailEnd type="none" w="med" len="med"/>
                    </a:lnR>
                    <a:solidFill>
                      <a:srgbClr val="A8D4D4"/>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800" b="0" i="0" u="none" strike="noStrike" kern="1200" cap="none" spc="0" normalizeH="0" baseline="0" noProof="0" dirty="0">
                          <a:ln>
                            <a:noFill/>
                          </a:ln>
                          <a:solidFill>
                            <a:prstClr val="black"/>
                          </a:solidFill>
                          <a:effectLst/>
                          <a:uLnTx/>
                          <a:uFillTx/>
                          <a:latin typeface="游ゴシック" panose="02110004020202020204"/>
                          <a:ea typeface="游ゴシック" panose="020B0400000000000000" pitchFamily="50" charset="-128"/>
                          <a:cs typeface="+mn-cs"/>
                        </a:rPr>
                        <a:t>平均</a:t>
                      </a:r>
                    </a:p>
                  </a:txBody>
                  <a:tcPr anchor="ctr">
                    <a:lnL w="38100" cap="flat" cmpd="sng" algn="ctr">
                      <a:solidFill>
                        <a:schemeClr val="bg1"/>
                      </a:solidFill>
                      <a:prstDash val="solid"/>
                      <a:round/>
                      <a:headEnd type="none" w="med" len="med"/>
                      <a:tailEnd type="none" w="med" len="med"/>
                    </a:lnL>
                    <a:lnB w="38100" cap="flat" cmpd="sng" algn="ctr">
                      <a:solidFill>
                        <a:schemeClr val="bg1"/>
                      </a:solidFill>
                      <a:prstDash val="solid"/>
                      <a:round/>
                      <a:headEnd type="none" w="med" len="med"/>
                      <a:tailEnd type="none" w="med" len="med"/>
                    </a:lnB>
                    <a:solidFill>
                      <a:srgbClr val="D9ECEC"/>
                    </a:solidFill>
                  </a:tcPr>
                </a:tc>
                <a:tc>
                  <a:txBody>
                    <a:bodyPr/>
                    <a:lstStyle/>
                    <a:p>
                      <a:pPr marL="0" indent="0" algn="ctr">
                        <a:buFont typeface="Arial" panose="020B0604020202020204" pitchFamily="34" charset="0"/>
                        <a:buNone/>
                      </a:pPr>
                      <a:r>
                        <a:rPr lang="ja-JP" altLang="en-US" b="1" dirty="0"/>
                        <a:t>高い</a:t>
                      </a:r>
                      <a:endParaRPr lang="en-US" altLang="ja-JP" b="1" dirty="0"/>
                    </a:p>
                  </a:txBody>
                  <a:tcPr anchor="ctr">
                    <a:lnB w="38100" cap="flat" cmpd="sng" algn="ctr">
                      <a:solidFill>
                        <a:schemeClr val="bg1"/>
                      </a:solidFill>
                      <a:prstDash val="solid"/>
                      <a:round/>
                      <a:headEnd type="none" w="med" len="med"/>
                      <a:tailEnd type="none" w="med" len="med"/>
                    </a:lnB>
                    <a:solidFill>
                      <a:schemeClr val="accent5">
                        <a:lumMod val="20000"/>
                        <a:lumOff val="80000"/>
                      </a:schemeClr>
                    </a:solidFill>
                  </a:tcPr>
                </a:tc>
                <a:tc>
                  <a:txBody>
                    <a:bodyPr/>
                    <a:lstStyle/>
                    <a:p>
                      <a:pPr marL="0" indent="0" algn="ctr">
                        <a:buFont typeface="Arial" panose="020B0604020202020204" pitchFamily="34" charset="0"/>
                        <a:buNone/>
                      </a:pPr>
                      <a:r>
                        <a:rPr lang="ja-JP" altLang="en-US" b="1" dirty="0"/>
                        <a:t>高い</a:t>
                      </a:r>
                      <a:endParaRPr lang="en-US" altLang="ja-JP" b="1" dirty="0"/>
                    </a:p>
                  </a:txBody>
                  <a:tcPr anchor="ctr">
                    <a:lnB w="38100" cap="flat" cmpd="sng" algn="ctr">
                      <a:solidFill>
                        <a:schemeClr val="bg1"/>
                      </a:solidFill>
                      <a:prstDash val="solid"/>
                      <a:round/>
                      <a:headEnd type="none" w="med" len="med"/>
                      <a:tailEnd type="none" w="med" len="med"/>
                    </a:lnB>
                    <a:solidFill>
                      <a:schemeClr val="accent5">
                        <a:lumMod val="20000"/>
                        <a:lumOff val="80000"/>
                      </a:schemeClr>
                    </a:solidFill>
                  </a:tcPr>
                </a:tc>
                <a:tc>
                  <a:txBody>
                    <a:bodyPr/>
                    <a:lstStyle/>
                    <a:p>
                      <a:pPr marL="0" indent="0" algn="ctr">
                        <a:buFont typeface="Arial" panose="020B0604020202020204" pitchFamily="34" charset="0"/>
                        <a:buNone/>
                      </a:pPr>
                      <a:r>
                        <a:rPr lang="ja-JP" altLang="en-US" b="0" dirty="0"/>
                        <a:t>平均</a:t>
                      </a:r>
                      <a:endParaRPr lang="en-US" altLang="ja-JP" b="0" dirty="0"/>
                    </a:p>
                  </a:txBody>
                  <a:tcPr anchor="ctr">
                    <a:lnR w="381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D9ECEC"/>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ja-JP" altLang="en-US" b="1" dirty="0">
                          <a:solidFill>
                            <a:schemeClr val="tx1"/>
                          </a:solidFill>
                        </a:rPr>
                        <a:t>低い</a:t>
                      </a:r>
                    </a:p>
                  </a:txBody>
                  <a:tcPr anchor="ctr">
                    <a:lnL w="38100" cap="flat" cmpd="sng" algn="ctr">
                      <a:solidFill>
                        <a:schemeClr val="bg1"/>
                      </a:solidFill>
                      <a:prstDash val="solid"/>
                      <a:round/>
                      <a:headEnd type="none" w="med" len="med"/>
                      <a:tailEnd type="none" w="med" len="med"/>
                    </a:lnL>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ja-JP" altLang="en-US" b="1" dirty="0">
                          <a:solidFill>
                            <a:schemeClr val="accent6"/>
                          </a:solidFill>
                        </a:rPr>
                        <a:t>かなり低い</a:t>
                      </a:r>
                    </a:p>
                  </a:txBody>
                  <a:tcPr anchor="ctr">
                    <a:solidFill>
                      <a:schemeClr val="accent6">
                        <a:lumMod val="20000"/>
                        <a:lumOff val="80000"/>
                      </a:schemeClr>
                    </a:solidFill>
                  </a:tcPr>
                </a:tc>
                <a:extLst>
                  <a:ext uri="{0D108BD9-81ED-4DB2-BD59-A6C34878D82A}">
                    <a16:rowId xmlns:a16="http://schemas.microsoft.com/office/drawing/2014/main" val="1347546916"/>
                  </a:ext>
                </a:extLst>
              </a:tr>
            </a:tbl>
          </a:graphicData>
        </a:graphic>
      </p:graphicFrame>
    </p:spTree>
    <p:extLst>
      <p:ext uri="{BB962C8B-B14F-4D97-AF65-F5344CB8AC3E}">
        <p14:creationId xmlns:p14="http://schemas.microsoft.com/office/powerpoint/2010/main" val="12422648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393EC8-98EF-1BF1-1146-1D1D1AD6196A}"/>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2CA4242A-4E87-31EA-98DE-E61F544D5052}"/>
              </a:ext>
            </a:extLst>
          </p:cNvPr>
          <p:cNvSpPr txBox="1"/>
          <p:nvPr/>
        </p:nvSpPr>
        <p:spPr>
          <a:xfrm>
            <a:off x="116878" y="129602"/>
            <a:ext cx="3262432" cy="461665"/>
          </a:xfrm>
          <a:prstGeom prst="rect">
            <a:avLst/>
          </a:prstGeom>
          <a:noFill/>
        </p:spPr>
        <p:txBody>
          <a:bodyPr wrap="none" rtlCol="0">
            <a:spAutoFit/>
          </a:bodyPr>
          <a:lstStyle/>
          <a:p>
            <a:r>
              <a:rPr lang="ja-JP" altLang="en-US" sz="2400" b="1" dirty="0">
                <a:solidFill>
                  <a:srgbClr val="002060"/>
                </a:solidFill>
                <a:latin typeface="+mn-ea"/>
              </a:rPr>
              <a:t>選択式アンケート結果</a:t>
            </a:r>
            <a:endParaRPr lang="en-US" altLang="ja-JP" sz="2400" b="1" dirty="0">
              <a:solidFill>
                <a:srgbClr val="002060"/>
              </a:solidFill>
              <a:latin typeface="+mn-ea"/>
            </a:endParaRPr>
          </a:p>
        </p:txBody>
      </p:sp>
      <p:sp>
        <p:nvSpPr>
          <p:cNvPr id="12" name="正方形/長方形 11">
            <a:extLst>
              <a:ext uri="{FF2B5EF4-FFF2-40B4-BE49-F238E27FC236}">
                <a16:creationId xmlns:a16="http://schemas.microsoft.com/office/drawing/2014/main" id="{0E44426A-54E7-35A0-2CE7-5CB1B9ACBEF6}"/>
              </a:ext>
            </a:extLst>
          </p:cNvPr>
          <p:cNvSpPr/>
          <p:nvPr/>
        </p:nvSpPr>
        <p:spPr>
          <a:xfrm>
            <a:off x="0" y="-13748"/>
            <a:ext cx="12192000" cy="113438"/>
          </a:xfrm>
          <a:prstGeom prst="rect">
            <a:avLst/>
          </a:prstGeom>
          <a:gradFill flip="none" rotWithShape="1">
            <a:gsLst>
              <a:gs pos="0">
                <a:srgbClr val="008080"/>
              </a:gs>
              <a:gs pos="64740">
                <a:srgbClr val="008080"/>
              </a:gs>
              <a:gs pos="29000">
                <a:srgbClr val="008080"/>
              </a:gs>
              <a:gs pos="100000">
                <a:schemeClr val="bg1"/>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4" name="直線コネクタ 13">
            <a:extLst>
              <a:ext uri="{FF2B5EF4-FFF2-40B4-BE49-F238E27FC236}">
                <a16:creationId xmlns:a16="http://schemas.microsoft.com/office/drawing/2014/main" id="{A60224FF-81C5-5E40-56F1-5E7402FDF53F}"/>
              </a:ext>
            </a:extLst>
          </p:cNvPr>
          <p:cNvCxnSpPr>
            <a:cxnSpLocks/>
          </p:cNvCxnSpPr>
          <p:nvPr/>
        </p:nvCxnSpPr>
        <p:spPr>
          <a:xfrm>
            <a:off x="0" y="563769"/>
            <a:ext cx="121920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7" name="正方形/長方形 16">
            <a:extLst>
              <a:ext uri="{FF2B5EF4-FFF2-40B4-BE49-F238E27FC236}">
                <a16:creationId xmlns:a16="http://schemas.microsoft.com/office/drawing/2014/main" id="{D0F884F1-F639-DBB0-5B16-A97211726484}"/>
              </a:ext>
            </a:extLst>
          </p:cNvPr>
          <p:cNvSpPr/>
          <p:nvPr/>
        </p:nvSpPr>
        <p:spPr>
          <a:xfrm>
            <a:off x="0" y="72192"/>
            <a:ext cx="116878" cy="491578"/>
          </a:xfrm>
          <a:prstGeom prst="rect">
            <a:avLst/>
          </a:prstGeom>
          <a:solidFill>
            <a:srgbClr val="0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6" name="テキスト ボックス 5">
            <a:extLst>
              <a:ext uri="{FF2B5EF4-FFF2-40B4-BE49-F238E27FC236}">
                <a16:creationId xmlns:a16="http://schemas.microsoft.com/office/drawing/2014/main" id="{264249C2-4197-08F5-A256-F54FA37F59D8}"/>
              </a:ext>
            </a:extLst>
          </p:cNvPr>
          <p:cNvSpPr txBox="1"/>
          <p:nvPr/>
        </p:nvSpPr>
        <p:spPr>
          <a:xfrm>
            <a:off x="111577" y="747370"/>
            <a:ext cx="11963545" cy="400110"/>
          </a:xfrm>
          <a:prstGeom prst="rect">
            <a:avLst/>
          </a:prstGeom>
          <a:solidFill>
            <a:srgbClr val="008080"/>
          </a:solidFill>
          <a:ln>
            <a:noFill/>
          </a:ln>
        </p:spPr>
        <p:txBody>
          <a:bodyPr wrap="square" rtlCol="0">
            <a:spAutoFit/>
          </a:bodyPr>
          <a:lstStyle/>
          <a:p>
            <a:r>
              <a:rPr kumimoji="1" lang="ja-JP" altLang="en-US" sz="2000" b="1" dirty="0">
                <a:solidFill>
                  <a:schemeClr val="bg1"/>
                </a:solidFill>
                <a:latin typeface="+mn-ea"/>
              </a:rPr>
              <a:t>１）緑への関心度</a:t>
            </a:r>
            <a:r>
              <a:rPr kumimoji="1" lang="en-US" altLang="ja-JP" sz="2000" b="1" dirty="0">
                <a:solidFill>
                  <a:schemeClr val="bg1"/>
                </a:solidFill>
                <a:latin typeface="+mn-ea"/>
              </a:rPr>
              <a:t>【</a:t>
            </a:r>
            <a:r>
              <a:rPr kumimoji="1" lang="ja-JP" altLang="en-US" sz="2000" b="1" dirty="0">
                <a:solidFill>
                  <a:schemeClr val="bg1"/>
                </a:solidFill>
                <a:latin typeface="+mn-ea"/>
              </a:rPr>
              <a:t>令和５年度</a:t>
            </a:r>
            <a:r>
              <a:rPr kumimoji="1" lang="en-US" altLang="ja-JP" sz="2000" b="1" dirty="0">
                <a:solidFill>
                  <a:schemeClr val="bg1"/>
                </a:solidFill>
                <a:latin typeface="+mn-ea"/>
              </a:rPr>
              <a:t>(2023</a:t>
            </a:r>
            <a:r>
              <a:rPr kumimoji="1" lang="ja-JP" altLang="en-US" sz="2000" b="1" dirty="0">
                <a:solidFill>
                  <a:schemeClr val="bg1"/>
                </a:solidFill>
                <a:latin typeface="+mn-ea"/>
              </a:rPr>
              <a:t>年度</a:t>
            </a:r>
            <a:r>
              <a:rPr kumimoji="1" lang="en-US" altLang="ja-JP" sz="2000" b="1" dirty="0">
                <a:solidFill>
                  <a:schemeClr val="bg1"/>
                </a:solidFill>
                <a:latin typeface="+mn-ea"/>
              </a:rPr>
              <a:t>)</a:t>
            </a:r>
            <a:r>
              <a:rPr kumimoji="1" lang="ja-JP" altLang="en-US" sz="2000" b="1" dirty="0">
                <a:solidFill>
                  <a:schemeClr val="bg1"/>
                </a:solidFill>
                <a:latin typeface="+mn-ea"/>
              </a:rPr>
              <a:t>と平成</a:t>
            </a:r>
            <a:r>
              <a:rPr kumimoji="1" lang="en-US" altLang="ja-JP" sz="2000" b="1" dirty="0">
                <a:solidFill>
                  <a:schemeClr val="bg1"/>
                </a:solidFill>
                <a:latin typeface="+mn-ea"/>
              </a:rPr>
              <a:t>19</a:t>
            </a:r>
            <a:r>
              <a:rPr kumimoji="1" lang="ja-JP" altLang="en-US" sz="2000" b="1" dirty="0">
                <a:solidFill>
                  <a:schemeClr val="bg1"/>
                </a:solidFill>
                <a:latin typeface="+mn-ea"/>
              </a:rPr>
              <a:t>年度</a:t>
            </a:r>
            <a:r>
              <a:rPr kumimoji="1" lang="en-US" altLang="ja-JP" sz="2000" b="1" dirty="0">
                <a:solidFill>
                  <a:schemeClr val="bg1"/>
                </a:solidFill>
                <a:latin typeface="+mn-ea"/>
              </a:rPr>
              <a:t>(2007</a:t>
            </a:r>
            <a:r>
              <a:rPr kumimoji="1" lang="ja-JP" altLang="en-US" sz="2000" b="1" dirty="0">
                <a:solidFill>
                  <a:schemeClr val="bg1"/>
                </a:solidFill>
                <a:latin typeface="+mn-ea"/>
              </a:rPr>
              <a:t>年度</a:t>
            </a:r>
            <a:r>
              <a:rPr kumimoji="1" lang="en-US" altLang="ja-JP" sz="2000" b="1" dirty="0">
                <a:solidFill>
                  <a:schemeClr val="bg1"/>
                </a:solidFill>
                <a:latin typeface="+mn-ea"/>
              </a:rPr>
              <a:t>)</a:t>
            </a:r>
            <a:r>
              <a:rPr kumimoji="1" lang="ja-JP" altLang="en-US" sz="2000" b="1" dirty="0">
                <a:solidFill>
                  <a:schemeClr val="bg1"/>
                </a:solidFill>
                <a:latin typeface="+mn-ea"/>
              </a:rPr>
              <a:t>との比較</a:t>
            </a:r>
            <a:r>
              <a:rPr kumimoji="1" lang="en-US" altLang="ja-JP" sz="2000" b="1" dirty="0">
                <a:solidFill>
                  <a:schemeClr val="bg1"/>
                </a:solidFill>
                <a:latin typeface="+mn-ea"/>
              </a:rPr>
              <a:t>】</a:t>
            </a:r>
            <a:endParaRPr kumimoji="1" lang="ja-JP" altLang="en-US" sz="2000" b="1" dirty="0">
              <a:solidFill>
                <a:schemeClr val="bg1"/>
              </a:solidFill>
              <a:latin typeface="+mn-ea"/>
            </a:endParaRPr>
          </a:p>
        </p:txBody>
      </p:sp>
      <p:sp>
        <p:nvSpPr>
          <p:cNvPr id="13" name="テキスト ボックス 12">
            <a:extLst>
              <a:ext uri="{FF2B5EF4-FFF2-40B4-BE49-F238E27FC236}">
                <a16:creationId xmlns:a16="http://schemas.microsoft.com/office/drawing/2014/main" id="{B3E13291-1F05-5159-5B57-D89DC0C9542C}"/>
              </a:ext>
            </a:extLst>
          </p:cNvPr>
          <p:cNvSpPr txBox="1"/>
          <p:nvPr/>
        </p:nvSpPr>
        <p:spPr>
          <a:xfrm>
            <a:off x="483279" y="1960485"/>
            <a:ext cx="1419129" cy="369332"/>
          </a:xfrm>
          <a:prstGeom prst="rect">
            <a:avLst/>
          </a:prstGeom>
          <a:noFill/>
          <a:ln>
            <a:solidFill>
              <a:srgbClr val="008080"/>
            </a:solidFill>
          </a:ln>
        </p:spPr>
        <p:txBody>
          <a:bodyPr wrap="square" rtlCol="0">
            <a:spAutoFit/>
          </a:bodyPr>
          <a:lstStyle/>
          <a:p>
            <a:r>
              <a:rPr kumimoji="1" lang="ja-JP" altLang="en-US" b="1" dirty="0">
                <a:solidFill>
                  <a:srgbClr val="008080"/>
                </a:solidFill>
                <a:latin typeface="+mn-ea"/>
              </a:rPr>
              <a:t>平成</a:t>
            </a:r>
            <a:r>
              <a:rPr kumimoji="1" lang="en-US" altLang="ja-JP" b="1" dirty="0">
                <a:solidFill>
                  <a:srgbClr val="008080"/>
                </a:solidFill>
                <a:latin typeface="+mn-ea"/>
              </a:rPr>
              <a:t>19</a:t>
            </a:r>
            <a:r>
              <a:rPr kumimoji="1" lang="ja-JP" altLang="en-US" b="1" dirty="0">
                <a:solidFill>
                  <a:srgbClr val="008080"/>
                </a:solidFill>
                <a:latin typeface="+mn-ea"/>
              </a:rPr>
              <a:t>年度</a:t>
            </a:r>
          </a:p>
        </p:txBody>
      </p:sp>
      <p:sp>
        <p:nvSpPr>
          <p:cNvPr id="15" name="テキスト ボックス 14">
            <a:extLst>
              <a:ext uri="{FF2B5EF4-FFF2-40B4-BE49-F238E27FC236}">
                <a16:creationId xmlns:a16="http://schemas.microsoft.com/office/drawing/2014/main" id="{AB94CE12-4D84-22ED-E53E-349E81AB0080}"/>
              </a:ext>
            </a:extLst>
          </p:cNvPr>
          <p:cNvSpPr txBox="1"/>
          <p:nvPr/>
        </p:nvSpPr>
        <p:spPr>
          <a:xfrm>
            <a:off x="5967755" y="1960485"/>
            <a:ext cx="1419129" cy="369332"/>
          </a:xfrm>
          <a:prstGeom prst="rect">
            <a:avLst/>
          </a:prstGeom>
          <a:noFill/>
          <a:ln>
            <a:solidFill>
              <a:srgbClr val="008080"/>
            </a:solidFill>
          </a:ln>
        </p:spPr>
        <p:txBody>
          <a:bodyPr wrap="square" rtlCol="0">
            <a:spAutoFit/>
          </a:bodyPr>
          <a:lstStyle/>
          <a:p>
            <a:r>
              <a:rPr kumimoji="1" lang="ja-JP" altLang="en-US" b="1" dirty="0">
                <a:solidFill>
                  <a:srgbClr val="008080"/>
                </a:solidFill>
                <a:latin typeface="+mn-ea"/>
              </a:rPr>
              <a:t>令和５年度</a:t>
            </a:r>
          </a:p>
        </p:txBody>
      </p:sp>
      <p:sp>
        <p:nvSpPr>
          <p:cNvPr id="26" name="テキスト ボックス 25">
            <a:extLst>
              <a:ext uri="{FF2B5EF4-FFF2-40B4-BE49-F238E27FC236}">
                <a16:creationId xmlns:a16="http://schemas.microsoft.com/office/drawing/2014/main" id="{6C404BFB-B2F3-B387-76FA-49BB47723528}"/>
              </a:ext>
            </a:extLst>
          </p:cNvPr>
          <p:cNvSpPr txBox="1"/>
          <p:nvPr/>
        </p:nvSpPr>
        <p:spPr>
          <a:xfrm>
            <a:off x="236762" y="5933698"/>
            <a:ext cx="11838360" cy="584775"/>
          </a:xfrm>
          <a:prstGeom prst="rect">
            <a:avLst/>
          </a:prstGeom>
          <a:noFill/>
        </p:spPr>
        <p:txBody>
          <a:bodyPr wrap="square" rtlCol="0">
            <a:spAutoFit/>
          </a:bodyPr>
          <a:lstStyle/>
          <a:p>
            <a:pPr marL="285750" indent="-285750">
              <a:buFont typeface="Wingdings" panose="05000000000000000000" pitchFamily="2" charset="2"/>
              <a:buChar char="l"/>
            </a:pPr>
            <a:r>
              <a:rPr kumimoji="1" lang="ja-JP" altLang="en-US" sz="1600" dirty="0">
                <a:latin typeface="+mn-ea"/>
              </a:rPr>
              <a:t>以前から関心がある層が減少</a:t>
            </a:r>
            <a:r>
              <a:rPr lang="ja-JP" altLang="en-US" sz="1600" dirty="0">
                <a:latin typeface="+mn-ea"/>
              </a:rPr>
              <a:t>（</a:t>
            </a:r>
            <a:r>
              <a:rPr kumimoji="1" lang="ja-JP" altLang="en-US" sz="1600" dirty="0">
                <a:latin typeface="+mn-ea"/>
              </a:rPr>
              <a:t>－</a:t>
            </a:r>
            <a:r>
              <a:rPr kumimoji="1" lang="en-US" altLang="ja-JP" sz="1600" dirty="0">
                <a:latin typeface="+mn-ea"/>
              </a:rPr>
              <a:t>14.7pt</a:t>
            </a:r>
            <a:r>
              <a:rPr kumimoji="1" lang="ja-JP" altLang="en-US" sz="1600" dirty="0">
                <a:latin typeface="+mn-ea"/>
              </a:rPr>
              <a:t>） </a:t>
            </a:r>
            <a:endParaRPr kumimoji="1" lang="en-US" altLang="ja-JP" sz="1600" dirty="0">
              <a:latin typeface="+mn-ea"/>
            </a:endParaRPr>
          </a:p>
          <a:p>
            <a:pPr marL="285750" indent="-285750">
              <a:buFont typeface="Wingdings" panose="05000000000000000000" pitchFamily="2" charset="2"/>
              <a:buChar char="l"/>
            </a:pPr>
            <a:r>
              <a:rPr kumimoji="1" lang="ja-JP" altLang="en-US" sz="1600" dirty="0">
                <a:latin typeface="+mn-ea"/>
              </a:rPr>
              <a:t>最近関心をもつようになった層が増加</a:t>
            </a:r>
            <a:r>
              <a:rPr lang="ja-JP" altLang="en-US" sz="1600" dirty="0">
                <a:latin typeface="+mn-ea"/>
              </a:rPr>
              <a:t>（＋</a:t>
            </a:r>
            <a:r>
              <a:rPr lang="en-US" altLang="ja-JP" sz="1600" dirty="0">
                <a:latin typeface="+mn-ea"/>
              </a:rPr>
              <a:t>5.9pt</a:t>
            </a:r>
            <a:r>
              <a:rPr lang="ja-JP" altLang="en-US" sz="1600" dirty="0">
                <a:latin typeface="+mn-ea"/>
              </a:rPr>
              <a:t>）</a:t>
            </a:r>
            <a:endParaRPr kumimoji="1" lang="en-US" altLang="ja-JP" sz="1600" dirty="0">
              <a:latin typeface="+mn-ea"/>
            </a:endParaRPr>
          </a:p>
        </p:txBody>
      </p:sp>
      <p:sp>
        <p:nvSpPr>
          <p:cNvPr id="27" name="テキスト ボックス 26">
            <a:extLst>
              <a:ext uri="{FF2B5EF4-FFF2-40B4-BE49-F238E27FC236}">
                <a16:creationId xmlns:a16="http://schemas.microsoft.com/office/drawing/2014/main" id="{D7AEB6F2-4DC1-9475-FB01-9132AEA65EBC}"/>
              </a:ext>
            </a:extLst>
          </p:cNvPr>
          <p:cNvSpPr txBox="1"/>
          <p:nvPr/>
        </p:nvSpPr>
        <p:spPr>
          <a:xfrm>
            <a:off x="236762" y="5104731"/>
            <a:ext cx="11838360" cy="830997"/>
          </a:xfrm>
          <a:prstGeom prst="rect">
            <a:avLst/>
          </a:prstGeom>
          <a:noFill/>
        </p:spPr>
        <p:txBody>
          <a:bodyPr wrap="square" rtlCol="0">
            <a:spAutoFit/>
          </a:bodyPr>
          <a:lstStyle/>
          <a:p>
            <a:r>
              <a:rPr kumimoji="1" lang="ja-JP" altLang="en-US" sz="2400" b="1" dirty="0">
                <a:latin typeface="+mn-ea"/>
              </a:rPr>
              <a:t>緑に関心を持っている人</a:t>
            </a:r>
            <a:r>
              <a:rPr lang="ja-JP" altLang="en-US" sz="2400" b="1" dirty="0">
                <a:latin typeface="+mn-ea"/>
              </a:rPr>
              <a:t>は</a:t>
            </a:r>
            <a:r>
              <a:rPr lang="ja-JP" altLang="en-US" sz="2400" b="1" dirty="0">
                <a:solidFill>
                  <a:srgbClr val="FF0000"/>
                </a:solidFill>
                <a:latin typeface="+mn-ea"/>
              </a:rPr>
              <a:t>減少</a:t>
            </a:r>
            <a:r>
              <a:rPr lang="ja-JP" altLang="en-US" sz="2400" b="1" dirty="0">
                <a:latin typeface="+mn-ea"/>
              </a:rPr>
              <a:t>しています</a:t>
            </a:r>
            <a:r>
              <a:rPr kumimoji="1" lang="ja-JP" altLang="en-US" sz="2400" b="1" dirty="0">
                <a:latin typeface="+mn-ea"/>
              </a:rPr>
              <a:t>。</a:t>
            </a:r>
            <a:br>
              <a:rPr kumimoji="1" lang="en-US" altLang="ja-JP" sz="2400" b="1" dirty="0">
                <a:solidFill>
                  <a:srgbClr val="FF0000"/>
                </a:solidFill>
                <a:latin typeface="+mn-ea"/>
              </a:rPr>
            </a:br>
            <a:r>
              <a:rPr kumimoji="1" lang="ja-JP" altLang="en-US" sz="2400" b="1" dirty="0">
                <a:latin typeface="+mn-ea"/>
              </a:rPr>
              <a:t>一方で、</a:t>
            </a:r>
            <a:r>
              <a:rPr kumimoji="1" lang="ja-JP" altLang="en-US" sz="2400" b="1" dirty="0">
                <a:solidFill>
                  <a:srgbClr val="FF0000"/>
                </a:solidFill>
                <a:latin typeface="+mn-ea"/>
              </a:rPr>
              <a:t>最近関心</a:t>
            </a:r>
            <a:r>
              <a:rPr kumimoji="1" lang="ja-JP" altLang="en-US" sz="2400" b="1" dirty="0">
                <a:latin typeface="+mn-ea"/>
              </a:rPr>
              <a:t>を持った人は</a:t>
            </a:r>
            <a:r>
              <a:rPr kumimoji="1" lang="ja-JP" altLang="en-US" sz="2400" b="1" dirty="0">
                <a:solidFill>
                  <a:srgbClr val="FF0000"/>
                </a:solidFill>
                <a:latin typeface="+mn-ea"/>
              </a:rPr>
              <a:t>一定数増加</a:t>
            </a:r>
            <a:r>
              <a:rPr kumimoji="1" lang="ja-JP" altLang="en-US" sz="2400" b="1" dirty="0">
                <a:latin typeface="+mn-ea"/>
              </a:rPr>
              <a:t>しています。</a:t>
            </a:r>
            <a:endParaRPr kumimoji="1" lang="ja-JP" altLang="en-US" sz="2400" b="1" dirty="0">
              <a:highlight>
                <a:srgbClr val="FFFF00"/>
              </a:highlight>
              <a:latin typeface="+mn-ea"/>
            </a:endParaRPr>
          </a:p>
        </p:txBody>
      </p:sp>
      <p:sp>
        <p:nvSpPr>
          <p:cNvPr id="28" name="テキスト ボックス 27">
            <a:extLst>
              <a:ext uri="{FF2B5EF4-FFF2-40B4-BE49-F238E27FC236}">
                <a16:creationId xmlns:a16="http://schemas.microsoft.com/office/drawing/2014/main" id="{FA33468F-5A5C-81D7-E900-13262026A2C1}"/>
              </a:ext>
            </a:extLst>
          </p:cNvPr>
          <p:cNvSpPr txBox="1"/>
          <p:nvPr/>
        </p:nvSpPr>
        <p:spPr>
          <a:xfrm>
            <a:off x="236762" y="4735399"/>
            <a:ext cx="1821320" cy="369332"/>
          </a:xfrm>
          <a:prstGeom prst="rect">
            <a:avLst/>
          </a:prstGeom>
          <a:noFill/>
        </p:spPr>
        <p:txBody>
          <a:bodyPr wrap="square" rtlCol="0">
            <a:spAutoFit/>
          </a:bodyPr>
          <a:lstStyle/>
          <a:p>
            <a:r>
              <a:rPr kumimoji="1" lang="en-US" altLang="ja-JP" b="1" dirty="0">
                <a:latin typeface="+mn-ea"/>
              </a:rPr>
              <a:t>16</a:t>
            </a:r>
            <a:r>
              <a:rPr kumimoji="1" lang="ja-JP" altLang="en-US" b="1" dirty="0">
                <a:latin typeface="+mn-ea"/>
              </a:rPr>
              <a:t>年での変化は</a:t>
            </a:r>
          </a:p>
        </p:txBody>
      </p:sp>
      <p:sp>
        <p:nvSpPr>
          <p:cNvPr id="20" name="テキスト ボックス 19">
            <a:extLst>
              <a:ext uri="{FF2B5EF4-FFF2-40B4-BE49-F238E27FC236}">
                <a16:creationId xmlns:a16="http://schemas.microsoft.com/office/drawing/2014/main" id="{EEEB0FDD-6167-E0FD-A4A2-39F4671614D1}"/>
              </a:ext>
            </a:extLst>
          </p:cNvPr>
          <p:cNvSpPr txBox="1"/>
          <p:nvPr/>
        </p:nvSpPr>
        <p:spPr>
          <a:xfrm>
            <a:off x="397078" y="1296903"/>
            <a:ext cx="6105644" cy="369332"/>
          </a:xfrm>
          <a:prstGeom prst="rect">
            <a:avLst/>
          </a:prstGeom>
          <a:noFill/>
        </p:spPr>
        <p:txBody>
          <a:bodyPr wrap="square">
            <a:spAutoFit/>
          </a:bodyPr>
          <a:lstStyle/>
          <a:p>
            <a:r>
              <a:rPr lang="en-US" altLang="ja-JP" b="1" dirty="0">
                <a:latin typeface="+mn-ea"/>
              </a:rPr>
              <a:t>(Q.3)</a:t>
            </a:r>
            <a:r>
              <a:rPr lang="ja-JP" altLang="en-US" b="1" dirty="0">
                <a:latin typeface="+mn-ea"/>
              </a:rPr>
              <a:t>緑に関心がありますか。</a:t>
            </a:r>
          </a:p>
        </p:txBody>
      </p:sp>
      <p:graphicFrame>
        <p:nvGraphicFramePr>
          <p:cNvPr id="2" name="グラフ 1">
            <a:extLst>
              <a:ext uri="{FF2B5EF4-FFF2-40B4-BE49-F238E27FC236}">
                <a16:creationId xmlns:a16="http://schemas.microsoft.com/office/drawing/2014/main" id="{6067B5B8-3778-60F1-56A1-C861F1F7B77C}"/>
              </a:ext>
            </a:extLst>
          </p:cNvPr>
          <p:cNvGraphicFramePr>
            <a:graphicFrameLocks/>
          </p:cNvGraphicFramePr>
          <p:nvPr>
            <p:extLst>
              <p:ext uri="{D42A27DB-BD31-4B8C-83A1-F6EECF244321}">
                <p14:modId xmlns:p14="http://schemas.microsoft.com/office/powerpoint/2010/main" val="1302172180"/>
              </p:ext>
            </p:extLst>
          </p:nvPr>
        </p:nvGraphicFramePr>
        <p:xfrm>
          <a:off x="1075174" y="1868560"/>
          <a:ext cx="4798255" cy="284226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グラフ 3">
            <a:extLst>
              <a:ext uri="{FF2B5EF4-FFF2-40B4-BE49-F238E27FC236}">
                <a16:creationId xmlns:a16="http://schemas.microsoft.com/office/drawing/2014/main" id="{334ECCA8-948C-4AB6-B79E-DC27736DA7EC}"/>
              </a:ext>
            </a:extLst>
          </p:cNvPr>
          <p:cNvGraphicFramePr>
            <a:graphicFrameLocks/>
          </p:cNvGraphicFramePr>
          <p:nvPr>
            <p:extLst>
              <p:ext uri="{D42A27DB-BD31-4B8C-83A1-F6EECF244321}">
                <p14:modId xmlns:p14="http://schemas.microsoft.com/office/powerpoint/2010/main" val="2565182893"/>
              </p:ext>
            </p:extLst>
          </p:nvPr>
        </p:nvGraphicFramePr>
        <p:xfrm>
          <a:off x="6894875" y="1960485"/>
          <a:ext cx="4568355" cy="2842260"/>
        </p:xfrm>
        <a:graphic>
          <a:graphicData uri="http://schemas.openxmlformats.org/drawingml/2006/chart">
            <c:chart xmlns:c="http://schemas.openxmlformats.org/drawingml/2006/chart" xmlns:r="http://schemas.openxmlformats.org/officeDocument/2006/relationships" r:id="rId4"/>
          </a:graphicData>
        </a:graphic>
      </p:graphicFrame>
      <p:sp>
        <p:nvSpPr>
          <p:cNvPr id="16" name="スライド番号プレースホルダー 1">
            <a:extLst>
              <a:ext uri="{FF2B5EF4-FFF2-40B4-BE49-F238E27FC236}">
                <a16:creationId xmlns:a16="http://schemas.microsoft.com/office/drawing/2014/main" id="{58DF0D3C-17C8-91E8-07B5-6FCB6A577804}"/>
              </a:ext>
            </a:extLst>
          </p:cNvPr>
          <p:cNvSpPr>
            <a:spLocks noGrp="1"/>
          </p:cNvSpPr>
          <p:nvPr>
            <p:ph type="sldNum" sz="quarter" idx="12"/>
          </p:nvPr>
        </p:nvSpPr>
        <p:spPr>
          <a:xfrm>
            <a:off x="11463230" y="178243"/>
            <a:ext cx="611892" cy="325717"/>
          </a:xfrm>
          <a:prstGeom prst="hexagon">
            <a:avLst/>
          </a:prstGeom>
          <a:solidFill>
            <a:srgbClr val="008080"/>
          </a:solidFill>
        </p:spPr>
        <p:txBody>
          <a:bodyPr/>
          <a:lstStyle/>
          <a:p>
            <a:pPr algn="ctr"/>
            <a:fld id="{5FC0E5C0-69CC-48F4-B86E-58D226C669B7}" type="slidenum">
              <a:rPr kumimoji="1" lang="ja-JP" altLang="en-US" b="1" smtClean="0">
                <a:solidFill>
                  <a:schemeClr val="bg1"/>
                </a:solidFill>
              </a:rPr>
              <a:pPr algn="ctr"/>
              <a:t>2</a:t>
            </a:fld>
            <a:endParaRPr kumimoji="1" lang="ja-JP" altLang="en-US" b="1" dirty="0">
              <a:solidFill>
                <a:schemeClr val="bg1"/>
              </a:solidFill>
            </a:endParaRPr>
          </a:p>
        </p:txBody>
      </p:sp>
    </p:spTree>
    <p:extLst>
      <p:ext uri="{BB962C8B-B14F-4D97-AF65-F5344CB8AC3E}">
        <p14:creationId xmlns:p14="http://schemas.microsoft.com/office/powerpoint/2010/main" val="37513377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11F0F3-E32E-429B-B7AE-A54134D056BF}"/>
            </a:ext>
          </a:extLst>
        </p:cNvPr>
        <p:cNvGrpSpPr/>
        <p:nvPr/>
      </p:nvGrpSpPr>
      <p:grpSpPr>
        <a:xfrm>
          <a:off x="0" y="0"/>
          <a:ext cx="0" cy="0"/>
          <a:chOff x="0" y="0"/>
          <a:chExt cx="0" cy="0"/>
        </a:xfrm>
      </p:grpSpPr>
      <p:sp>
        <p:nvSpPr>
          <p:cNvPr id="19" name="テキスト ボックス 18">
            <a:extLst>
              <a:ext uri="{FF2B5EF4-FFF2-40B4-BE49-F238E27FC236}">
                <a16:creationId xmlns:a16="http://schemas.microsoft.com/office/drawing/2014/main" id="{8733A981-AD52-478C-A3D9-29620E8BD0C0}"/>
              </a:ext>
            </a:extLst>
          </p:cNvPr>
          <p:cNvSpPr txBox="1"/>
          <p:nvPr/>
        </p:nvSpPr>
        <p:spPr>
          <a:xfrm>
            <a:off x="116878" y="129602"/>
            <a:ext cx="2031325" cy="461665"/>
          </a:xfrm>
          <a:prstGeom prst="rect">
            <a:avLst/>
          </a:prstGeom>
          <a:noFill/>
        </p:spPr>
        <p:txBody>
          <a:bodyPr wrap="none" rtlCol="0">
            <a:spAutoFit/>
          </a:bodyPr>
          <a:lstStyle/>
          <a:p>
            <a:r>
              <a:rPr lang="ja-JP" altLang="en-US" sz="2400" b="1" dirty="0">
                <a:solidFill>
                  <a:srgbClr val="002060"/>
                </a:solidFill>
                <a:latin typeface="+mn-ea"/>
              </a:rPr>
              <a:t>全体のまとめ</a:t>
            </a:r>
            <a:endParaRPr lang="en-US" altLang="ja-JP" sz="2400" b="1" dirty="0">
              <a:solidFill>
                <a:srgbClr val="002060"/>
              </a:solidFill>
              <a:latin typeface="+mn-ea"/>
            </a:endParaRPr>
          </a:p>
        </p:txBody>
      </p:sp>
      <p:sp>
        <p:nvSpPr>
          <p:cNvPr id="12" name="正方形/長方形 11">
            <a:extLst>
              <a:ext uri="{FF2B5EF4-FFF2-40B4-BE49-F238E27FC236}">
                <a16:creationId xmlns:a16="http://schemas.microsoft.com/office/drawing/2014/main" id="{B9CBA7E8-652B-CE86-0050-CDC04F6156BC}"/>
              </a:ext>
            </a:extLst>
          </p:cNvPr>
          <p:cNvSpPr/>
          <p:nvPr/>
        </p:nvSpPr>
        <p:spPr>
          <a:xfrm>
            <a:off x="0" y="-13748"/>
            <a:ext cx="12192000" cy="113438"/>
          </a:xfrm>
          <a:prstGeom prst="rect">
            <a:avLst/>
          </a:prstGeom>
          <a:gradFill flip="none" rotWithShape="1">
            <a:gsLst>
              <a:gs pos="0">
                <a:srgbClr val="008080"/>
              </a:gs>
              <a:gs pos="64740">
                <a:srgbClr val="008080"/>
              </a:gs>
              <a:gs pos="29000">
                <a:srgbClr val="008080"/>
              </a:gs>
              <a:gs pos="100000">
                <a:schemeClr val="bg1"/>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4" name="直線コネクタ 13">
            <a:extLst>
              <a:ext uri="{FF2B5EF4-FFF2-40B4-BE49-F238E27FC236}">
                <a16:creationId xmlns:a16="http://schemas.microsoft.com/office/drawing/2014/main" id="{808E3813-CD4C-6270-BBBE-91EF3E4A56D0}"/>
              </a:ext>
            </a:extLst>
          </p:cNvPr>
          <p:cNvCxnSpPr>
            <a:cxnSpLocks/>
          </p:cNvCxnSpPr>
          <p:nvPr/>
        </p:nvCxnSpPr>
        <p:spPr>
          <a:xfrm>
            <a:off x="0" y="563769"/>
            <a:ext cx="121920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7" name="正方形/長方形 16">
            <a:extLst>
              <a:ext uri="{FF2B5EF4-FFF2-40B4-BE49-F238E27FC236}">
                <a16:creationId xmlns:a16="http://schemas.microsoft.com/office/drawing/2014/main" id="{21200815-20F8-52EE-00DC-961253A87B29}"/>
              </a:ext>
            </a:extLst>
          </p:cNvPr>
          <p:cNvSpPr/>
          <p:nvPr/>
        </p:nvSpPr>
        <p:spPr>
          <a:xfrm>
            <a:off x="0" y="72192"/>
            <a:ext cx="116878" cy="491578"/>
          </a:xfrm>
          <a:prstGeom prst="rect">
            <a:avLst/>
          </a:prstGeom>
          <a:solidFill>
            <a:srgbClr val="0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aphicFrame>
        <p:nvGraphicFramePr>
          <p:cNvPr id="15" name="表 14">
            <a:extLst>
              <a:ext uri="{FF2B5EF4-FFF2-40B4-BE49-F238E27FC236}">
                <a16:creationId xmlns:a16="http://schemas.microsoft.com/office/drawing/2014/main" id="{6FB1AC61-E2CE-4A62-90DB-D7485D93E571}"/>
              </a:ext>
            </a:extLst>
          </p:cNvPr>
          <p:cNvGraphicFramePr>
            <a:graphicFrameLocks noGrp="1"/>
          </p:cNvGraphicFramePr>
          <p:nvPr>
            <p:extLst>
              <p:ext uri="{D42A27DB-BD31-4B8C-83A1-F6EECF244321}">
                <p14:modId xmlns:p14="http://schemas.microsoft.com/office/powerpoint/2010/main" val="175653047"/>
              </p:ext>
            </p:extLst>
          </p:nvPr>
        </p:nvGraphicFramePr>
        <p:xfrm>
          <a:off x="236525" y="4858499"/>
          <a:ext cx="11718950" cy="1662449"/>
        </p:xfrm>
        <a:graphic>
          <a:graphicData uri="http://schemas.openxmlformats.org/drawingml/2006/table">
            <a:tbl>
              <a:tblPr firstRow="1" bandRow="1">
                <a:tableStyleId>{21E4AEA4-8DFA-4A89-87EB-49C32662AFE0}</a:tableStyleId>
              </a:tblPr>
              <a:tblGrid>
                <a:gridCol w="11718950">
                  <a:extLst>
                    <a:ext uri="{9D8B030D-6E8A-4147-A177-3AD203B41FA5}">
                      <a16:colId xmlns:a16="http://schemas.microsoft.com/office/drawing/2014/main" val="2276653648"/>
                    </a:ext>
                  </a:extLst>
                </a:gridCol>
              </a:tblGrid>
              <a:tr h="1317989">
                <a:tc>
                  <a:txBody>
                    <a:bodyPr/>
                    <a:lstStyle/>
                    <a:p>
                      <a:pPr marL="0" indent="0">
                        <a:lnSpc>
                          <a:spcPts val="2600"/>
                        </a:lnSpc>
                        <a:spcBef>
                          <a:spcPts val="0"/>
                        </a:spcBef>
                        <a:buFont typeface="Wingdings" panose="05000000000000000000" pitchFamily="2" charset="2"/>
                        <a:buNone/>
                      </a:pPr>
                      <a:r>
                        <a:rPr lang="ja-JP" altLang="en-US" sz="1800" b="0" dirty="0">
                          <a:solidFill>
                            <a:schemeClr val="tx1"/>
                          </a:solidFill>
                          <a:effectLst/>
                          <a:latin typeface="+mn-ea"/>
                          <a:ea typeface="+mn-ea"/>
                        </a:rPr>
                        <a:t>柏市が行ってきた様々な施策の展開によって、</a:t>
                      </a:r>
                      <a:r>
                        <a:rPr lang="ja-JP" altLang="en-US" sz="1800" b="1" dirty="0">
                          <a:solidFill>
                            <a:schemeClr val="tx1"/>
                          </a:solidFill>
                          <a:effectLst/>
                          <a:latin typeface="+mn-ea"/>
                          <a:ea typeface="+mn-ea"/>
                        </a:rPr>
                        <a:t>緑・自然環境に対する満足度や公園に対する満足度の上昇に一定の効果があった</a:t>
                      </a:r>
                      <a:r>
                        <a:rPr lang="ja-JP" altLang="en-US" sz="1800" b="0" dirty="0">
                          <a:solidFill>
                            <a:schemeClr val="tx1"/>
                          </a:solidFill>
                          <a:effectLst/>
                          <a:latin typeface="+mn-ea"/>
                          <a:ea typeface="+mn-ea"/>
                        </a:rPr>
                        <a:t>ものと考えられます。このため、これまでの柏市が進めてきた</a:t>
                      </a:r>
                      <a:r>
                        <a:rPr lang="ja-JP" altLang="en-US" sz="1800" b="1" dirty="0">
                          <a:solidFill>
                            <a:schemeClr val="tx1"/>
                          </a:solidFill>
                          <a:effectLst/>
                          <a:latin typeface="+mn-ea"/>
                          <a:ea typeface="+mn-ea"/>
                        </a:rPr>
                        <a:t>緑政策の大きな方向性は時代に合致している</a:t>
                      </a:r>
                      <a:r>
                        <a:rPr lang="ja-JP" altLang="en-US" sz="1800" b="0" dirty="0">
                          <a:solidFill>
                            <a:schemeClr val="tx1"/>
                          </a:solidFill>
                          <a:effectLst/>
                          <a:latin typeface="+mn-ea"/>
                          <a:ea typeface="+mn-ea"/>
                        </a:rPr>
                        <a:t>と考えます。一方で、</a:t>
                      </a:r>
                      <a:r>
                        <a:rPr lang="ja-JP" altLang="en-US" sz="1800" b="1" dirty="0">
                          <a:solidFill>
                            <a:schemeClr val="accent5"/>
                          </a:solidFill>
                          <a:effectLst/>
                          <a:latin typeface="+mn-ea"/>
                          <a:ea typeface="+mn-ea"/>
                        </a:rPr>
                        <a:t>市民意見からは、新たなニーズや意識の変化がみられることから、今後の施策展開においては、これらの意見を整理していく必要があります</a:t>
                      </a:r>
                      <a:r>
                        <a:rPr lang="ja-JP" altLang="en-US" sz="1800" b="0" dirty="0">
                          <a:solidFill>
                            <a:schemeClr val="tx1"/>
                          </a:solidFill>
                          <a:effectLst/>
                          <a:latin typeface="+mn-ea"/>
                          <a:ea typeface="+mn-ea"/>
                        </a:rPr>
                        <a:t>。</a:t>
                      </a:r>
                      <a:endParaRPr lang="en-US" altLang="ja-JP" sz="1800" b="0" dirty="0">
                        <a:solidFill>
                          <a:schemeClr val="tx1"/>
                        </a:solidFill>
                        <a:effectLst/>
                        <a:latin typeface="+mn-ea"/>
                        <a:ea typeface="+mn-ea"/>
                      </a:endParaRPr>
                    </a:p>
                  </a:txBody>
                  <a:tcPr marL="180000" marR="180000" marT="180000" marB="180000">
                    <a:lnL w="38100" cap="flat" cmpd="sng" algn="ctr">
                      <a:solidFill>
                        <a:srgbClr val="008080"/>
                      </a:solidFill>
                      <a:prstDash val="solid"/>
                      <a:round/>
                      <a:headEnd type="none" w="med" len="med"/>
                      <a:tailEnd type="none" w="med" len="med"/>
                    </a:lnL>
                    <a:lnR w="38100" cap="flat" cmpd="sng" algn="ctr">
                      <a:solidFill>
                        <a:srgbClr val="008080"/>
                      </a:solidFill>
                      <a:prstDash val="solid"/>
                      <a:round/>
                      <a:headEnd type="none" w="med" len="med"/>
                      <a:tailEnd type="none" w="med" len="med"/>
                    </a:lnR>
                    <a:lnT w="38100" cap="flat" cmpd="sng" algn="ctr">
                      <a:solidFill>
                        <a:srgbClr val="008080"/>
                      </a:solidFill>
                      <a:prstDash val="solid"/>
                      <a:round/>
                      <a:headEnd type="none" w="med" len="med"/>
                      <a:tailEnd type="none" w="med" len="med"/>
                    </a:lnT>
                    <a:lnB w="38100" cap="flat" cmpd="sng" algn="ctr">
                      <a:solidFill>
                        <a:srgbClr val="008080"/>
                      </a:solidFill>
                      <a:prstDash val="solid"/>
                      <a:round/>
                      <a:headEnd type="none" w="med" len="med"/>
                      <a:tailEnd type="none" w="med" len="med"/>
                    </a:lnB>
                    <a:solidFill>
                      <a:srgbClr val="E2F1F1"/>
                    </a:solidFill>
                  </a:tcPr>
                </a:tc>
                <a:extLst>
                  <a:ext uri="{0D108BD9-81ED-4DB2-BD59-A6C34878D82A}">
                    <a16:rowId xmlns:a16="http://schemas.microsoft.com/office/drawing/2014/main" val="2916912459"/>
                  </a:ext>
                </a:extLst>
              </a:tr>
            </a:tbl>
          </a:graphicData>
        </a:graphic>
      </p:graphicFrame>
      <p:graphicFrame>
        <p:nvGraphicFramePr>
          <p:cNvPr id="2" name="表 1">
            <a:extLst>
              <a:ext uri="{FF2B5EF4-FFF2-40B4-BE49-F238E27FC236}">
                <a16:creationId xmlns:a16="http://schemas.microsoft.com/office/drawing/2014/main" id="{A8321005-AD1A-5A1D-BD30-ACA971AE3555}"/>
              </a:ext>
            </a:extLst>
          </p:cNvPr>
          <p:cNvGraphicFramePr>
            <a:graphicFrameLocks noGrp="1"/>
          </p:cNvGraphicFramePr>
          <p:nvPr>
            <p:extLst>
              <p:ext uri="{D42A27DB-BD31-4B8C-83A1-F6EECF244321}">
                <p14:modId xmlns:p14="http://schemas.microsoft.com/office/powerpoint/2010/main" val="781211830"/>
              </p:ext>
            </p:extLst>
          </p:nvPr>
        </p:nvGraphicFramePr>
        <p:xfrm>
          <a:off x="236525" y="843381"/>
          <a:ext cx="11637001" cy="3535680"/>
        </p:xfrm>
        <a:graphic>
          <a:graphicData uri="http://schemas.openxmlformats.org/drawingml/2006/table">
            <a:tbl>
              <a:tblPr firstRow="1" bandRow="1">
                <a:tableStyleId>{21E4AEA4-8DFA-4A89-87EB-49C32662AFE0}</a:tableStyleId>
              </a:tblPr>
              <a:tblGrid>
                <a:gridCol w="11637001">
                  <a:extLst>
                    <a:ext uri="{9D8B030D-6E8A-4147-A177-3AD203B41FA5}">
                      <a16:colId xmlns:a16="http://schemas.microsoft.com/office/drawing/2014/main" val="2276653648"/>
                    </a:ext>
                  </a:extLst>
                </a:gridCol>
              </a:tblGrid>
              <a:tr h="3384020">
                <a:tc>
                  <a:txBody>
                    <a:bodyPr/>
                    <a:lstStyle/>
                    <a:p>
                      <a:r>
                        <a:rPr lang="ja-JP" altLang="en-US" sz="2400" b="1" dirty="0">
                          <a:solidFill>
                            <a:schemeClr val="tx1"/>
                          </a:solidFill>
                          <a:latin typeface="+mn-ea"/>
                          <a:ea typeface="+mn-ea"/>
                        </a:rPr>
                        <a:t>緑のまとめ</a:t>
                      </a:r>
                      <a:endParaRPr lang="en-US" altLang="ja-JP" sz="2400" b="1" dirty="0">
                        <a:solidFill>
                          <a:schemeClr val="tx1"/>
                        </a:solidFill>
                        <a:latin typeface="+mn-ea"/>
                        <a:ea typeface="+mn-ea"/>
                      </a:endParaRPr>
                    </a:p>
                    <a:p>
                      <a:pPr marL="285750" indent="-285750">
                        <a:buFont typeface="Arial" panose="020B0604020202020204" pitchFamily="34" charset="0"/>
                        <a:buChar char="•"/>
                      </a:pPr>
                      <a:r>
                        <a:rPr lang="ja-JP" altLang="en-US" sz="1600" b="0" dirty="0">
                          <a:solidFill>
                            <a:schemeClr val="tx1"/>
                          </a:solidFill>
                          <a:latin typeface="+mn-ea"/>
                          <a:ea typeface="+mn-ea"/>
                        </a:rPr>
                        <a:t>緑への関心度は減少しているものの（</a:t>
                      </a:r>
                      <a:r>
                        <a:rPr lang="en-US" altLang="ja-JP" sz="1600" b="0" dirty="0">
                          <a:solidFill>
                            <a:schemeClr val="tx1"/>
                          </a:solidFill>
                          <a:latin typeface="+mn-ea"/>
                          <a:ea typeface="+mn-ea"/>
                        </a:rPr>
                        <a:t>61.7</a:t>
                      </a:r>
                      <a:r>
                        <a:rPr lang="ja-JP" altLang="en-US" sz="1600" b="0" dirty="0">
                          <a:solidFill>
                            <a:schemeClr val="tx1"/>
                          </a:solidFill>
                          <a:latin typeface="+mn-ea"/>
                          <a:ea typeface="+mn-ea"/>
                        </a:rPr>
                        <a:t>％→</a:t>
                      </a:r>
                      <a:r>
                        <a:rPr lang="en-US" altLang="ja-JP" sz="1600" b="0" dirty="0">
                          <a:solidFill>
                            <a:schemeClr val="tx1"/>
                          </a:solidFill>
                          <a:latin typeface="+mn-ea"/>
                          <a:ea typeface="+mn-ea"/>
                        </a:rPr>
                        <a:t>47.2</a:t>
                      </a:r>
                      <a:r>
                        <a:rPr lang="ja-JP" altLang="en-US" sz="1600" b="0" dirty="0">
                          <a:solidFill>
                            <a:schemeClr val="tx1"/>
                          </a:solidFill>
                          <a:latin typeface="+mn-ea"/>
                          <a:ea typeface="+mn-ea"/>
                        </a:rPr>
                        <a:t>％）、新規の関心層は増えているほか（</a:t>
                      </a:r>
                      <a:r>
                        <a:rPr lang="en-US" altLang="ja-JP" sz="1600" b="0" dirty="0">
                          <a:solidFill>
                            <a:schemeClr val="tx1"/>
                          </a:solidFill>
                          <a:latin typeface="+mn-ea"/>
                          <a:ea typeface="+mn-ea"/>
                        </a:rPr>
                        <a:t>17.1</a:t>
                      </a:r>
                      <a:r>
                        <a:rPr lang="ja-JP" altLang="en-US" sz="1600" b="0" dirty="0">
                          <a:solidFill>
                            <a:schemeClr val="tx1"/>
                          </a:solidFill>
                          <a:latin typeface="+mn-ea"/>
                          <a:ea typeface="+mn-ea"/>
                        </a:rPr>
                        <a:t>％→</a:t>
                      </a:r>
                      <a:r>
                        <a:rPr lang="en-US" altLang="ja-JP" sz="1600" b="0" dirty="0">
                          <a:solidFill>
                            <a:schemeClr val="tx1"/>
                          </a:solidFill>
                          <a:latin typeface="+mn-ea"/>
                          <a:ea typeface="+mn-ea"/>
                        </a:rPr>
                        <a:t>23.0</a:t>
                      </a:r>
                      <a:r>
                        <a:rPr lang="ja-JP" altLang="en-US" sz="1600" b="0" dirty="0">
                          <a:solidFill>
                            <a:schemeClr val="tx1"/>
                          </a:solidFill>
                          <a:latin typeface="+mn-ea"/>
                          <a:ea typeface="+mn-ea"/>
                        </a:rPr>
                        <a:t>％）、自由記述の市民の緑への「緑は減ってほしくない」といった意見から、</a:t>
                      </a:r>
                      <a:r>
                        <a:rPr lang="ja-JP" altLang="en-US" sz="1600" b="1" dirty="0">
                          <a:solidFill>
                            <a:schemeClr val="tx1"/>
                          </a:solidFill>
                          <a:latin typeface="+mn-ea"/>
                          <a:ea typeface="+mn-ea"/>
                        </a:rPr>
                        <a:t>市民は緑に対する意識は高い</a:t>
                      </a:r>
                      <a:r>
                        <a:rPr lang="ja-JP" altLang="en-US" sz="1600" b="0" dirty="0">
                          <a:solidFill>
                            <a:schemeClr val="tx1"/>
                          </a:solidFill>
                          <a:latin typeface="+mn-ea"/>
                          <a:ea typeface="+mn-ea"/>
                        </a:rPr>
                        <a:t>と考えられます。一方で、</a:t>
                      </a:r>
                      <a:r>
                        <a:rPr lang="ja-JP" altLang="en-US" sz="1600" b="1" dirty="0">
                          <a:solidFill>
                            <a:schemeClr val="tx1"/>
                          </a:solidFill>
                          <a:latin typeface="+mn-ea"/>
                          <a:ea typeface="+mn-ea"/>
                        </a:rPr>
                        <a:t>緑の活動を行っていない人は増加</a:t>
                      </a:r>
                      <a:r>
                        <a:rPr lang="ja-JP" altLang="en-US" sz="1600" b="0" dirty="0">
                          <a:solidFill>
                            <a:schemeClr val="tx1"/>
                          </a:solidFill>
                          <a:latin typeface="+mn-ea"/>
                          <a:ea typeface="+mn-ea"/>
                        </a:rPr>
                        <a:t>しており（</a:t>
                      </a:r>
                      <a:r>
                        <a:rPr lang="en-US" altLang="ja-JP" sz="1600" b="0" dirty="0">
                          <a:solidFill>
                            <a:schemeClr val="tx1"/>
                          </a:solidFill>
                          <a:latin typeface="+mn-ea"/>
                          <a:ea typeface="+mn-ea"/>
                        </a:rPr>
                        <a:t>3.7</a:t>
                      </a:r>
                      <a:r>
                        <a:rPr lang="ja-JP" altLang="en-US" sz="1600" b="0" dirty="0">
                          <a:solidFill>
                            <a:schemeClr val="tx1"/>
                          </a:solidFill>
                          <a:latin typeface="+mn-ea"/>
                          <a:ea typeface="+mn-ea"/>
                        </a:rPr>
                        <a:t>％→</a:t>
                      </a:r>
                      <a:r>
                        <a:rPr lang="en-US" altLang="ja-JP" sz="1600" b="0" dirty="0">
                          <a:solidFill>
                            <a:schemeClr val="tx1"/>
                          </a:solidFill>
                          <a:latin typeface="+mn-ea"/>
                          <a:ea typeface="+mn-ea"/>
                        </a:rPr>
                        <a:t>46.0</a:t>
                      </a:r>
                      <a:r>
                        <a:rPr lang="ja-JP" altLang="en-US" sz="1600" b="0" dirty="0">
                          <a:solidFill>
                            <a:schemeClr val="tx1"/>
                          </a:solidFill>
                          <a:latin typeface="+mn-ea"/>
                          <a:ea typeface="+mn-ea"/>
                        </a:rPr>
                        <a:t>％）、</a:t>
                      </a:r>
                      <a:r>
                        <a:rPr lang="ja-JP" altLang="en-US" sz="1600" b="1" dirty="0">
                          <a:solidFill>
                            <a:schemeClr val="tx1"/>
                          </a:solidFill>
                          <a:latin typeface="+mn-ea"/>
                          <a:ea typeface="+mn-ea"/>
                        </a:rPr>
                        <a:t>参加意欲も低下</a:t>
                      </a:r>
                      <a:r>
                        <a:rPr lang="ja-JP" altLang="en-US" sz="1600" b="0" dirty="0">
                          <a:solidFill>
                            <a:schemeClr val="tx1"/>
                          </a:solidFill>
                          <a:latin typeface="+mn-ea"/>
                          <a:ea typeface="+mn-ea"/>
                        </a:rPr>
                        <a:t>していることから（</a:t>
                      </a:r>
                      <a:r>
                        <a:rPr lang="en-US" altLang="ja-JP" sz="1600" b="0" dirty="0">
                          <a:solidFill>
                            <a:schemeClr val="tx1"/>
                          </a:solidFill>
                          <a:latin typeface="+mn-ea"/>
                          <a:ea typeface="+mn-ea"/>
                        </a:rPr>
                        <a:t>81.4</a:t>
                      </a:r>
                      <a:r>
                        <a:rPr lang="ja-JP" altLang="en-US" sz="1600" b="0" dirty="0">
                          <a:solidFill>
                            <a:schemeClr val="tx1"/>
                          </a:solidFill>
                          <a:latin typeface="+mn-ea"/>
                          <a:ea typeface="+mn-ea"/>
                        </a:rPr>
                        <a:t>％→</a:t>
                      </a:r>
                      <a:r>
                        <a:rPr lang="en-US" altLang="ja-JP" sz="1600" b="0" dirty="0">
                          <a:solidFill>
                            <a:schemeClr val="tx1"/>
                          </a:solidFill>
                          <a:latin typeface="+mn-ea"/>
                          <a:ea typeface="+mn-ea"/>
                        </a:rPr>
                        <a:t>74.5</a:t>
                      </a:r>
                      <a:r>
                        <a:rPr lang="ja-JP" altLang="en-US" sz="1600" b="0" dirty="0">
                          <a:solidFill>
                            <a:schemeClr val="tx1"/>
                          </a:solidFill>
                          <a:latin typeface="+mn-ea"/>
                          <a:ea typeface="+mn-ea"/>
                        </a:rPr>
                        <a:t>％）、</a:t>
                      </a:r>
                      <a:r>
                        <a:rPr lang="ja-JP" altLang="en-US" sz="1600" b="1" dirty="0">
                          <a:solidFill>
                            <a:schemeClr val="accent5"/>
                          </a:solidFill>
                          <a:latin typeface="+mn-ea"/>
                          <a:ea typeface="+mn-ea"/>
                        </a:rPr>
                        <a:t>「緑は大切である」と思う一方で「それが行動にはつながっていない」</a:t>
                      </a:r>
                      <a:r>
                        <a:rPr lang="ja-JP" altLang="en-US" sz="1600" b="0" dirty="0">
                          <a:solidFill>
                            <a:schemeClr val="tx1"/>
                          </a:solidFill>
                          <a:latin typeface="+mn-ea"/>
                          <a:ea typeface="+mn-ea"/>
                        </a:rPr>
                        <a:t>現状があります。</a:t>
                      </a:r>
                      <a:endParaRPr lang="en-US" altLang="ja-JP" sz="1600" b="0" dirty="0">
                        <a:solidFill>
                          <a:schemeClr val="tx1"/>
                        </a:solidFill>
                        <a:latin typeface="+mn-ea"/>
                        <a:ea typeface="+mn-ea"/>
                      </a:endParaRPr>
                    </a:p>
                    <a:p>
                      <a:pPr marL="285750" indent="-285750">
                        <a:buFont typeface="Arial" panose="020B0604020202020204" pitchFamily="34" charset="0"/>
                        <a:buChar char="•"/>
                      </a:pPr>
                      <a:r>
                        <a:rPr lang="ja-JP" altLang="en-US" sz="1600" b="0" dirty="0">
                          <a:solidFill>
                            <a:schemeClr val="tx1"/>
                          </a:solidFill>
                          <a:latin typeface="+mn-ea"/>
                          <a:ea typeface="+mn-ea"/>
                        </a:rPr>
                        <a:t>今後行いたい活動では、</a:t>
                      </a:r>
                      <a:r>
                        <a:rPr lang="ja-JP" altLang="en-US" sz="1600" b="1" dirty="0">
                          <a:solidFill>
                            <a:schemeClr val="tx1"/>
                          </a:solidFill>
                          <a:latin typeface="+mn-ea"/>
                          <a:ea typeface="+mn-ea"/>
                        </a:rPr>
                        <a:t>園芸・ガーデニング</a:t>
                      </a:r>
                      <a:r>
                        <a:rPr lang="ja-JP" altLang="en-US" sz="1600" b="0" dirty="0">
                          <a:solidFill>
                            <a:schemeClr val="tx1"/>
                          </a:solidFill>
                          <a:latin typeface="+mn-ea"/>
                          <a:ea typeface="+mn-ea"/>
                        </a:rPr>
                        <a:t>が５倍に増加（</a:t>
                      </a:r>
                      <a:r>
                        <a:rPr lang="en-US" altLang="ja-JP" sz="1600" b="0" dirty="0">
                          <a:solidFill>
                            <a:schemeClr val="tx1"/>
                          </a:solidFill>
                          <a:latin typeface="+mn-ea"/>
                          <a:ea typeface="+mn-ea"/>
                        </a:rPr>
                        <a:t>9.6</a:t>
                      </a:r>
                      <a:r>
                        <a:rPr lang="ja-JP" altLang="en-US" sz="1600" b="0" dirty="0">
                          <a:solidFill>
                            <a:schemeClr val="tx1"/>
                          </a:solidFill>
                          <a:latin typeface="+mn-ea"/>
                          <a:ea typeface="+mn-ea"/>
                        </a:rPr>
                        <a:t>％→</a:t>
                      </a:r>
                      <a:r>
                        <a:rPr lang="en-US" altLang="ja-JP" sz="1600" b="0" dirty="0">
                          <a:solidFill>
                            <a:schemeClr val="tx1"/>
                          </a:solidFill>
                          <a:latin typeface="+mn-ea"/>
                          <a:ea typeface="+mn-ea"/>
                        </a:rPr>
                        <a:t>49.7</a:t>
                      </a:r>
                      <a:r>
                        <a:rPr lang="ja-JP" altLang="en-US" sz="1600" b="0" dirty="0">
                          <a:solidFill>
                            <a:schemeClr val="tx1"/>
                          </a:solidFill>
                          <a:latin typeface="+mn-ea"/>
                          <a:ea typeface="+mn-ea"/>
                        </a:rPr>
                        <a:t>％）しており、</a:t>
                      </a:r>
                      <a:r>
                        <a:rPr lang="ja-JP" altLang="en-US" sz="1600" b="1" dirty="0">
                          <a:solidFill>
                            <a:schemeClr val="accent5"/>
                          </a:solidFill>
                          <a:latin typeface="+mn-ea"/>
                          <a:ea typeface="+mn-ea"/>
                        </a:rPr>
                        <a:t>公共的な緑活動から私的・身近な関わりへ移行している</a:t>
                      </a:r>
                      <a:r>
                        <a:rPr lang="ja-JP" altLang="en-US" sz="1600" b="0" dirty="0">
                          <a:solidFill>
                            <a:schemeClr val="tx1"/>
                          </a:solidFill>
                          <a:latin typeface="+mn-ea"/>
                          <a:ea typeface="+mn-ea"/>
                        </a:rPr>
                        <a:t>と考えられます。</a:t>
                      </a:r>
                      <a:endParaRPr lang="en-US" altLang="ja-JP" sz="1600" b="0" dirty="0">
                        <a:solidFill>
                          <a:schemeClr val="tx1"/>
                        </a:solidFill>
                        <a:latin typeface="+mn-ea"/>
                        <a:ea typeface="+mn-ea"/>
                      </a:endParaRPr>
                    </a:p>
                    <a:p>
                      <a:endParaRPr lang="en-US" altLang="ja-JP" sz="1800" b="1" dirty="0">
                        <a:solidFill>
                          <a:schemeClr val="tx1"/>
                        </a:solidFill>
                        <a:latin typeface="+mn-ea"/>
                        <a:ea typeface="+mn-ea"/>
                      </a:endParaRPr>
                    </a:p>
                    <a:p>
                      <a:r>
                        <a:rPr lang="ja-JP" altLang="en-US" sz="2400" b="1" dirty="0">
                          <a:solidFill>
                            <a:schemeClr val="tx1"/>
                          </a:solidFill>
                          <a:latin typeface="+mn-ea"/>
                          <a:ea typeface="+mn-ea"/>
                        </a:rPr>
                        <a:t>公園について</a:t>
                      </a:r>
                      <a:endParaRPr lang="en-US" altLang="ja-JP" sz="2400" b="1" dirty="0">
                        <a:solidFill>
                          <a:schemeClr val="tx1"/>
                        </a:solidFill>
                        <a:latin typeface="+mn-ea"/>
                        <a:ea typeface="+mn-ea"/>
                      </a:endParaRPr>
                    </a:p>
                    <a:p>
                      <a:pPr marL="285750" indent="-285750">
                        <a:buFont typeface="Arial" panose="020B0604020202020204" pitchFamily="34" charset="0"/>
                        <a:buChar char="•"/>
                      </a:pPr>
                      <a:r>
                        <a:rPr lang="ja-JP" altLang="en-US" sz="1600" b="0" dirty="0">
                          <a:solidFill>
                            <a:schemeClr val="tx1"/>
                          </a:solidFill>
                          <a:latin typeface="+mn-ea"/>
                          <a:ea typeface="+mn-ea"/>
                        </a:rPr>
                        <a:t>満足度は全体として上昇傾向にありますが（</a:t>
                      </a:r>
                      <a:r>
                        <a:rPr lang="en-US" altLang="ja-JP" sz="1600" b="0" dirty="0">
                          <a:solidFill>
                            <a:schemeClr val="tx1"/>
                          </a:solidFill>
                          <a:latin typeface="+mn-ea"/>
                          <a:ea typeface="+mn-ea"/>
                        </a:rPr>
                        <a:t>27.2</a:t>
                      </a:r>
                      <a:r>
                        <a:rPr lang="ja-JP" altLang="en-US" sz="1600" b="0" dirty="0">
                          <a:solidFill>
                            <a:schemeClr val="tx1"/>
                          </a:solidFill>
                          <a:latin typeface="+mn-ea"/>
                          <a:ea typeface="+mn-ea"/>
                        </a:rPr>
                        <a:t>％→</a:t>
                      </a:r>
                      <a:r>
                        <a:rPr lang="en-US" altLang="ja-JP" sz="1600" b="0" dirty="0">
                          <a:solidFill>
                            <a:schemeClr val="tx1"/>
                          </a:solidFill>
                          <a:latin typeface="+mn-ea"/>
                          <a:ea typeface="+mn-ea"/>
                        </a:rPr>
                        <a:t>35.9</a:t>
                      </a:r>
                      <a:r>
                        <a:rPr lang="ja-JP" altLang="en-US" sz="1600" b="0" dirty="0">
                          <a:solidFill>
                            <a:schemeClr val="tx1"/>
                          </a:solidFill>
                          <a:latin typeface="+mn-ea"/>
                          <a:ea typeface="+mn-ea"/>
                        </a:rPr>
                        <a:t>％）、「公園を利用している人」の割合が減少しています。（</a:t>
                      </a:r>
                      <a:r>
                        <a:rPr lang="en-US" altLang="ja-JP" sz="1600" b="0" dirty="0">
                          <a:solidFill>
                            <a:schemeClr val="tx1"/>
                          </a:solidFill>
                          <a:latin typeface="+mn-ea"/>
                          <a:ea typeface="+mn-ea"/>
                        </a:rPr>
                        <a:t>84.1</a:t>
                      </a:r>
                      <a:r>
                        <a:rPr lang="ja-JP" altLang="en-US" sz="1600" b="0" dirty="0">
                          <a:solidFill>
                            <a:schemeClr val="tx1"/>
                          </a:solidFill>
                          <a:latin typeface="+mn-ea"/>
                          <a:ea typeface="+mn-ea"/>
                        </a:rPr>
                        <a:t>％→</a:t>
                      </a:r>
                      <a:r>
                        <a:rPr lang="en-US" altLang="ja-JP" sz="1600" b="0" dirty="0">
                          <a:solidFill>
                            <a:schemeClr val="tx1"/>
                          </a:solidFill>
                          <a:latin typeface="+mn-ea"/>
                          <a:ea typeface="+mn-ea"/>
                        </a:rPr>
                        <a:t>68.7</a:t>
                      </a:r>
                      <a:r>
                        <a:rPr lang="ja-JP" altLang="en-US" sz="1600" b="0" dirty="0">
                          <a:solidFill>
                            <a:schemeClr val="tx1"/>
                          </a:solidFill>
                          <a:latin typeface="+mn-ea"/>
                          <a:ea typeface="+mn-ea"/>
                        </a:rPr>
                        <a:t>％）</a:t>
                      </a:r>
                      <a:endParaRPr lang="en-US" altLang="ja-JP" sz="1600" b="0" dirty="0">
                        <a:solidFill>
                          <a:schemeClr val="tx1"/>
                        </a:solidFill>
                        <a:latin typeface="+mn-ea"/>
                        <a:ea typeface="+mn-ea"/>
                      </a:endParaRPr>
                    </a:p>
                    <a:p>
                      <a:pPr marL="285750" indent="-285750">
                        <a:buFont typeface="Arial" panose="020B0604020202020204" pitchFamily="34" charset="0"/>
                        <a:buChar char="•"/>
                      </a:pPr>
                      <a:r>
                        <a:rPr lang="ja-JP" altLang="en-US" sz="1600" b="0" dirty="0">
                          <a:solidFill>
                            <a:schemeClr val="tx1"/>
                          </a:solidFill>
                          <a:latin typeface="+mn-ea"/>
                          <a:ea typeface="+mn-ea"/>
                        </a:rPr>
                        <a:t>自由記述から、遊具の不足や老朽化、特色不足など、</a:t>
                      </a:r>
                      <a:r>
                        <a:rPr lang="ja-JP" altLang="en-US" sz="1600" b="1" dirty="0">
                          <a:solidFill>
                            <a:schemeClr val="accent5"/>
                          </a:solidFill>
                          <a:latin typeface="+mn-ea"/>
                          <a:ea typeface="+mn-ea"/>
                        </a:rPr>
                        <a:t>特色ある公園へのニーズが高まっている</a:t>
                      </a:r>
                      <a:r>
                        <a:rPr lang="ja-JP" altLang="en-US" sz="1600" b="0" dirty="0">
                          <a:solidFill>
                            <a:schemeClr val="tx1"/>
                          </a:solidFill>
                          <a:latin typeface="+mn-ea"/>
                          <a:ea typeface="+mn-ea"/>
                        </a:rPr>
                        <a:t>ことや</a:t>
                      </a:r>
                      <a:r>
                        <a:rPr lang="ja-JP" altLang="en-US" sz="1600" b="1" dirty="0">
                          <a:solidFill>
                            <a:schemeClr val="accent5"/>
                          </a:solidFill>
                          <a:latin typeface="+mn-ea"/>
                          <a:ea typeface="+mn-ea"/>
                        </a:rPr>
                        <a:t>近年の猛暑に対する要望も高いことなどから</a:t>
                      </a:r>
                      <a:r>
                        <a:rPr lang="ja-JP" altLang="en-US" sz="1600" b="0" dirty="0">
                          <a:solidFill>
                            <a:schemeClr val="tx1"/>
                          </a:solidFill>
                          <a:latin typeface="+mn-ea"/>
                          <a:ea typeface="+mn-ea"/>
                        </a:rPr>
                        <a:t>、これらが公園利用の減少に繋がっている可能性があります。</a:t>
                      </a:r>
                    </a:p>
                  </a:txBody>
                  <a:tcPr>
                    <a:solidFill>
                      <a:schemeClr val="bg1"/>
                    </a:solidFill>
                  </a:tcPr>
                </a:tc>
                <a:extLst>
                  <a:ext uri="{0D108BD9-81ED-4DB2-BD59-A6C34878D82A}">
                    <a16:rowId xmlns:a16="http://schemas.microsoft.com/office/drawing/2014/main" val="2916912459"/>
                  </a:ext>
                </a:extLst>
              </a:tr>
            </a:tbl>
          </a:graphicData>
        </a:graphic>
      </p:graphicFrame>
      <p:sp>
        <p:nvSpPr>
          <p:cNvPr id="3" name="スライド番号プレースホルダー 1">
            <a:extLst>
              <a:ext uri="{FF2B5EF4-FFF2-40B4-BE49-F238E27FC236}">
                <a16:creationId xmlns:a16="http://schemas.microsoft.com/office/drawing/2014/main" id="{4E717FE4-C739-5E18-5EEE-7683B93BF0BE}"/>
              </a:ext>
            </a:extLst>
          </p:cNvPr>
          <p:cNvSpPr>
            <a:spLocks noGrp="1"/>
          </p:cNvSpPr>
          <p:nvPr>
            <p:ph type="sldNum" sz="quarter" idx="12"/>
          </p:nvPr>
        </p:nvSpPr>
        <p:spPr>
          <a:xfrm>
            <a:off x="11463230" y="178243"/>
            <a:ext cx="611892" cy="325717"/>
          </a:xfrm>
          <a:prstGeom prst="hexagon">
            <a:avLst/>
          </a:prstGeom>
          <a:solidFill>
            <a:srgbClr val="008080"/>
          </a:solidFill>
        </p:spPr>
        <p:txBody>
          <a:bodyPr/>
          <a:lstStyle/>
          <a:p>
            <a:pPr algn="ctr"/>
            <a:fld id="{5FC0E5C0-69CC-48F4-B86E-58D226C669B7}" type="slidenum">
              <a:rPr kumimoji="1" lang="ja-JP" altLang="en-US" b="1" smtClean="0">
                <a:solidFill>
                  <a:schemeClr val="bg1"/>
                </a:solidFill>
              </a:rPr>
              <a:pPr algn="ctr"/>
              <a:t>29</a:t>
            </a:fld>
            <a:endParaRPr kumimoji="1" lang="ja-JP" altLang="en-US" b="1" dirty="0">
              <a:solidFill>
                <a:schemeClr val="bg1"/>
              </a:solidFill>
            </a:endParaRPr>
          </a:p>
        </p:txBody>
      </p:sp>
    </p:spTree>
    <p:extLst>
      <p:ext uri="{BB962C8B-B14F-4D97-AF65-F5344CB8AC3E}">
        <p14:creationId xmlns:p14="http://schemas.microsoft.com/office/powerpoint/2010/main" val="15166747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E3236E-E33D-3B0B-BC03-A09DD48669A2}"/>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A2BCB79C-62F3-9FCF-5551-EB8B84989896}"/>
              </a:ext>
            </a:extLst>
          </p:cNvPr>
          <p:cNvSpPr txBox="1"/>
          <p:nvPr/>
        </p:nvSpPr>
        <p:spPr>
          <a:xfrm>
            <a:off x="116878" y="129602"/>
            <a:ext cx="3262432" cy="461665"/>
          </a:xfrm>
          <a:prstGeom prst="rect">
            <a:avLst/>
          </a:prstGeom>
          <a:noFill/>
        </p:spPr>
        <p:txBody>
          <a:bodyPr wrap="none" rtlCol="0">
            <a:spAutoFit/>
          </a:bodyPr>
          <a:lstStyle/>
          <a:p>
            <a:r>
              <a:rPr lang="ja-JP" altLang="en-US" sz="2400" b="1" dirty="0">
                <a:solidFill>
                  <a:srgbClr val="002060"/>
                </a:solidFill>
                <a:latin typeface="+mn-ea"/>
              </a:rPr>
              <a:t>選択式アンケート結果</a:t>
            </a:r>
            <a:endParaRPr lang="en-US" altLang="ja-JP" sz="2400" b="1" dirty="0">
              <a:solidFill>
                <a:srgbClr val="002060"/>
              </a:solidFill>
              <a:latin typeface="+mn-ea"/>
            </a:endParaRPr>
          </a:p>
        </p:txBody>
      </p:sp>
      <p:sp>
        <p:nvSpPr>
          <p:cNvPr id="12" name="正方形/長方形 11">
            <a:extLst>
              <a:ext uri="{FF2B5EF4-FFF2-40B4-BE49-F238E27FC236}">
                <a16:creationId xmlns:a16="http://schemas.microsoft.com/office/drawing/2014/main" id="{A1F1BD09-B10A-AE47-47DA-31305FBFCFC7}"/>
              </a:ext>
            </a:extLst>
          </p:cNvPr>
          <p:cNvSpPr/>
          <p:nvPr/>
        </p:nvSpPr>
        <p:spPr>
          <a:xfrm>
            <a:off x="0" y="-13748"/>
            <a:ext cx="12192000" cy="113438"/>
          </a:xfrm>
          <a:prstGeom prst="rect">
            <a:avLst/>
          </a:prstGeom>
          <a:gradFill flip="none" rotWithShape="1">
            <a:gsLst>
              <a:gs pos="0">
                <a:srgbClr val="008080"/>
              </a:gs>
              <a:gs pos="64740">
                <a:srgbClr val="008080"/>
              </a:gs>
              <a:gs pos="29000">
                <a:srgbClr val="008080"/>
              </a:gs>
              <a:gs pos="100000">
                <a:schemeClr val="bg1"/>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4" name="直線コネクタ 13">
            <a:extLst>
              <a:ext uri="{FF2B5EF4-FFF2-40B4-BE49-F238E27FC236}">
                <a16:creationId xmlns:a16="http://schemas.microsoft.com/office/drawing/2014/main" id="{CD2C9DA7-0050-D411-9CD5-70FEAAE14102}"/>
              </a:ext>
            </a:extLst>
          </p:cNvPr>
          <p:cNvCxnSpPr>
            <a:cxnSpLocks/>
          </p:cNvCxnSpPr>
          <p:nvPr/>
        </p:nvCxnSpPr>
        <p:spPr>
          <a:xfrm>
            <a:off x="0" y="563769"/>
            <a:ext cx="121920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7" name="正方形/長方形 16">
            <a:extLst>
              <a:ext uri="{FF2B5EF4-FFF2-40B4-BE49-F238E27FC236}">
                <a16:creationId xmlns:a16="http://schemas.microsoft.com/office/drawing/2014/main" id="{E06B14BF-E6B1-7E27-7713-7A10B15432CE}"/>
              </a:ext>
            </a:extLst>
          </p:cNvPr>
          <p:cNvSpPr/>
          <p:nvPr/>
        </p:nvSpPr>
        <p:spPr>
          <a:xfrm>
            <a:off x="0" y="72192"/>
            <a:ext cx="116878" cy="491578"/>
          </a:xfrm>
          <a:prstGeom prst="rect">
            <a:avLst/>
          </a:prstGeom>
          <a:solidFill>
            <a:srgbClr val="0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1" name="テキスト ボックス 10">
            <a:extLst>
              <a:ext uri="{FF2B5EF4-FFF2-40B4-BE49-F238E27FC236}">
                <a16:creationId xmlns:a16="http://schemas.microsoft.com/office/drawing/2014/main" id="{9795D0D3-5AF0-E612-6E98-C4BCB6908B31}"/>
              </a:ext>
            </a:extLst>
          </p:cNvPr>
          <p:cNvSpPr txBox="1"/>
          <p:nvPr/>
        </p:nvSpPr>
        <p:spPr>
          <a:xfrm>
            <a:off x="111577" y="747370"/>
            <a:ext cx="11963545" cy="400110"/>
          </a:xfrm>
          <a:prstGeom prst="rect">
            <a:avLst/>
          </a:prstGeom>
          <a:solidFill>
            <a:srgbClr val="008080"/>
          </a:solidFill>
          <a:ln>
            <a:noFill/>
          </a:ln>
        </p:spPr>
        <p:txBody>
          <a:bodyPr wrap="square" rtlCol="0">
            <a:spAutoFit/>
          </a:bodyPr>
          <a:lstStyle/>
          <a:p>
            <a:r>
              <a:rPr kumimoji="1" lang="ja-JP" altLang="en-US" sz="2000" b="1" dirty="0">
                <a:solidFill>
                  <a:schemeClr val="bg1"/>
                </a:solidFill>
                <a:latin typeface="+mn-ea"/>
              </a:rPr>
              <a:t>１）緑への関心度（世代別</a:t>
            </a:r>
            <a:r>
              <a:rPr lang="ja-JP" altLang="en-US" sz="2000" b="1" dirty="0">
                <a:solidFill>
                  <a:schemeClr val="bg1"/>
                </a:solidFill>
                <a:latin typeface="+mn-ea"/>
              </a:rPr>
              <a:t>）</a:t>
            </a:r>
            <a:r>
              <a:rPr kumimoji="1" lang="ja-JP" altLang="en-US" sz="2000" b="1" dirty="0">
                <a:solidFill>
                  <a:schemeClr val="bg1"/>
                </a:solidFill>
                <a:latin typeface="+mn-ea"/>
              </a:rPr>
              <a:t> </a:t>
            </a:r>
            <a:r>
              <a:rPr kumimoji="1" lang="en-US" altLang="ja-JP" sz="2000" b="1" dirty="0">
                <a:solidFill>
                  <a:schemeClr val="bg1"/>
                </a:solidFill>
                <a:latin typeface="+mn-ea"/>
              </a:rPr>
              <a:t>【</a:t>
            </a:r>
            <a:r>
              <a:rPr kumimoji="1" lang="ja-JP" altLang="en-US" sz="2000" b="1" dirty="0">
                <a:solidFill>
                  <a:schemeClr val="bg1"/>
                </a:solidFill>
                <a:latin typeface="+mn-ea"/>
              </a:rPr>
              <a:t>令和５年度</a:t>
            </a:r>
            <a:r>
              <a:rPr kumimoji="1" lang="en-US" altLang="ja-JP" sz="2000" b="1" dirty="0">
                <a:solidFill>
                  <a:schemeClr val="bg1"/>
                </a:solidFill>
                <a:latin typeface="+mn-ea"/>
              </a:rPr>
              <a:t>(2023</a:t>
            </a:r>
            <a:r>
              <a:rPr kumimoji="1" lang="ja-JP" altLang="en-US" sz="2000" b="1" dirty="0">
                <a:solidFill>
                  <a:schemeClr val="bg1"/>
                </a:solidFill>
                <a:latin typeface="+mn-ea"/>
              </a:rPr>
              <a:t>年度</a:t>
            </a:r>
            <a:r>
              <a:rPr kumimoji="1" lang="en-US" altLang="ja-JP" sz="2000" b="1" dirty="0">
                <a:solidFill>
                  <a:schemeClr val="bg1"/>
                </a:solidFill>
                <a:latin typeface="+mn-ea"/>
              </a:rPr>
              <a:t>)</a:t>
            </a:r>
            <a:r>
              <a:rPr kumimoji="1" lang="ja-JP" altLang="en-US" sz="2000" b="1" dirty="0">
                <a:solidFill>
                  <a:schemeClr val="bg1"/>
                </a:solidFill>
                <a:latin typeface="+mn-ea"/>
              </a:rPr>
              <a:t>と平成</a:t>
            </a:r>
            <a:r>
              <a:rPr kumimoji="1" lang="en-US" altLang="ja-JP" sz="2000" b="1" dirty="0">
                <a:solidFill>
                  <a:schemeClr val="bg1"/>
                </a:solidFill>
                <a:latin typeface="+mn-ea"/>
              </a:rPr>
              <a:t>19</a:t>
            </a:r>
            <a:r>
              <a:rPr kumimoji="1" lang="ja-JP" altLang="en-US" sz="2000" b="1" dirty="0">
                <a:solidFill>
                  <a:schemeClr val="bg1"/>
                </a:solidFill>
                <a:latin typeface="+mn-ea"/>
              </a:rPr>
              <a:t>年度</a:t>
            </a:r>
            <a:r>
              <a:rPr kumimoji="1" lang="en-US" altLang="ja-JP" sz="2000" b="1" dirty="0">
                <a:solidFill>
                  <a:schemeClr val="bg1"/>
                </a:solidFill>
                <a:latin typeface="+mn-ea"/>
              </a:rPr>
              <a:t>(2007</a:t>
            </a:r>
            <a:r>
              <a:rPr kumimoji="1" lang="ja-JP" altLang="en-US" sz="2000" b="1" dirty="0">
                <a:solidFill>
                  <a:schemeClr val="bg1"/>
                </a:solidFill>
                <a:latin typeface="+mn-ea"/>
              </a:rPr>
              <a:t>年度</a:t>
            </a:r>
            <a:r>
              <a:rPr kumimoji="1" lang="en-US" altLang="ja-JP" sz="2000" b="1" dirty="0">
                <a:solidFill>
                  <a:schemeClr val="bg1"/>
                </a:solidFill>
                <a:latin typeface="+mn-ea"/>
              </a:rPr>
              <a:t>)</a:t>
            </a:r>
            <a:r>
              <a:rPr kumimoji="1" lang="ja-JP" altLang="en-US" sz="2000" b="1" dirty="0">
                <a:solidFill>
                  <a:schemeClr val="bg1"/>
                </a:solidFill>
                <a:latin typeface="+mn-ea"/>
              </a:rPr>
              <a:t>との比較</a:t>
            </a:r>
            <a:r>
              <a:rPr kumimoji="1" lang="en-US" altLang="ja-JP" sz="2000" b="1" dirty="0">
                <a:solidFill>
                  <a:schemeClr val="bg1"/>
                </a:solidFill>
                <a:latin typeface="+mn-ea"/>
              </a:rPr>
              <a:t>】</a:t>
            </a:r>
            <a:endParaRPr kumimoji="1" lang="ja-JP" altLang="en-US" sz="2000" b="1" dirty="0">
              <a:solidFill>
                <a:schemeClr val="bg1"/>
              </a:solidFill>
              <a:latin typeface="+mn-ea"/>
            </a:endParaRPr>
          </a:p>
        </p:txBody>
      </p:sp>
      <p:sp>
        <p:nvSpPr>
          <p:cNvPr id="2" name="テキスト ボックス 1">
            <a:extLst>
              <a:ext uri="{FF2B5EF4-FFF2-40B4-BE49-F238E27FC236}">
                <a16:creationId xmlns:a16="http://schemas.microsoft.com/office/drawing/2014/main" id="{3AE1BD7F-D371-966F-7E2F-7EA188C402CE}"/>
              </a:ext>
            </a:extLst>
          </p:cNvPr>
          <p:cNvSpPr txBox="1"/>
          <p:nvPr/>
        </p:nvSpPr>
        <p:spPr>
          <a:xfrm>
            <a:off x="397078" y="1296903"/>
            <a:ext cx="6105644" cy="369332"/>
          </a:xfrm>
          <a:prstGeom prst="rect">
            <a:avLst/>
          </a:prstGeom>
          <a:noFill/>
        </p:spPr>
        <p:txBody>
          <a:bodyPr wrap="square">
            <a:spAutoFit/>
          </a:bodyPr>
          <a:lstStyle/>
          <a:p>
            <a:r>
              <a:rPr lang="en-US" altLang="ja-JP" b="1" dirty="0">
                <a:latin typeface="+mn-ea"/>
              </a:rPr>
              <a:t>(Q.3)</a:t>
            </a:r>
            <a:r>
              <a:rPr lang="ja-JP" altLang="en-US" b="1" dirty="0">
                <a:latin typeface="+mn-ea"/>
              </a:rPr>
              <a:t>緑に関心がありますか。</a:t>
            </a:r>
          </a:p>
        </p:txBody>
      </p:sp>
      <p:pic>
        <p:nvPicPr>
          <p:cNvPr id="7" name="図 6">
            <a:extLst>
              <a:ext uri="{FF2B5EF4-FFF2-40B4-BE49-F238E27FC236}">
                <a16:creationId xmlns:a16="http://schemas.microsoft.com/office/drawing/2014/main" id="{08A4EC07-4D47-9D93-CB58-8FA8F0AAAD93}"/>
              </a:ext>
            </a:extLst>
          </p:cNvPr>
          <p:cNvPicPr>
            <a:picLocks noChangeAspect="1"/>
          </p:cNvPicPr>
          <p:nvPr/>
        </p:nvPicPr>
        <p:blipFill>
          <a:blip r:embed="rId3"/>
          <a:srcRect l="2436" r="2033"/>
          <a:stretch>
            <a:fillRect/>
          </a:stretch>
        </p:blipFill>
        <p:spPr>
          <a:xfrm>
            <a:off x="6207437" y="2095752"/>
            <a:ext cx="5810391" cy="3101105"/>
          </a:xfrm>
          <a:prstGeom prst="rect">
            <a:avLst/>
          </a:prstGeom>
        </p:spPr>
      </p:pic>
      <p:sp>
        <p:nvSpPr>
          <p:cNvPr id="15" name="テキスト ボックス 14">
            <a:extLst>
              <a:ext uri="{FF2B5EF4-FFF2-40B4-BE49-F238E27FC236}">
                <a16:creationId xmlns:a16="http://schemas.microsoft.com/office/drawing/2014/main" id="{B1CA6E77-0E7B-C39B-2F2D-269BB5BBEDC0}"/>
              </a:ext>
            </a:extLst>
          </p:cNvPr>
          <p:cNvSpPr txBox="1"/>
          <p:nvPr/>
        </p:nvSpPr>
        <p:spPr>
          <a:xfrm>
            <a:off x="510631" y="6194213"/>
            <a:ext cx="10847654" cy="646331"/>
          </a:xfrm>
          <a:prstGeom prst="rect">
            <a:avLst/>
          </a:prstGeom>
          <a:noFill/>
        </p:spPr>
        <p:txBody>
          <a:bodyPr wrap="square" rtlCol="0">
            <a:spAutoFit/>
          </a:bodyPr>
          <a:lstStyle/>
          <a:p>
            <a:pPr marL="285750" indent="-285750">
              <a:buFont typeface="Wingdings" panose="05000000000000000000" pitchFamily="2" charset="2"/>
              <a:buChar char="l"/>
            </a:pPr>
            <a:r>
              <a:rPr kumimoji="1" lang="ja-JP" altLang="en-US" dirty="0"/>
              <a:t>平成</a:t>
            </a:r>
            <a:r>
              <a:rPr kumimoji="1" lang="en-US" altLang="ja-JP" dirty="0"/>
              <a:t>19</a:t>
            </a:r>
            <a:r>
              <a:rPr kumimoji="1" lang="ja-JP" altLang="en-US" dirty="0"/>
              <a:t>年度では、</a:t>
            </a:r>
            <a:r>
              <a:rPr lang="ja-JP" altLang="en-US" dirty="0"/>
              <a:t>高いのは</a:t>
            </a:r>
            <a:r>
              <a:rPr lang="en-US" altLang="ja-JP" dirty="0"/>
              <a:t>70</a:t>
            </a:r>
            <a:r>
              <a:rPr lang="ja-JP" altLang="en-US" dirty="0"/>
              <a:t>代以上、最も低いのは</a:t>
            </a:r>
            <a:r>
              <a:rPr lang="en-US" altLang="ja-JP" dirty="0"/>
              <a:t>40</a:t>
            </a:r>
            <a:r>
              <a:rPr lang="ja-JP" altLang="en-US" dirty="0"/>
              <a:t>代です。</a:t>
            </a:r>
            <a:endParaRPr kumimoji="1" lang="en-US" altLang="ja-JP" dirty="0"/>
          </a:p>
          <a:p>
            <a:pPr marL="285750" indent="-285750">
              <a:buFont typeface="Wingdings" panose="05000000000000000000" pitchFamily="2" charset="2"/>
              <a:buChar char="l"/>
            </a:pPr>
            <a:r>
              <a:rPr kumimoji="1" lang="ja-JP" altLang="en-US" dirty="0"/>
              <a:t>令和５年度では、緑への関心度が最も高いのは</a:t>
            </a:r>
            <a:r>
              <a:rPr kumimoji="1" lang="en-US" altLang="ja-JP" dirty="0"/>
              <a:t>70</a:t>
            </a:r>
            <a:r>
              <a:rPr kumimoji="1" lang="ja-JP" altLang="en-US" dirty="0"/>
              <a:t>代以上</a:t>
            </a:r>
            <a:r>
              <a:rPr lang="ja-JP" altLang="en-US" dirty="0"/>
              <a:t>、</a:t>
            </a:r>
            <a:r>
              <a:rPr kumimoji="1" lang="ja-JP" altLang="en-US" dirty="0"/>
              <a:t>最も</a:t>
            </a:r>
            <a:r>
              <a:rPr lang="ja-JP" altLang="en-US" dirty="0"/>
              <a:t>低い</a:t>
            </a:r>
            <a:r>
              <a:rPr kumimoji="1" lang="ja-JP" altLang="en-US" dirty="0"/>
              <a:t>のは</a:t>
            </a:r>
            <a:r>
              <a:rPr kumimoji="1" lang="en-US" altLang="ja-JP" dirty="0"/>
              <a:t>20</a:t>
            </a:r>
            <a:r>
              <a:rPr kumimoji="1" lang="ja-JP" altLang="en-US" dirty="0"/>
              <a:t>代です。</a:t>
            </a:r>
            <a:endParaRPr kumimoji="1" lang="en-US" altLang="ja-JP" dirty="0"/>
          </a:p>
        </p:txBody>
      </p:sp>
      <p:sp>
        <p:nvSpPr>
          <p:cNvPr id="4" name="テキスト ボックス 3">
            <a:extLst>
              <a:ext uri="{FF2B5EF4-FFF2-40B4-BE49-F238E27FC236}">
                <a16:creationId xmlns:a16="http://schemas.microsoft.com/office/drawing/2014/main" id="{DC8A1C32-979F-787E-E07F-60CAC714F2BC}"/>
              </a:ext>
            </a:extLst>
          </p:cNvPr>
          <p:cNvSpPr txBox="1"/>
          <p:nvPr/>
        </p:nvSpPr>
        <p:spPr>
          <a:xfrm>
            <a:off x="427601" y="1661143"/>
            <a:ext cx="1419129" cy="369332"/>
          </a:xfrm>
          <a:prstGeom prst="rect">
            <a:avLst/>
          </a:prstGeom>
          <a:noFill/>
          <a:ln>
            <a:solidFill>
              <a:srgbClr val="008080"/>
            </a:solidFill>
          </a:ln>
        </p:spPr>
        <p:txBody>
          <a:bodyPr wrap="square" rtlCol="0">
            <a:spAutoFit/>
          </a:bodyPr>
          <a:lstStyle/>
          <a:p>
            <a:r>
              <a:rPr kumimoji="1" lang="ja-JP" altLang="en-US" b="1" dirty="0">
                <a:solidFill>
                  <a:srgbClr val="008080"/>
                </a:solidFill>
                <a:latin typeface="+mn-ea"/>
              </a:rPr>
              <a:t>平成</a:t>
            </a:r>
            <a:r>
              <a:rPr kumimoji="1" lang="en-US" altLang="ja-JP" b="1" dirty="0">
                <a:solidFill>
                  <a:srgbClr val="008080"/>
                </a:solidFill>
                <a:latin typeface="+mn-ea"/>
              </a:rPr>
              <a:t>19</a:t>
            </a:r>
            <a:r>
              <a:rPr kumimoji="1" lang="ja-JP" altLang="en-US" b="1" dirty="0">
                <a:solidFill>
                  <a:srgbClr val="008080"/>
                </a:solidFill>
                <a:latin typeface="+mn-ea"/>
              </a:rPr>
              <a:t>年度</a:t>
            </a:r>
          </a:p>
        </p:txBody>
      </p:sp>
      <p:sp>
        <p:nvSpPr>
          <p:cNvPr id="5" name="テキスト ボックス 4">
            <a:extLst>
              <a:ext uri="{FF2B5EF4-FFF2-40B4-BE49-F238E27FC236}">
                <a16:creationId xmlns:a16="http://schemas.microsoft.com/office/drawing/2014/main" id="{724B0AA3-EF12-AAFC-B66E-BEC0A1385EC0}"/>
              </a:ext>
            </a:extLst>
          </p:cNvPr>
          <p:cNvSpPr txBox="1"/>
          <p:nvPr/>
        </p:nvSpPr>
        <p:spPr>
          <a:xfrm>
            <a:off x="5981309" y="1656051"/>
            <a:ext cx="1419129" cy="369332"/>
          </a:xfrm>
          <a:prstGeom prst="rect">
            <a:avLst/>
          </a:prstGeom>
          <a:noFill/>
          <a:ln>
            <a:solidFill>
              <a:srgbClr val="008080"/>
            </a:solidFill>
          </a:ln>
        </p:spPr>
        <p:txBody>
          <a:bodyPr wrap="square" rtlCol="0">
            <a:spAutoFit/>
          </a:bodyPr>
          <a:lstStyle/>
          <a:p>
            <a:r>
              <a:rPr kumimoji="1" lang="ja-JP" altLang="en-US" b="1" dirty="0">
                <a:solidFill>
                  <a:srgbClr val="008080"/>
                </a:solidFill>
                <a:latin typeface="+mn-ea"/>
              </a:rPr>
              <a:t>令和５年度</a:t>
            </a:r>
          </a:p>
        </p:txBody>
      </p:sp>
      <p:pic>
        <p:nvPicPr>
          <p:cNvPr id="9" name="図 8">
            <a:extLst>
              <a:ext uri="{FF2B5EF4-FFF2-40B4-BE49-F238E27FC236}">
                <a16:creationId xmlns:a16="http://schemas.microsoft.com/office/drawing/2014/main" id="{9B278128-85AA-32DE-5203-135F96A22CE6}"/>
              </a:ext>
            </a:extLst>
          </p:cNvPr>
          <p:cNvPicPr>
            <a:picLocks noChangeAspect="1"/>
          </p:cNvPicPr>
          <p:nvPr/>
        </p:nvPicPr>
        <p:blipFill>
          <a:blip r:embed="rId4"/>
          <a:srcRect l="3013" r="1760"/>
          <a:stretch>
            <a:fillRect/>
          </a:stretch>
        </p:blipFill>
        <p:spPr>
          <a:xfrm>
            <a:off x="58439" y="2088137"/>
            <a:ext cx="6096000" cy="3108720"/>
          </a:xfrm>
          <a:prstGeom prst="rect">
            <a:avLst/>
          </a:prstGeom>
        </p:spPr>
      </p:pic>
      <p:sp>
        <p:nvSpPr>
          <p:cNvPr id="10" name="テキスト ボックス 9">
            <a:extLst>
              <a:ext uri="{FF2B5EF4-FFF2-40B4-BE49-F238E27FC236}">
                <a16:creationId xmlns:a16="http://schemas.microsoft.com/office/drawing/2014/main" id="{3E20C0A5-7281-AB28-69A5-4E9ABDA41851}"/>
              </a:ext>
            </a:extLst>
          </p:cNvPr>
          <p:cNvSpPr txBox="1"/>
          <p:nvPr/>
        </p:nvSpPr>
        <p:spPr>
          <a:xfrm>
            <a:off x="1877253" y="1811138"/>
            <a:ext cx="1585690" cy="276999"/>
          </a:xfrm>
          <a:prstGeom prst="rect">
            <a:avLst/>
          </a:prstGeom>
          <a:noFill/>
        </p:spPr>
        <p:txBody>
          <a:bodyPr wrap="none" rtlCol="0">
            <a:spAutoFit/>
          </a:bodyPr>
          <a:lstStyle/>
          <a:p>
            <a:r>
              <a:rPr kumimoji="1" lang="en-US" altLang="ja-JP" sz="1200" b="1" dirty="0"/>
              <a:t>※10</a:t>
            </a:r>
            <a:r>
              <a:rPr kumimoji="1" lang="ja-JP" altLang="en-US" sz="1200" b="1" dirty="0"/>
              <a:t>代は調査対象外</a:t>
            </a:r>
          </a:p>
        </p:txBody>
      </p:sp>
      <p:sp>
        <p:nvSpPr>
          <p:cNvPr id="6" name="テキスト ボックス 5">
            <a:extLst>
              <a:ext uri="{FF2B5EF4-FFF2-40B4-BE49-F238E27FC236}">
                <a16:creationId xmlns:a16="http://schemas.microsoft.com/office/drawing/2014/main" id="{7B914AD6-227E-82F2-9DB2-A0E521483350}"/>
              </a:ext>
            </a:extLst>
          </p:cNvPr>
          <p:cNvSpPr txBox="1"/>
          <p:nvPr/>
        </p:nvSpPr>
        <p:spPr>
          <a:xfrm>
            <a:off x="254337" y="5310982"/>
            <a:ext cx="11678024" cy="923330"/>
          </a:xfrm>
          <a:prstGeom prst="rect">
            <a:avLst/>
          </a:prstGeom>
          <a:noFill/>
        </p:spPr>
        <p:txBody>
          <a:bodyPr wrap="square" rtlCol="0">
            <a:spAutoFit/>
          </a:bodyPr>
          <a:lstStyle/>
          <a:p>
            <a:r>
              <a:rPr lang="ja-JP" altLang="en-US" sz="2000" b="1" dirty="0"/>
              <a:t>緑の関心度の世代別の比較では、</a:t>
            </a:r>
            <a:r>
              <a:rPr lang="en-US" altLang="ja-JP" sz="2000" b="1" dirty="0">
                <a:solidFill>
                  <a:srgbClr val="FF0000"/>
                </a:solidFill>
              </a:rPr>
              <a:t>50</a:t>
            </a:r>
            <a:r>
              <a:rPr lang="ja-JP" altLang="en-US" sz="2000" b="1" dirty="0">
                <a:solidFill>
                  <a:srgbClr val="FF0000"/>
                </a:solidFill>
              </a:rPr>
              <a:t>～</a:t>
            </a:r>
            <a:r>
              <a:rPr lang="en-US" altLang="ja-JP" sz="2000" b="1" dirty="0">
                <a:solidFill>
                  <a:srgbClr val="FF0000"/>
                </a:solidFill>
              </a:rPr>
              <a:t>60</a:t>
            </a:r>
            <a:r>
              <a:rPr lang="ja-JP" altLang="en-US" sz="2000" b="1" dirty="0">
                <a:solidFill>
                  <a:srgbClr val="FF0000"/>
                </a:solidFill>
              </a:rPr>
              <a:t>代の減少幅が顕著</a:t>
            </a:r>
            <a:r>
              <a:rPr lang="ja-JP" altLang="en-US" sz="2000" b="1" dirty="0"/>
              <a:t>である一方、</a:t>
            </a:r>
            <a:r>
              <a:rPr lang="en-US" altLang="ja-JP" sz="2000" b="1" dirty="0">
                <a:solidFill>
                  <a:srgbClr val="FF0000"/>
                </a:solidFill>
              </a:rPr>
              <a:t>40</a:t>
            </a:r>
            <a:r>
              <a:rPr lang="ja-JP" altLang="en-US" sz="2000" b="1" dirty="0">
                <a:solidFill>
                  <a:srgbClr val="FF0000"/>
                </a:solidFill>
              </a:rPr>
              <a:t>代は増加となっています</a:t>
            </a:r>
            <a:r>
              <a:rPr lang="ja-JP" altLang="en-US" sz="2000" b="1" dirty="0"/>
              <a:t>。</a:t>
            </a:r>
            <a:endParaRPr lang="en-US" altLang="ja-JP" sz="2000" b="1" dirty="0"/>
          </a:p>
          <a:p>
            <a:r>
              <a:rPr lang="ja-JP" altLang="en-US" sz="2000" b="1" dirty="0"/>
              <a:t>最近関心を持つようになった人では、</a:t>
            </a:r>
            <a:r>
              <a:rPr lang="en-US" altLang="ja-JP" sz="2000" b="1" dirty="0">
                <a:solidFill>
                  <a:srgbClr val="FF0000"/>
                </a:solidFill>
              </a:rPr>
              <a:t>40</a:t>
            </a:r>
            <a:r>
              <a:rPr lang="ja-JP" altLang="en-US" sz="2000" b="1" dirty="0">
                <a:solidFill>
                  <a:srgbClr val="FF0000"/>
                </a:solidFill>
              </a:rPr>
              <a:t>～</a:t>
            </a:r>
            <a:r>
              <a:rPr lang="en-US" altLang="ja-JP" sz="2000" b="1" dirty="0">
                <a:solidFill>
                  <a:srgbClr val="FF0000"/>
                </a:solidFill>
              </a:rPr>
              <a:t>50</a:t>
            </a:r>
            <a:r>
              <a:rPr lang="ja-JP" altLang="en-US" sz="2000" b="1" dirty="0">
                <a:solidFill>
                  <a:srgbClr val="FF0000"/>
                </a:solidFill>
              </a:rPr>
              <a:t>代は大きな変化はない</a:t>
            </a:r>
            <a:r>
              <a:rPr lang="ja-JP" altLang="en-US" sz="2000" b="1" dirty="0"/>
              <a:t>が、</a:t>
            </a:r>
            <a:r>
              <a:rPr lang="en-US" altLang="ja-JP" sz="2000" b="1" dirty="0">
                <a:solidFill>
                  <a:srgbClr val="FF0000"/>
                </a:solidFill>
              </a:rPr>
              <a:t>20</a:t>
            </a:r>
            <a:r>
              <a:rPr lang="ja-JP" altLang="en-US" sz="2000" b="1" dirty="0">
                <a:solidFill>
                  <a:srgbClr val="FF0000"/>
                </a:solidFill>
              </a:rPr>
              <a:t>～</a:t>
            </a:r>
            <a:r>
              <a:rPr lang="en-US" altLang="ja-JP" sz="2000" b="1" dirty="0">
                <a:solidFill>
                  <a:srgbClr val="FF0000"/>
                </a:solidFill>
              </a:rPr>
              <a:t>30</a:t>
            </a:r>
            <a:r>
              <a:rPr lang="ja-JP" altLang="en-US" sz="2000" b="1" dirty="0">
                <a:solidFill>
                  <a:srgbClr val="FF0000"/>
                </a:solidFill>
              </a:rPr>
              <a:t>代は増加しています</a:t>
            </a:r>
            <a:r>
              <a:rPr lang="ja-JP" altLang="en-US" sz="2000" b="1" dirty="0"/>
              <a:t>。</a:t>
            </a:r>
            <a:r>
              <a:rPr kumimoji="1" lang="en-US" altLang="ja-JP" sz="1400" dirty="0"/>
              <a:t>※</a:t>
            </a:r>
            <a:r>
              <a:rPr kumimoji="1" lang="ja-JP" altLang="en-US" sz="1400" dirty="0"/>
              <a:t>緑への関心度＝前から関心がある＋最近関心を持つようになった人</a:t>
            </a:r>
            <a:endParaRPr kumimoji="1" lang="ja-JP" altLang="en-US" sz="2000" dirty="0"/>
          </a:p>
        </p:txBody>
      </p:sp>
      <p:sp>
        <p:nvSpPr>
          <p:cNvPr id="18" name="スライド番号プレースホルダー 1">
            <a:extLst>
              <a:ext uri="{FF2B5EF4-FFF2-40B4-BE49-F238E27FC236}">
                <a16:creationId xmlns:a16="http://schemas.microsoft.com/office/drawing/2014/main" id="{FFB5F60E-6AC4-3AF5-C3B6-3EB857E45E3D}"/>
              </a:ext>
            </a:extLst>
          </p:cNvPr>
          <p:cNvSpPr>
            <a:spLocks noGrp="1"/>
          </p:cNvSpPr>
          <p:nvPr>
            <p:ph type="sldNum" sz="quarter" idx="12"/>
          </p:nvPr>
        </p:nvSpPr>
        <p:spPr>
          <a:xfrm>
            <a:off x="11463230" y="178243"/>
            <a:ext cx="611892" cy="325717"/>
          </a:xfrm>
          <a:prstGeom prst="hexagon">
            <a:avLst/>
          </a:prstGeom>
          <a:solidFill>
            <a:srgbClr val="008080"/>
          </a:solidFill>
        </p:spPr>
        <p:txBody>
          <a:bodyPr/>
          <a:lstStyle/>
          <a:p>
            <a:pPr algn="ctr"/>
            <a:fld id="{5FC0E5C0-69CC-48F4-B86E-58D226C669B7}" type="slidenum">
              <a:rPr kumimoji="1" lang="ja-JP" altLang="en-US" b="1" smtClean="0">
                <a:solidFill>
                  <a:schemeClr val="bg1"/>
                </a:solidFill>
              </a:rPr>
              <a:pPr algn="ctr"/>
              <a:t>3</a:t>
            </a:fld>
            <a:endParaRPr kumimoji="1" lang="ja-JP" altLang="en-US" b="1" dirty="0">
              <a:solidFill>
                <a:schemeClr val="bg1"/>
              </a:solidFill>
            </a:endParaRPr>
          </a:p>
        </p:txBody>
      </p:sp>
      <p:sp>
        <p:nvSpPr>
          <p:cNvPr id="25" name="フリーフォーム: 図形 24">
            <a:extLst>
              <a:ext uri="{FF2B5EF4-FFF2-40B4-BE49-F238E27FC236}">
                <a16:creationId xmlns:a16="http://schemas.microsoft.com/office/drawing/2014/main" id="{2FF1133E-635E-2540-C7F8-4C3071C7FE9A}"/>
              </a:ext>
            </a:extLst>
          </p:cNvPr>
          <p:cNvSpPr/>
          <p:nvPr/>
        </p:nvSpPr>
        <p:spPr>
          <a:xfrm>
            <a:off x="6299200" y="4226930"/>
            <a:ext cx="4480560" cy="600092"/>
          </a:xfrm>
          <a:custGeom>
            <a:avLst/>
            <a:gdLst>
              <a:gd name="connsiteX0" fmla="*/ 1 w 4480560"/>
              <a:gd name="connsiteY0" fmla="*/ 0 h 600092"/>
              <a:gd name="connsiteX1" fmla="*/ 4094867 w 4480560"/>
              <a:gd name="connsiteY1" fmla="*/ 0 h 600092"/>
              <a:gd name="connsiteX2" fmla="*/ 4094867 w 4480560"/>
              <a:gd name="connsiteY2" fmla="*/ 276093 h 600092"/>
              <a:gd name="connsiteX3" fmla="*/ 4480560 w 4480560"/>
              <a:gd name="connsiteY3" fmla="*/ 276093 h 600092"/>
              <a:gd name="connsiteX4" fmla="*/ 4480560 w 4480560"/>
              <a:gd name="connsiteY4" fmla="*/ 600092 h 600092"/>
              <a:gd name="connsiteX5" fmla="*/ 0 w 4480560"/>
              <a:gd name="connsiteY5" fmla="*/ 600092 h 600092"/>
              <a:gd name="connsiteX6" fmla="*/ 0 w 4480560"/>
              <a:gd name="connsiteY6" fmla="*/ 276093 h 600092"/>
              <a:gd name="connsiteX7" fmla="*/ 1 w 4480560"/>
              <a:gd name="connsiteY7" fmla="*/ 276093 h 600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80560" h="600092">
                <a:moveTo>
                  <a:pt x="1" y="0"/>
                </a:moveTo>
                <a:lnTo>
                  <a:pt x="4094867" y="0"/>
                </a:lnTo>
                <a:lnTo>
                  <a:pt x="4094867" y="276093"/>
                </a:lnTo>
                <a:lnTo>
                  <a:pt x="4480560" y="276093"/>
                </a:lnTo>
                <a:lnTo>
                  <a:pt x="4480560" y="600092"/>
                </a:lnTo>
                <a:lnTo>
                  <a:pt x="0" y="600092"/>
                </a:lnTo>
                <a:lnTo>
                  <a:pt x="0" y="276093"/>
                </a:lnTo>
                <a:lnTo>
                  <a:pt x="1" y="276093"/>
                </a:lnTo>
                <a:close/>
              </a:path>
            </a:pathLst>
          </a:custGeom>
          <a:noFill/>
          <a:ln w="28575">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sp>
        <p:nvSpPr>
          <p:cNvPr id="21" name="正方形/長方形 20">
            <a:extLst>
              <a:ext uri="{FF2B5EF4-FFF2-40B4-BE49-F238E27FC236}">
                <a16:creationId xmlns:a16="http://schemas.microsoft.com/office/drawing/2014/main" id="{09357B1A-519A-BE19-8918-19C3696DA691}"/>
              </a:ext>
            </a:extLst>
          </p:cNvPr>
          <p:cNvSpPr/>
          <p:nvPr/>
        </p:nvSpPr>
        <p:spPr>
          <a:xfrm>
            <a:off x="99921" y="3892271"/>
            <a:ext cx="4356332" cy="288000"/>
          </a:xfrm>
          <a:prstGeom prst="rect">
            <a:avLst/>
          </a:prstGeom>
          <a:noFill/>
          <a:ln w="28575">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a:extLst>
              <a:ext uri="{FF2B5EF4-FFF2-40B4-BE49-F238E27FC236}">
                <a16:creationId xmlns:a16="http://schemas.microsoft.com/office/drawing/2014/main" id="{694B9708-A8DD-E410-F0C6-BD02CAD6F69D}"/>
              </a:ext>
            </a:extLst>
          </p:cNvPr>
          <p:cNvSpPr/>
          <p:nvPr/>
        </p:nvSpPr>
        <p:spPr>
          <a:xfrm>
            <a:off x="6299200" y="3888071"/>
            <a:ext cx="4272280" cy="288000"/>
          </a:xfrm>
          <a:prstGeom prst="rect">
            <a:avLst/>
          </a:prstGeom>
          <a:noFill/>
          <a:ln w="28575">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フリーフォーム: 図形 25">
            <a:extLst>
              <a:ext uri="{FF2B5EF4-FFF2-40B4-BE49-F238E27FC236}">
                <a16:creationId xmlns:a16="http://schemas.microsoft.com/office/drawing/2014/main" id="{68F0D598-9054-5B27-8D8D-AC0FFA598B6C}"/>
              </a:ext>
            </a:extLst>
          </p:cNvPr>
          <p:cNvSpPr/>
          <p:nvPr/>
        </p:nvSpPr>
        <p:spPr>
          <a:xfrm>
            <a:off x="99921" y="4216120"/>
            <a:ext cx="5386479" cy="600743"/>
          </a:xfrm>
          <a:custGeom>
            <a:avLst/>
            <a:gdLst>
              <a:gd name="connsiteX0" fmla="*/ 0 w 5386479"/>
              <a:gd name="connsiteY0" fmla="*/ 0 h 600743"/>
              <a:gd name="connsiteX1" fmla="*/ 4961211 w 5386479"/>
              <a:gd name="connsiteY1" fmla="*/ 0 h 600743"/>
              <a:gd name="connsiteX2" fmla="*/ 4961211 w 5386479"/>
              <a:gd name="connsiteY2" fmla="*/ 276743 h 600743"/>
              <a:gd name="connsiteX3" fmla="*/ 5386479 w 5386479"/>
              <a:gd name="connsiteY3" fmla="*/ 276743 h 600743"/>
              <a:gd name="connsiteX4" fmla="*/ 5386479 w 5386479"/>
              <a:gd name="connsiteY4" fmla="*/ 600743 h 600743"/>
              <a:gd name="connsiteX5" fmla="*/ 0 w 5386479"/>
              <a:gd name="connsiteY5" fmla="*/ 600743 h 600743"/>
              <a:gd name="connsiteX6" fmla="*/ 0 w 5386479"/>
              <a:gd name="connsiteY6" fmla="*/ 397051 h 600743"/>
              <a:gd name="connsiteX7" fmla="*/ 0 w 5386479"/>
              <a:gd name="connsiteY7" fmla="*/ 276743 h 600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86479" h="600743">
                <a:moveTo>
                  <a:pt x="0" y="0"/>
                </a:moveTo>
                <a:lnTo>
                  <a:pt x="4961211" y="0"/>
                </a:lnTo>
                <a:lnTo>
                  <a:pt x="4961211" y="276743"/>
                </a:lnTo>
                <a:lnTo>
                  <a:pt x="5386479" y="276743"/>
                </a:lnTo>
                <a:lnTo>
                  <a:pt x="5386479" y="600743"/>
                </a:lnTo>
                <a:lnTo>
                  <a:pt x="0" y="600743"/>
                </a:lnTo>
                <a:lnTo>
                  <a:pt x="0" y="397051"/>
                </a:lnTo>
                <a:lnTo>
                  <a:pt x="0" y="276743"/>
                </a:lnTo>
                <a:close/>
              </a:path>
            </a:pathLst>
          </a:custGeom>
          <a:noFill/>
          <a:ln w="28575">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spTree>
    <p:extLst>
      <p:ext uri="{BB962C8B-B14F-4D97-AF65-F5344CB8AC3E}">
        <p14:creationId xmlns:p14="http://schemas.microsoft.com/office/powerpoint/2010/main" val="6218227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5DCDC9-13FB-7C37-D591-10B53C43A30C}"/>
            </a:ext>
          </a:extLst>
        </p:cNvPr>
        <p:cNvGrpSpPr/>
        <p:nvPr/>
      </p:nvGrpSpPr>
      <p:grpSpPr>
        <a:xfrm>
          <a:off x="0" y="0"/>
          <a:ext cx="0" cy="0"/>
          <a:chOff x="0" y="0"/>
          <a:chExt cx="0" cy="0"/>
        </a:xfrm>
      </p:grpSpPr>
      <p:pic>
        <p:nvPicPr>
          <p:cNvPr id="13" name="図 12">
            <a:extLst>
              <a:ext uri="{FF2B5EF4-FFF2-40B4-BE49-F238E27FC236}">
                <a16:creationId xmlns:a16="http://schemas.microsoft.com/office/drawing/2014/main" id="{A09823D4-287F-4B53-2A1D-701348EEB216}"/>
              </a:ext>
            </a:extLst>
          </p:cNvPr>
          <p:cNvPicPr>
            <a:picLocks noChangeAspect="1"/>
          </p:cNvPicPr>
          <p:nvPr/>
        </p:nvPicPr>
        <p:blipFill>
          <a:blip r:embed="rId3"/>
          <a:srcRect l="5514" r="1556"/>
          <a:stretch>
            <a:fillRect/>
          </a:stretch>
        </p:blipFill>
        <p:spPr>
          <a:xfrm>
            <a:off x="124870" y="1990413"/>
            <a:ext cx="5880904" cy="3161488"/>
          </a:xfrm>
          <a:prstGeom prst="rect">
            <a:avLst/>
          </a:prstGeom>
        </p:spPr>
      </p:pic>
      <p:sp>
        <p:nvSpPr>
          <p:cNvPr id="3" name="テキスト ボックス 2">
            <a:extLst>
              <a:ext uri="{FF2B5EF4-FFF2-40B4-BE49-F238E27FC236}">
                <a16:creationId xmlns:a16="http://schemas.microsoft.com/office/drawing/2014/main" id="{EF5C7A45-47FD-9EAC-E474-6F68A460BAF6}"/>
              </a:ext>
            </a:extLst>
          </p:cNvPr>
          <p:cNvSpPr txBox="1"/>
          <p:nvPr/>
        </p:nvSpPr>
        <p:spPr>
          <a:xfrm>
            <a:off x="116878" y="129602"/>
            <a:ext cx="3262432" cy="461665"/>
          </a:xfrm>
          <a:prstGeom prst="rect">
            <a:avLst/>
          </a:prstGeom>
          <a:noFill/>
        </p:spPr>
        <p:txBody>
          <a:bodyPr wrap="none" rtlCol="0">
            <a:spAutoFit/>
          </a:bodyPr>
          <a:lstStyle/>
          <a:p>
            <a:r>
              <a:rPr lang="ja-JP" altLang="en-US" sz="2400" b="1" dirty="0">
                <a:solidFill>
                  <a:srgbClr val="002060"/>
                </a:solidFill>
                <a:latin typeface="+mn-ea"/>
              </a:rPr>
              <a:t>選択式アンケート結果</a:t>
            </a:r>
            <a:endParaRPr lang="en-US" altLang="ja-JP" sz="2400" b="1" dirty="0">
              <a:solidFill>
                <a:srgbClr val="002060"/>
              </a:solidFill>
              <a:latin typeface="+mn-ea"/>
            </a:endParaRPr>
          </a:p>
        </p:txBody>
      </p:sp>
      <p:sp>
        <p:nvSpPr>
          <p:cNvPr id="12" name="正方形/長方形 11">
            <a:extLst>
              <a:ext uri="{FF2B5EF4-FFF2-40B4-BE49-F238E27FC236}">
                <a16:creationId xmlns:a16="http://schemas.microsoft.com/office/drawing/2014/main" id="{13F18265-6ED4-3ADF-B941-7BD317A56427}"/>
              </a:ext>
            </a:extLst>
          </p:cNvPr>
          <p:cNvSpPr/>
          <p:nvPr/>
        </p:nvSpPr>
        <p:spPr>
          <a:xfrm>
            <a:off x="0" y="-13748"/>
            <a:ext cx="12192000" cy="113438"/>
          </a:xfrm>
          <a:prstGeom prst="rect">
            <a:avLst/>
          </a:prstGeom>
          <a:gradFill flip="none" rotWithShape="1">
            <a:gsLst>
              <a:gs pos="0">
                <a:srgbClr val="008080"/>
              </a:gs>
              <a:gs pos="64740">
                <a:srgbClr val="008080"/>
              </a:gs>
              <a:gs pos="29000">
                <a:srgbClr val="008080"/>
              </a:gs>
              <a:gs pos="100000">
                <a:schemeClr val="bg1"/>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4" name="直線コネクタ 13">
            <a:extLst>
              <a:ext uri="{FF2B5EF4-FFF2-40B4-BE49-F238E27FC236}">
                <a16:creationId xmlns:a16="http://schemas.microsoft.com/office/drawing/2014/main" id="{18D40113-93B9-C884-D6E6-23AA7B46E6D7}"/>
              </a:ext>
            </a:extLst>
          </p:cNvPr>
          <p:cNvCxnSpPr>
            <a:cxnSpLocks/>
          </p:cNvCxnSpPr>
          <p:nvPr/>
        </p:nvCxnSpPr>
        <p:spPr>
          <a:xfrm>
            <a:off x="0" y="563769"/>
            <a:ext cx="121920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7" name="正方形/長方形 16">
            <a:extLst>
              <a:ext uri="{FF2B5EF4-FFF2-40B4-BE49-F238E27FC236}">
                <a16:creationId xmlns:a16="http://schemas.microsoft.com/office/drawing/2014/main" id="{B6C4376C-A95E-89E3-95A3-7D2C91A77DE5}"/>
              </a:ext>
            </a:extLst>
          </p:cNvPr>
          <p:cNvSpPr/>
          <p:nvPr/>
        </p:nvSpPr>
        <p:spPr>
          <a:xfrm>
            <a:off x="0" y="72192"/>
            <a:ext cx="116878" cy="491578"/>
          </a:xfrm>
          <a:prstGeom prst="rect">
            <a:avLst/>
          </a:prstGeom>
          <a:solidFill>
            <a:srgbClr val="0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1" name="テキスト ボックス 10">
            <a:extLst>
              <a:ext uri="{FF2B5EF4-FFF2-40B4-BE49-F238E27FC236}">
                <a16:creationId xmlns:a16="http://schemas.microsoft.com/office/drawing/2014/main" id="{DA88DD60-B249-27FF-55D8-487CBA2BBDC1}"/>
              </a:ext>
            </a:extLst>
          </p:cNvPr>
          <p:cNvSpPr txBox="1"/>
          <p:nvPr/>
        </p:nvSpPr>
        <p:spPr>
          <a:xfrm>
            <a:off x="111577" y="747370"/>
            <a:ext cx="11963545" cy="400110"/>
          </a:xfrm>
          <a:prstGeom prst="rect">
            <a:avLst/>
          </a:prstGeom>
          <a:solidFill>
            <a:srgbClr val="008080"/>
          </a:solidFill>
          <a:ln>
            <a:noFill/>
          </a:ln>
        </p:spPr>
        <p:txBody>
          <a:bodyPr wrap="square" rtlCol="0">
            <a:spAutoFit/>
          </a:bodyPr>
          <a:lstStyle/>
          <a:p>
            <a:r>
              <a:rPr kumimoji="1" lang="ja-JP" altLang="en-US" sz="2000" b="1" dirty="0">
                <a:solidFill>
                  <a:schemeClr val="bg1"/>
                </a:solidFill>
                <a:latin typeface="+mn-ea"/>
              </a:rPr>
              <a:t>１）緑への関心度（地域別</a:t>
            </a:r>
            <a:r>
              <a:rPr lang="ja-JP" altLang="en-US" sz="2000" b="1" dirty="0">
                <a:solidFill>
                  <a:schemeClr val="bg1"/>
                </a:solidFill>
                <a:latin typeface="+mn-ea"/>
              </a:rPr>
              <a:t>）</a:t>
            </a:r>
            <a:r>
              <a:rPr kumimoji="1" lang="ja-JP" altLang="en-US" sz="2000" b="1" dirty="0">
                <a:solidFill>
                  <a:schemeClr val="bg1"/>
                </a:solidFill>
                <a:latin typeface="+mn-ea"/>
              </a:rPr>
              <a:t> </a:t>
            </a:r>
            <a:r>
              <a:rPr kumimoji="1" lang="en-US" altLang="ja-JP" sz="2000" b="1" dirty="0">
                <a:solidFill>
                  <a:schemeClr val="bg1"/>
                </a:solidFill>
                <a:latin typeface="+mn-ea"/>
              </a:rPr>
              <a:t>【</a:t>
            </a:r>
            <a:r>
              <a:rPr kumimoji="1" lang="ja-JP" altLang="en-US" sz="2000" b="1" dirty="0">
                <a:solidFill>
                  <a:schemeClr val="bg1"/>
                </a:solidFill>
                <a:latin typeface="+mn-ea"/>
              </a:rPr>
              <a:t>令和５年度</a:t>
            </a:r>
            <a:r>
              <a:rPr kumimoji="1" lang="en-US" altLang="ja-JP" sz="2000" b="1" dirty="0">
                <a:solidFill>
                  <a:schemeClr val="bg1"/>
                </a:solidFill>
                <a:latin typeface="+mn-ea"/>
              </a:rPr>
              <a:t>(2023</a:t>
            </a:r>
            <a:r>
              <a:rPr kumimoji="1" lang="ja-JP" altLang="en-US" sz="2000" b="1" dirty="0">
                <a:solidFill>
                  <a:schemeClr val="bg1"/>
                </a:solidFill>
                <a:latin typeface="+mn-ea"/>
              </a:rPr>
              <a:t>年度</a:t>
            </a:r>
            <a:r>
              <a:rPr kumimoji="1" lang="en-US" altLang="ja-JP" sz="2000" b="1" dirty="0">
                <a:solidFill>
                  <a:schemeClr val="bg1"/>
                </a:solidFill>
                <a:latin typeface="+mn-ea"/>
              </a:rPr>
              <a:t>)</a:t>
            </a:r>
            <a:r>
              <a:rPr kumimoji="1" lang="ja-JP" altLang="en-US" sz="2000" b="1" dirty="0">
                <a:solidFill>
                  <a:schemeClr val="bg1"/>
                </a:solidFill>
                <a:latin typeface="+mn-ea"/>
              </a:rPr>
              <a:t>と平成</a:t>
            </a:r>
            <a:r>
              <a:rPr kumimoji="1" lang="en-US" altLang="ja-JP" sz="2000" b="1" dirty="0">
                <a:solidFill>
                  <a:schemeClr val="bg1"/>
                </a:solidFill>
                <a:latin typeface="+mn-ea"/>
              </a:rPr>
              <a:t>19</a:t>
            </a:r>
            <a:r>
              <a:rPr kumimoji="1" lang="ja-JP" altLang="en-US" sz="2000" b="1" dirty="0">
                <a:solidFill>
                  <a:schemeClr val="bg1"/>
                </a:solidFill>
                <a:latin typeface="+mn-ea"/>
              </a:rPr>
              <a:t>年度</a:t>
            </a:r>
            <a:r>
              <a:rPr kumimoji="1" lang="en-US" altLang="ja-JP" sz="2000" b="1" dirty="0">
                <a:solidFill>
                  <a:schemeClr val="bg1"/>
                </a:solidFill>
                <a:latin typeface="+mn-ea"/>
              </a:rPr>
              <a:t>(2007</a:t>
            </a:r>
            <a:r>
              <a:rPr kumimoji="1" lang="ja-JP" altLang="en-US" sz="2000" b="1" dirty="0">
                <a:solidFill>
                  <a:schemeClr val="bg1"/>
                </a:solidFill>
                <a:latin typeface="+mn-ea"/>
              </a:rPr>
              <a:t>年度</a:t>
            </a:r>
            <a:r>
              <a:rPr kumimoji="1" lang="en-US" altLang="ja-JP" sz="2000" b="1" dirty="0">
                <a:solidFill>
                  <a:schemeClr val="bg1"/>
                </a:solidFill>
                <a:latin typeface="+mn-ea"/>
              </a:rPr>
              <a:t>)</a:t>
            </a:r>
            <a:r>
              <a:rPr kumimoji="1" lang="ja-JP" altLang="en-US" sz="2000" b="1" dirty="0">
                <a:solidFill>
                  <a:schemeClr val="bg1"/>
                </a:solidFill>
                <a:latin typeface="+mn-ea"/>
              </a:rPr>
              <a:t>との比較</a:t>
            </a:r>
            <a:r>
              <a:rPr kumimoji="1" lang="en-US" altLang="ja-JP" sz="2000" b="1" dirty="0">
                <a:solidFill>
                  <a:schemeClr val="bg1"/>
                </a:solidFill>
                <a:latin typeface="+mn-ea"/>
              </a:rPr>
              <a:t>】</a:t>
            </a:r>
            <a:endParaRPr kumimoji="1" lang="ja-JP" altLang="en-US" sz="2000" b="1" dirty="0">
              <a:solidFill>
                <a:schemeClr val="bg1"/>
              </a:solidFill>
              <a:latin typeface="+mn-ea"/>
            </a:endParaRPr>
          </a:p>
        </p:txBody>
      </p:sp>
      <p:sp>
        <p:nvSpPr>
          <p:cNvPr id="2" name="テキスト ボックス 1">
            <a:extLst>
              <a:ext uri="{FF2B5EF4-FFF2-40B4-BE49-F238E27FC236}">
                <a16:creationId xmlns:a16="http://schemas.microsoft.com/office/drawing/2014/main" id="{C5AA61B4-4FD1-307C-2E41-D9F8864A71CF}"/>
              </a:ext>
            </a:extLst>
          </p:cNvPr>
          <p:cNvSpPr txBox="1"/>
          <p:nvPr/>
        </p:nvSpPr>
        <p:spPr>
          <a:xfrm>
            <a:off x="397078" y="1296903"/>
            <a:ext cx="6105644" cy="369332"/>
          </a:xfrm>
          <a:prstGeom prst="rect">
            <a:avLst/>
          </a:prstGeom>
          <a:noFill/>
        </p:spPr>
        <p:txBody>
          <a:bodyPr wrap="square">
            <a:spAutoFit/>
          </a:bodyPr>
          <a:lstStyle/>
          <a:p>
            <a:r>
              <a:rPr lang="en-US" altLang="ja-JP" b="1" dirty="0">
                <a:latin typeface="+mn-ea"/>
              </a:rPr>
              <a:t>(Q.3)</a:t>
            </a:r>
            <a:r>
              <a:rPr lang="ja-JP" altLang="en-US" b="1" dirty="0">
                <a:latin typeface="+mn-ea"/>
              </a:rPr>
              <a:t>緑に関心がありますか。</a:t>
            </a:r>
          </a:p>
        </p:txBody>
      </p:sp>
      <p:pic>
        <p:nvPicPr>
          <p:cNvPr id="9" name="図 8">
            <a:extLst>
              <a:ext uri="{FF2B5EF4-FFF2-40B4-BE49-F238E27FC236}">
                <a16:creationId xmlns:a16="http://schemas.microsoft.com/office/drawing/2014/main" id="{45890D2E-E300-787B-EE20-6BBC600A0E36}"/>
              </a:ext>
            </a:extLst>
          </p:cNvPr>
          <p:cNvPicPr>
            <a:picLocks noChangeAspect="1"/>
          </p:cNvPicPr>
          <p:nvPr/>
        </p:nvPicPr>
        <p:blipFill>
          <a:blip r:embed="rId4"/>
          <a:srcRect l="5093" r="2506"/>
          <a:stretch>
            <a:fillRect/>
          </a:stretch>
        </p:blipFill>
        <p:spPr>
          <a:xfrm>
            <a:off x="6093349" y="2035567"/>
            <a:ext cx="5973781" cy="3116334"/>
          </a:xfrm>
          <a:prstGeom prst="rect">
            <a:avLst/>
          </a:prstGeom>
        </p:spPr>
      </p:pic>
      <p:sp>
        <p:nvSpPr>
          <p:cNvPr id="15" name="テキスト ボックス 14">
            <a:extLst>
              <a:ext uri="{FF2B5EF4-FFF2-40B4-BE49-F238E27FC236}">
                <a16:creationId xmlns:a16="http://schemas.microsoft.com/office/drawing/2014/main" id="{91BA052D-491B-0A59-DD2E-62159D1CB61F}"/>
              </a:ext>
            </a:extLst>
          </p:cNvPr>
          <p:cNvSpPr txBox="1"/>
          <p:nvPr/>
        </p:nvSpPr>
        <p:spPr>
          <a:xfrm>
            <a:off x="521624" y="6178825"/>
            <a:ext cx="10847654" cy="584775"/>
          </a:xfrm>
          <a:prstGeom prst="rect">
            <a:avLst/>
          </a:prstGeom>
          <a:noFill/>
        </p:spPr>
        <p:txBody>
          <a:bodyPr wrap="square" rtlCol="0">
            <a:spAutoFit/>
          </a:bodyPr>
          <a:lstStyle/>
          <a:p>
            <a:pPr marL="342900" indent="-342900">
              <a:buFont typeface="Wingdings" panose="05000000000000000000" pitchFamily="2" charset="2"/>
              <a:buChar char="l"/>
            </a:pPr>
            <a:r>
              <a:rPr kumimoji="1" lang="ja-JP" altLang="en-US" sz="1600" dirty="0"/>
              <a:t>平成</a:t>
            </a:r>
            <a:r>
              <a:rPr kumimoji="1" lang="en-US" altLang="ja-JP" sz="1600" dirty="0"/>
              <a:t>19</a:t>
            </a:r>
            <a:r>
              <a:rPr kumimoji="1" lang="ja-JP" altLang="en-US" sz="1600" dirty="0"/>
              <a:t>年度では、緑への関心度が最も高いのは南部、最も低いのは北部です。</a:t>
            </a:r>
            <a:endParaRPr kumimoji="1" lang="en-US" altLang="ja-JP" sz="1600" dirty="0"/>
          </a:p>
          <a:p>
            <a:pPr marL="342900" indent="-342900">
              <a:buFont typeface="Wingdings" panose="05000000000000000000" pitchFamily="2" charset="2"/>
              <a:buChar char="l"/>
            </a:pPr>
            <a:r>
              <a:rPr lang="ja-JP" altLang="en-US" sz="1600" dirty="0"/>
              <a:t>令和５年度では、緑への関心度が最も高いのは南部、最も低いのは東部です。</a:t>
            </a:r>
            <a:endParaRPr lang="en-US" altLang="ja-JP" sz="1600" dirty="0"/>
          </a:p>
        </p:txBody>
      </p:sp>
      <p:sp>
        <p:nvSpPr>
          <p:cNvPr id="4" name="テキスト ボックス 3">
            <a:extLst>
              <a:ext uri="{FF2B5EF4-FFF2-40B4-BE49-F238E27FC236}">
                <a16:creationId xmlns:a16="http://schemas.microsoft.com/office/drawing/2014/main" id="{A36F53C1-6B4E-1B3D-72CE-E71B579BE670}"/>
              </a:ext>
            </a:extLst>
          </p:cNvPr>
          <p:cNvSpPr txBox="1"/>
          <p:nvPr/>
        </p:nvSpPr>
        <p:spPr>
          <a:xfrm>
            <a:off x="397078" y="1666235"/>
            <a:ext cx="1419129" cy="369332"/>
          </a:xfrm>
          <a:prstGeom prst="rect">
            <a:avLst/>
          </a:prstGeom>
          <a:noFill/>
          <a:ln>
            <a:solidFill>
              <a:srgbClr val="008080"/>
            </a:solidFill>
          </a:ln>
        </p:spPr>
        <p:txBody>
          <a:bodyPr wrap="square" rtlCol="0">
            <a:spAutoFit/>
          </a:bodyPr>
          <a:lstStyle/>
          <a:p>
            <a:r>
              <a:rPr kumimoji="1" lang="ja-JP" altLang="en-US" b="1" dirty="0">
                <a:solidFill>
                  <a:srgbClr val="008080"/>
                </a:solidFill>
                <a:latin typeface="+mn-ea"/>
              </a:rPr>
              <a:t>平成</a:t>
            </a:r>
            <a:r>
              <a:rPr kumimoji="1" lang="en-US" altLang="ja-JP" b="1" dirty="0">
                <a:solidFill>
                  <a:srgbClr val="008080"/>
                </a:solidFill>
                <a:latin typeface="+mn-ea"/>
              </a:rPr>
              <a:t>19</a:t>
            </a:r>
            <a:r>
              <a:rPr kumimoji="1" lang="ja-JP" altLang="en-US" b="1" dirty="0">
                <a:solidFill>
                  <a:srgbClr val="008080"/>
                </a:solidFill>
                <a:latin typeface="+mn-ea"/>
              </a:rPr>
              <a:t>年度</a:t>
            </a:r>
          </a:p>
        </p:txBody>
      </p:sp>
      <p:sp>
        <p:nvSpPr>
          <p:cNvPr id="5" name="テキスト ボックス 4">
            <a:extLst>
              <a:ext uri="{FF2B5EF4-FFF2-40B4-BE49-F238E27FC236}">
                <a16:creationId xmlns:a16="http://schemas.microsoft.com/office/drawing/2014/main" id="{B0943CD4-8A3C-452C-11D0-D942DC9CC36C}"/>
              </a:ext>
            </a:extLst>
          </p:cNvPr>
          <p:cNvSpPr txBox="1"/>
          <p:nvPr/>
        </p:nvSpPr>
        <p:spPr>
          <a:xfrm>
            <a:off x="5945451" y="1638226"/>
            <a:ext cx="1419129" cy="369332"/>
          </a:xfrm>
          <a:prstGeom prst="rect">
            <a:avLst/>
          </a:prstGeom>
          <a:noFill/>
          <a:ln>
            <a:solidFill>
              <a:srgbClr val="008080"/>
            </a:solidFill>
          </a:ln>
        </p:spPr>
        <p:txBody>
          <a:bodyPr wrap="square" rtlCol="0">
            <a:spAutoFit/>
          </a:bodyPr>
          <a:lstStyle/>
          <a:p>
            <a:r>
              <a:rPr kumimoji="1" lang="ja-JP" altLang="en-US" b="1" dirty="0">
                <a:solidFill>
                  <a:srgbClr val="008080"/>
                </a:solidFill>
                <a:latin typeface="+mn-ea"/>
              </a:rPr>
              <a:t>令和５年度</a:t>
            </a:r>
          </a:p>
        </p:txBody>
      </p:sp>
      <p:sp>
        <p:nvSpPr>
          <p:cNvPr id="6" name="テキスト ボックス 5">
            <a:extLst>
              <a:ext uri="{FF2B5EF4-FFF2-40B4-BE49-F238E27FC236}">
                <a16:creationId xmlns:a16="http://schemas.microsoft.com/office/drawing/2014/main" id="{C036F2FC-68E6-EC46-7AD0-6A44AFA3E5F9}"/>
              </a:ext>
            </a:extLst>
          </p:cNvPr>
          <p:cNvSpPr txBox="1"/>
          <p:nvPr/>
        </p:nvSpPr>
        <p:spPr>
          <a:xfrm>
            <a:off x="254337" y="5424435"/>
            <a:ext cx="11678024" cy="615553"/>
          </a:xfrm>
          <a:prstGeom prst="rect">
            <a:avLst/>
          </a:prstGeom>
          <a:noFill/>
        </p:spPr>
        <p:txBody>
          <a:bodyPr wrap="square" rtlCol="0">
            <a:spAutoFit/>
          </a:bodyPr>
          <a:lstStyle/>
          <a:p>
            <a:r>
              <a:rPr kumimoji="1" lang="ja-JP" altLang="en-US" sz="2000" b="1" dirty="0"/>
              <a:t>地域別の比較では、</a:t>
            </a:r>
            <a:r>
              <a:rPr kumimoji="1" lang="ja-JP" altLang="en-US" sz="2000" b="1" dirty="0">
                <a:solidFill>
                  <a:srgbClr val="FF0000"/>
                </a:solidFill>
              </a:rPr>
              <a:t>あまり大きな変化はみられません</a:t>
            </a:r>
            <a:r>
              <a:rPr kumimoji="1" lang="ja-JP" altLang="en-US" sz="2000" b="1" dirty="0"/>
              <a:t>。</a:t>
            </a:r>
            <a:endParaRPr kumimoji="1" lang="en-US" altLang="ja-JP" sz="2000" b="1" dirty="0"/>
          </a:p>
          <a:p>
            <a:r>
              <a:rPr kumimoji="1" lang="en-US" altLang="ja-JP" sz="1400" dirty="0"/>
              <a:t>※</a:t>
            </a:r>
            <a:r>
              <a:rPr kumimoji="1" lang="ja-JP" altLang="en-US" sz="1400" dirty="0"/>
              <a:t>緑への関心度＝前から関心がある＋最近関心を持つようになった人</a:t>
            </a:r>
            <a:endParaRPr kumimoji="1" lang="ja-JP" altLang="en-US" sz="2000" dirty="0"/>
          </a:p>
        </p:txBody>
      </p:sp>
      <p:sp>
        <p:nvSpPr>
          <p:cNvPr id="10" name="スライド番号プレースホルダー 1">
            <a:extLst>
              <a:ext uri="{FF2B5EF4-FFF2-40B4-BE49-F238E27FC236}">
                <a16:creationId xmlns:a16="http://schemas.microsoft.com/office/drawing/2014/main" id="{AC8F1FB2-1C7D-8AF1-4EE3-0E7A9E67E2A5}"/>
              </a:ext>
            </a:extLst>
          </p:cNvPr>
          <p:cNvSpPr>
            <a:spLocks noGrp="1"/>
          </p:cNvSpPr>
          <p:nvPr>
            <p:ph type="sldNum" sz="quarter" idx="12"/>
          </p:nvPr>
        </p:nvSpPr>
        <p:spPr>
          <a:xfrm>
            <a:off x="11463230" y="178243"/>
            <a:ext cx="611892" cy="325717"/>
          </a:xfrm>
          <a:prstGeom prst="hexagon">
            <a:avLst/>
          </a:prstGeom>
          <a:solidFill>
            <a:srgbClr val="008080"/>
          </a:solidFill>
        </p:spPr>
        <p:txBody>
          <a:bodyPr/>
          <a:lstStyle/>
          <a:p>
            <a:pPr algn="ctr"/>
            <a:fld id="{5FC0E5C0-69CC-48F4-B86E-58D226C669B7}" type="slidenum">
              <a:rPr kumimoji="1" lang="ja-JP" altLang="en-US" b="1" smtClean="0">
                <a:solidFill>
                  <a:schemeClr val="bg1"/>
                </a:solidFill>
              </a:rPr>
              <a:pPr algn="ctr"/>
              <a:t>4</a:t>
            </a:fld>
            <a:endParaRPr kumimoji="1" lang="ja-JP" altLang="en-US" b="1" dirty="0">
              <a:solidFill>
                <a:schemeClr val="bg1"/>
              </a:solidFill>
            </a:endParaRPr>
          </a:p>
        </p:txBody>
      </p:sp>
    </p:spTree>
    <p:extLst>
      <p:ext uri="{BB962C8B-B14F-4D97-AF65-F5344CB8AC3E}">
        <p14:creationId xmlns:p14="http://schemas.microsoft.com/office/powerpoint/2010/main" val="12704550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393EC8-98EF-1BF1-1146-1D1D1AD6196A}"/>
            </a:ext>
          </a:extLst>
        </p:cNvPr>
        <p:cNvGrpSpPr/>
        <p:nvPr/>
      </p:nvGrpSpPr>
      <p:grpSpPr>
        <a:xfrm>
          <a:off x="0" y="0"/>
          <a:ext cx="0" cy="0"/>
          <a:chOff x="0" y="0"/>
          <a:chExt cx="0" cy="0"/>
        </a:xfrm>
      </p:grpSpPr>
      <p:graphicFrame>
        <p:nvGraphicFramePr>
          <p:cNvPr id="8" name="グラフ 7">
            <a:extLst>
              <a:ext uri="{FF2B5EF4-FFF2-40B4-BE49-F238E27FC236}">
                <a16:creationId xmlns:a16="http://schemas.microsoft.com/office/drawing/2014/main" id="{F54B1457-9964-4B57-AA0D-A2EF556677D9}"/>
              </a:ext>
            </a:extLst>
          </p:cNvPr>
          <p:cNvGraphicFramePr>
            <a:graphicFrameLocks/>
          </p:cNvGraphicFramePr>
          <p:nvPr>
            <p:extLst>
              <p:ext uri="{D42A27DB-BD31-4B8C-83A1-F6EECF244321}">
                <p14:modId xmlns:p14="http://schemas.microsoft.com/office/powerpoint/2010/main" val="312084312"/>
              </p:ext>
            </p:extLst>
          </p:nvPr>
        </p:nvGraphicFramePr>
        <p:xfrm>
          <a:off x="6857735" y="1738456"/>
          <a:ext cx="4481993" cy="2782986"/>
        </p:xfrm>
        <a:graphic>
          <a:graphicData uri="http://schemas.openxmlformats.org/drawingml/2006/chart">
            <c:chart xmlns:c="http://schemas.openxmlformats.org/drawingml/2006/chart" xmlns:r="http://schemas.openxmlformats.org/officeDocument/2006/relationships" r:id="rId3"/>
          </a:graphicData>
        </a:graphic>
      </p:graphicFrame>
      <p:sp>
        <p:nvSpPr>
          <p:cNvPr id="3" name="テキスト ボックス 2">
            <a:extLst>
              <a:ext uri="{FF2B5EF4-FFF2-40B4-BE49-F238E27FC236}">
                <a16:creationId xmlns:a16="http://schemas.microsoft.com/office/drawing/2014/main" id="{2CA4242A-4E87-31EA-98DE-E61F544D5052}"/>
              </a:ext>
            </a:extLst>
          </p:cNvPr>
          <p:cNvSpPr txBox="1"/>
          <p:nvPr/>
        </p:nvSpPr>
        <p:spPr>
          <a:xfrm>
            <a:off x="116878" y="129602"/>
            <a:ext cx="3262432" cy="461665"/>
          </a:xfrm>
          <a:prstGeom prst="rect">
            <a:avLst/>
          </a:prstGeom>
          <a:noFill/>
        </p:spPr>
        <p:txBody>
          <a:bodyPr wrap="none" rtlCol="0">
            <a:spAutoFit/>
          </a:bodyPr>
          <a:lstStyle/>
          <a:p>
            <a:r>
              <a:rPr lang="ja-JP" altLang="en-US" sz="2400" b="1" dirty="0">
                <a:solidFill>
                  <a:srgbClr val="002060"/>
                </a:solidFill>
                <a:latin typeface="+mn-ea"/>
              </a:rPr>
              <a:t>選択式アンケート結果</a:t>
            </a:r>
            <a:endParaRPr lang="en-US" altLang="ja-JP" sz="2400" b="1" dirty="0">
              <a:solidFill>
                <a:srgbClr val="002060"/>
              </a:solidFill>
              <a:latin typeface="+mn-ea"/>
            </a:endParaRPr>
          </a:p>
        </p:txBody>
      </p:sp>
      <p:sp>
        <p:nvSpPr>
          <p:cNvPr id="10" name="テキスト ボックス 9">
            <a:extLst>
              <a:ext uri="{FF2B5EF4-FFF2-40B4-BE49-F238E27FC236}">
                <a16:creationId xmlns:a16="http://schemas.microsoft.com/office/drawing/2014/main" id="{98D079E4-0B3F-0E05-33D2-027FEC5A6B72}"/>
              </a:ext>
            </a:extLst>
          </p:cNvPr>
          <p:cNvSpPr txBox="1"/>
          <p:nvPr/>
        </p:nvSpPr>
        <p:spPr>
          <a:xfrm>
            <a:off x="236762" y="5406056"/>
            <a:ext cx="11838360" cy="461665"/>
          </a:xfrm>
          <a:prstGeom prst="rect">
            <a:avLst/>
          </a:prstGeom>
          <a:noFill/>
        </p:spPr>
        <p:txBody>
          <a:bodyPr wrap="square" rtlCol="0">
            <a:spAutoFit/>
          </a:bodyPr>
          <a:lstStyle/>
          <a:p>
            <a:r>
              <a:rPr kumimoji="1" lang="ja-JP" altLang="en-US" sz="2400" b="1" dirty="0">
                <a:latin typeface="+mn-ea"/>
              </a:rPr>
              <a:t>柏市の緑や自然環境に対して、</a:t>
            </a:r>
            <a:r>
              <a:rPr kumimoji="1" lang="ja-JP" altLang="en-US" sz="2400" b="1" dirty="0">
                <a:solidFill>
                  <a:srgbClr val="FF0000"/>
                </a:solidFill>
                <a:latin typeface="+mn-ea"/>
              </a:rPr>
              <a:t>満足している人は増加</a:t>
            </a:r>
            <a:r>
              <a:rPr kumimoji="1" lang="ja-JP" altLang="en-US" sz="2400" b="1" dirty="0">
                <a:latin typeface="+mn-ea"/>
              </a:rPr>
              <a:t>し、不満が減少しています。</a:t>
            </a:r>
          </a:p>
        </p:txBody>
      </p:sp>
      <p:sp>
        <p:nvSpPr>
          <p:cNvPr id="12" name="正方形/長方形 11">
            <a:extLst>
              <a:ext uri="{FF2B5EF4-FFF2-40B4-BE49-F238E27FC236}">
                <a16:creationId xmlns:a16="http://schemas.microsoft.com/office/drawing/2014/main" id="{0E44426A-54E7-35A0-2CE7-5CB1B9ACBEF6}"/>
              </a:ext>
            </a:extLst>
          </p:cNvPr>
          <p:cNvSpPr/>
          <p:nvPr/>
        </p:nvSpPr>
        <p:spPr>
          <a:xfrm>
            <a:off x="0" y="-13748"/>
            <a:ext cx="12192000" cy="113438"/>
          </a:xfrm>
          <a:prstGeom prst="rect">
            <a:avLst/>
          </a:prstGeom>
          <a:gradFill flip="none" rotWithShape="1">
            <a:gsLst>
              <a:gs pos="0">
                <a:srgbClr val="008080"/>
              </a:gs>
              <a:gs pos="64740">
                <a:srgbClr val="008080"/>
              </a:gs>
              <a:gs pos="29000">
                <a:srgbClr val="008080"/>
              </a:gs>
              <a:gs pos="100000">
                <a:schemeClr val="bg1"/>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4" name="直線コネクタ 13">
            <a:extLst>
              <a:ext uri="{FF2B5EF4-FFF2-40B4-BE49-F238E27FC236}">
                <a16:creationId xmlns:a16="http://schemas.microsoft.com/office/drawing/2014/main" id="{A60224FF-81C5-5E40-56F1-5E7402FDF53F}"/>
              </a:ext>
            </a:extLst>
          </p:cNvPr>
          <p:cNvCxnSpPr>
            <a:cxnSpLocks/>
          </p:cNvCxnSpPr>
          <p:nvPr/>
        </p:nvCxnSpPr>
        <p:spPr>
          <a:xfrm>
            <a:off x="0" y="563769"/>
            <a:ext cx="121920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7" name="正方形/長方形 16">
            <a:extLst>
              <a:ext uri="{FF2B5EF4-FFF2-40B4-BE49-F238E27FC236}">
                <a16:creationId xmlns:a16="http://schemas.microsoft.com/office/drawing/2014/main" id="{D0F884F1-F639-DBB0-5B16-A97211726484}"/>
              </a:ext>
            </a:extLst>
          </p:cNvPr>
          <p:cNvSpPr/>
          <p:nvPr/>
        </p:nvSpPr>
        <p:spPr>
          <a:xfrm>
            <a:off x="0" y="72192"/>
            <a:ext cx="116878" cy="491578"/>
          </a:xfrm>
          <a:prstGeom prst="rect">
            <a:avLst/>
          </a:prstGeom>
          <a:solidFill>
            <a:srgbClr val="0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6" name="テキスト ボックス 5">
            <a:extLst>
              <a:ext uri="{FF2B5EF4-FFF2-40B4-BE49-F238E27FC236}">
                <a16:creationId xmlns:a16="http://schemas.microsoft.com/office/drawing/2014/main" id="{264249C2-4197-08F5-A256-F54FA37F59D8}"/>
              </a:ext>
            </a:extLst>
          </p:cNvPr>
          <p:cNvSpPr txBox="1"/>
          <p:nvPr/>
        </p:nvSpPr>
        <p:spPr>
          <a:xfrm>
            <a:off x="111577" y="747370"/>
            <a:ext cx="11963545" cy="400110"/>
          </a:xfrm>
          <a:prstGeom prst="rect">
            <a:avLst/>
          </a:prstGeom>
          <a:solidFill>
            <a:srgbClr val="008080"/>
          </a:solidFill>
          <a:ln>
            <a:noFill/>
          </a:ln>
        </p:spPr>
        <p:txBody>
          <a:bodyPr wrap="square" rtlCol="0">
            <a:spAutoFit/>
          </a:bodyPr>
          <a:lstStyle/>
          <a:p>
            <a:r>
              <a:rPr kumimoji="1" lang="ja-JP" altLang="en-US" sz="2000" b="1" dirty="0">
                <a:solidFill>
                  <a:schemeClr val="bg1"/>
                </a:solidFill>
                <a:latin typeface="+mn-ea"/>
              </a:rPr>
              <a:t>２）緑の満足度</a:t>
            </a:r>
            <a:r>
              <a:rPr kumimoji="1" lang="en-US" altLang="ja-JP" sz="2000" b="1" dirty="0">
                <a:solidFill>
                  <a:schemeClr val="bg1"/>
                </a:solidFill>
                <a:latin typeface="+mn-ea"/>
              </a:rPr>
              <a:t>【</a:t>
            </a:r>
            <a:r>
              <a:rPr kumimoji="1" lang="ja-JP" altLang="en-US" sz="2000" b="1" dirty="0">
                <a:solidFill>
                  <a:schemeClr val="bg1"/>
                </a:solidFill>
                <a:latin typeface="+mn-ea"/>
              </a:rPr>
              <a:t>令和５年度</a:t>
            </a:r>
            <a:r>
              <a:rPr kumimoji="1" lang="en-US" altLang="ja-JP" sz="2000" b="1" dirty="0">
                <a:solidFill>
                  <a:schemeClr val="bg1"/>
                </a:solidFill>
                <a:latin typeface="+mn-ea"/>
              </a:rPr>
              <a:t>(2023</a:t>
            </a:r>
            <a:r>
              <a:rPr kumimoji="1" lang="ja-JP" altLang="en-US" sz="2000" b="1" dirty="0">
                <a:solidFill>
                  <a:schemeClr val="bg1"/>
                </a:solidFill>
                <a:latin typeface="+mn-ea"/>
              </a:rPr>
              <a:t>年度</a:t>
            </a:r>
            <a:r>
              <a:rPr kumimoji="1" lang="en-US" altLang="ja-JP" sz="2000" b="1" dirty="0">
                <a:solidFill>
                  <a:schemeClr val="bg1"/>
                </a:solidFill>
                <a:latin typeface="+mn-ea"/>
              </a:rPr>
              <a:t>)</a:t>
            </a:r>
            <a:r>
              <a:rPr kumimoji="1" lang="ja-JP" altLang="en-US" sz="2000" b="1" dirty="0">
                <a:solidFill>
                  <a:schemeClr val="bg1"/>
                </a:solidFill>
                <a:latin typeface="+mn-ea"/>
              </a:rPr>
              <a:t>と平成</a:t>
            </a:r>
            <a:r>
              <a:rPr kumimoji="1" lang="en-US" altLang="ja-JP" sz="2000" b="1" dirty="0">
                <a:solidFill>
                  <a:schemeClr val="bg1"/>
                </a:solidFill>
                <a:latin typeface="+mn-ea"/>
              </a:rPr>
              <a:t>19</a:t>
            </a:r>
            <a:r>
              <a:rPr kumimoji="1" lang="ja-JP" altLang="en-US" sz="2000" b="1" dirty="0">
                <a:solidFill>
                  <a:schemeClr val="bg1"/>
                </a:solidFill>
                <a:latin typeface="+mn-ea"/>
              </a:rPr>
              <a:t>年度</a:t>
            </a:r>
            <a:r>
              <a:rPr kumimoji="1" lang="en-US" altLang="ja-JP" sz="2000" b="1" dirty="0">
                <a:solidFill>
                  <a:schemeClr val="bg1"/>
                </a:solidFill>
                <a:latin typeface="+mn-ea"/>
              </a:rPr>
              <a:t>(2007</a:t>
            </a:r>
            <a:r>
              <a:rPr kumimoji="1" lang="ja-JP" altLang="en-US" sz="2000" b="1" dirty="0">
                <a:solidFill>
                  <a:schemeClr val="bg1"/>
                </a:solidFill>
                <a:latin typeface="+mn-ea"/>
              </a:rPr>
              <a:t>年度</a:t>
            </a:r>
            <a:r>
              <a:rPr kumimoji="1" lang="en-US" altLang="ja-JP" sz="2000" b="1" dirty="0">
                <a:solidFill>
                  <a:schemeClr val="bg1"/>
                </a:solidFill>
                <a:latin typeface="+mn-ea"/>
              </a:rPr>
              <a:t>)</a:t>
            </a:r>
            <a:r>
              <a:rPr kumimoji="1" lang="ja-JP" altLang="en-US" sz="2000" b="1" dirty="0">
                <a:solidFill>
                  <a:schemeClr val="bg1"/>
                </a:solidFill>
                <a:latin typeface="+mn-ea"/>
              </a:rPr>
              <a:t>との比較</a:t>
            </a:r>
            <a:r>
              <a:rPr kumimoji="1" lang="en-US" altLang="ja-JP" sz="2000" b="1" dirty="0">
                <a:solidFill>
                  <a:schemeClr val="bg1"/>
                </a:solidFill>
                <a:latin typeface="+mn-ea"/>
              </a:rPr>
              <a:t>】</a:t>
            </a:r>
            <a:r>
              <a:rPr kumimoji="1" lang="ja-JP" altLang="en-US" sz="2000" b="1" dirty="0">
                <a:solidFill>
                  <a:schemeClr val="bg1"/>
                </a:solidFill>
                <a:latin typeface="+mn-ea"/>
              </a:rPr>
              <a:t> 　</a:t>
            </a:r>
          </a:p>
        </p:txBody>
      </p:sp>
      <p:sp>
        <p:nvSpPr>
          <p:cNvPr id="31" name="テキスト ボックス 30">
            <a:extLst>
              <a:ext uri="{FF2B5EF4-FFF2-40B4-BE49-F238E27FC236}">
                <a16:creationId xmlns:a16="http://schemas.microsoft.com/office/drawing/2014/main" id="{79C6DB6B-0CB9-EC71-F603-BD909887EFC7}"/>
              </a:ext>
            </a:extLst>
          </p:cNvPr>
          <p:cNvSpPr txBox="1"/>
          <p:nvPr/>
        </p:nvSpPr>
        <p:spPr>
          <a:xfrm>
            <a:off x="236762" y="5958149"/>
            <a:ext cx="11838360" cy="646331"/>
          </a:xfrm>
          <a:prstGeom prst="rect">
            <a:avLst/>
          </a:prstGeom>
          <a:noFill/>
        </p:spPr>
        <p:txBody>
          <a:bodyPr wrap="square" rtlCol="0">
            <a:spAutoFit/>
          </a:bodyPr>
          <a:lstStyle/>
          <a:p>
            <a:pPr marL="285750" indent="-285750">
              <a:buFont typeface="Wingdings" panose="05000000000000000000" pitchFamily="2" charset="2"/>
              <a:buChar char="l"/>
            </a:pPr>
            <a:r>
              <a:rPr kumimoji="1" lang="ja-JP" altLang="en-US" dirty="0">
                <a:latin typeface="+mn-ea"/>
              </a:rPr>
              <a:t>満足</a:t>
            </a:r>
            <a:r>
              <a:rPr lang="ja-JP" altLang="en-US" dirty="0">
                <a:latin typeface="+mn-ea"/>
              </a:rPr>
              <a:t>（</a:t>
            </a:r>
            <a:r>
              <a:rPr kumimoji="1" lang="ja-JP" altLang="en-US" dirty="0">
                <a:latin typeface="+mn-ea"/>
              </a:rPr>
              <a:t>＋</a:t>
            </a:r>
            <a:r>
              <a:rPr kumimoji="1" lang="en-US" altLang="ja-JP" dirty="0">
                <a:latin typeface="+mn-ea"/>
              </a:rPr>
              <a:t>3.9pt</a:t>
            </a:r>
            <a:r>
              <a:rPr lang="ja-JP" altLang="en-US" dirty="0">
                <a:latin typeface="+mn-ea"/>
              </a:rPr>
              <a:t>）、やや満足（＋</a:t>
            </a:r>
            <a:r>
              <a:rPr lang="en-US" altLang="ja-JP" dirty="0">
                <a:latin typeface="+mn-ea"/>
              </a:rPr>
              <a:t>11.5pt</a:t>
            </a:r>
            <a:r>
              <a:rPr lang="ja-JP" altLang="en-US" dirty="0">
                <a:latin typeface="+mn-ea"/>
              </a:rPr>
              <a:t>）の層が増加　 合計（＋</a:t>
            </a:r>
            <a:r>
              <a:rPr lang="en-US" altLang="ja-JP" dirty="0">
                <a:latin typeface="+mn-ea"/>
              </a:rPr>
              <a:t>15.4pt</a:t>
            </a:r>
            <a:r>
              <a:rPr lang="ja-JP" altLang="en-US" dirty="0">
                <a:latin typeface="+mn-ea"/>
              </a:rPr>
              <a:t>）</a:t>
            </a:r>
            <a:r>
              <a:rPr kumimoji="1" lang="ja-JP" altLang="en-US" dirty="0">
                <a:latin typeface="+mn-ea"/>
              </a:rPr>
              <a:t> </a:t>
            </a:r>
            <a:endParaRPr kumimoji="1" lang="en-US" altLang="ja-JP" dirty="0">
              <a:latin typeface="+mn-ea"/>
            </a:endParaRPr>
          </a:p>
          <a:p>
            <a:pPr marL="285750" indent="-285750">
              <a:buFont typeface="Wingdings" panose="05000000000000000000" pitchFamily="2" charset="2"/>
              <a:buChar char="l"/>
            </a:pPr>
            <a:r>
              <a:rPr lang="ja-JP" altLang="en-US" dirty="0">
                <a:latin typeface="+mn-ea"/>
              </a:rPr>
              <a:t>不満（－</a:t>
            </a:r>
            <a:r>
              <a:rPr lang="en-US" altLang="ja-JP" dirty="0">
                <a:latin typeface="+mn-ea"/>
              </a:rPr>
              <a:t>1.2pt</a:t>
            </a:r>
            <a:r>
              <a:rPr lang="ja-JP" altLang="en-US" dirty="0">
                <a:latin typeface="+mn-ea"/>
              </a:rPr>
              <a:t>）、やや不満（－  </a:t>
            </a:r>
            <a:r>
              <a:rPr lang="en-US" altLang="ja-JP" dirty="0">
                <a:latin typeface="+mn-ea"/>
              </a:rPr>
              <a:t>4.9pt</a:t>
            </a:r>
            <a:r>
              <a:rPr lang="ja-JP" altLang="en-US" dirty="0">
                <a:latin typeface="+mn-ea"/>
              </a:rPr>
              <a:t>）の層が減少　 合計（－  </a:t>
            </a:r>
            <a:r>
              <a:rPr lang="en-US" altLang="ja-JP" dirty="0">
                <a:latin typeface="+mn-ea"/>
              </a:rPr>
              <a:t>6.1pt</a:t>
            </a:r>
            <a:r>
              <a:rPr lang="ja-JP" altLang="en-US" dirty="0">
                <a:latin typeface="+mn-ea"/>
              </a:rPr>
              <a:t>）</a:t>
            </a:r>
            <a:endParaRPr kumimoji="1" lang="en-US" altLang="ja-JP" dirty="0">
              <a:latin typeface="+mn-ea"/>
            </a:endParaRPr>
          </a:p>
        </p:txBody>
      </p:sp>
      <p:sp>
        <p:nvSpPr>
          <p:cNvPr id="2" name="テキスト ボックス 1">
            <a:extLst>
              <a:ext uri="{FF2B5EF4-FFF2-40B4-BE49-F238E27FC236}">
                <a16:creationId xmlns:a16="http://schemas.microsoft.com/office/drawing/2014/main" id="{28996848-ADBF-6BB2-21CE-D8BA33070FA9}"/>
              </a:ext>
            </a:extLst>
          </p:cNvPr>
          <p:cNvSpPr txBox="1"/>
          <p:nvPr/>
        </p:nvSpPr>
        <p:spPr>
          <a:xfrm>
            <a:off x="483279" y="1960485"/>
            <a:ext cx="1419129" cy="369332"/>
          </a:xfrm>
          <a:prstGeom prst="rect">
            <a:avLst/>
          </a:prstGeom>
          <a:noFill/>
          <a:ln>
            <a:solidFill>
              <a:srgbClr val="008080"/>
            </a:solidFill>
          </a:ln>
        </p:spPr>
        <p:txBody>
          <a:bodyPr wrap="square" rtlCol="0">
            <a:spAutoFit/>
          </a:bodyPr>
          <a:lstStyle/>
          <a:p>
            <a:r>
              <a:rPr kumimoji="1" lang="ja-JP" altLang="en-US" b="1" dirty="0">
                <a:solidFill>
                  <a:srgbClr val="008080"/>
                </a:solidFill>
                <a:latin typeface="+mn-ea"/>
              </a:rPr>
              <a:t>平成</a:t>
            </a:r>
            <a:r>
              <a:rPr kumimoji="1" lang="en-US" altLang="ja-JP" b="1" dirty="0">
                <a:solidFill>
                  <a:srgbClr val="008080"/>
                </a:solidFill>
                <a:latin typeface="+mn-ea"/>
              </a:rPr>
              <a:t>19</a:t>
            </a:r>
            <a:r>
              <a:rPr kumimoji="1" lang="ja-JP" altLang="en-US" b="1" dirty="0">
                <a:solidFill>
                  <a:srgbClr val="008080"/>
                </a:solidFill>
                <a:latin typeface="+mn-ea"/>
              </a:rPr>
              <a:t>年度</a:t>
            </a:r>
          </a:p>
        </p:txBody>
      </p:sp>
      <p:sp>
        <p:nvSpPr>
          <p:cNvPr id="4" name="テキスト ボックス 3">
            <a:extLst>
              <a:ext uri="{FF2B5EF4-FFF2-40B4-BE49-F238E27FC236}">
                <a16:creationId xmlns:a16="http://schemas.microsoft.com/office/drawing/2014/main" id="{4A0D4E6A-AE58-50F3-D1FB-29730D996754}"/>
              </a:ext>
            </a:extLst>
          </p:cNvPr>
          <p:cNvSpPr txBox="1"/>
          <p:nvPr/>
        </p:nvSpPr>
        <p:spPr>
          <a:xfrm>
            <a:off x="5967755" y="1960485"/>
            <a:ext cx="1419129" cy="369332"/>
          </a:xfrm>
          <a:prstGeom prst="rect">
            <a:avLst/>
          </a:prstGeom>
          <a:noFill/>
          <a:ln>
            <a:solidFill>
              <a:srgbClr val="008080"/>
            </a:solidFill>
          </a:ln>
        </p:spPr>
        <p:txBody>
          <a:bodyPr wrap="square" rtlCol="0">
            <a:spAutoFit/>
          </a:bodyPr>
          <a:lstStyle/>
          <a:p>
            <a:r>
              <a:rPr kumimoji="1" lang="ja-JP" altLang="en-US" b="1" dirty="0">
                <a:solidFill>
                  <a:srgbClr val="008080"/>
                </a:solidFill>
                <a:latin typeface="+mn-ea"/>
              </a:rPr>
              <a:t>令和５年度</a:t>
            </a:r>
          </a:p>
        </p:txBody>
      </p:sp>
      <p:sp>
        <p:nvSpPr>
          <p:cNvPr id="5" name="テキスト ボックス 4">
            <a:extLst>
              <a:ext uri="{FF2B5EF4-FFF2-40B4-BE49-F238E27FC236}">
                <a16:creationId xmlns:a16="http://schemas.microsoft.com/office/drawing/2014/main" id="{6A104561-C0A7-AFF0-C32F-0EE0DEDCD2BC}"/>
              </a:ext>
            </a:extLst>
          </p:cNvPr>
          <p:cNvSpPr txBox="1"/>
          <p:nvPr/>
        </p:nvSpPr>
        <p:spPr>
          <a:xfrm>
            <a:off x="397078" y="1296903"/>
            <a:ext cx="6105644" cy="369332"/>
          </a:xfrm>
          <a:prstGeom prst="rect">
            <a:avLst/>
          </a:prstGeom>
          <a:noFill/>
        </p:spPr>
        <p:txBody>
          <a:bodyPr wrap="square">
            <a:spAutoFit/>
          </a:bodyPr>
          <a:lstStyle/>
          <a:p>
            <a:r>
              <a:rPr lang="en-US" altLang="ja-JP" b="1" dirty="0">
                <a:latin typeface="+mn-ea"/>
              </a:rPr>
              <a:t>(Q.5)</a:t>
            </a:r>
            <a:r>
              <a:rPr lang="ja-JP" altLang="en-US" b="1" dirty="0">
                <a:latin typeface="+mn-ea"/>
              </a:rPr>
              <a:t>柏市の緑や自然環境をどう思いますか。</a:t>
            </a:r>
          </a:p>
        </p:txBody>
      </p:sp>
      <p:sp>
        <p:nvSpPr>
          <p:cNvPr id="19" name="テキスト ボックス 18">
            <a:extLst>
              <a:ext uri="{FF2B5EF4-FFF2-40B4-BE49-F238E27FC236}">
                <a16:creationId xmlns:a16="http://schemas.microsoft.com/office/drawing/2014/main" id="{0BEF6AA6-505A-52EF-81CF-7207509F3CC9}"/>
              </a:ext>
            </a:extLst>
          </p:cNvPr>
          <p:cNvSpPr txBox="1"/>
          <p:nvPr/>
        </p:nvSpPr>
        <p:spPr>
          <a:xfrm>
            <a:off x="236762" y="5038754"/>
            <a:ext cx="1821320" cy="369332"/>
          </a:xfrm>
          <a:prstGeom prst="rect">
            <a:avLst/>
          </a:prstGeom>
          <a:noFill/>
        </p:spPr>
        <p:txBody>
          <a:bodyPr wrap="square" rtlCol="0">
            <a:spAutoFit/>
          </a:bodyPr>
          <a:lstStyle/>
          <a:p>
            <a:r>
              <a:rPr kumimoji="1" lang="en-US" altLang="ja-JP" b="1" dirty="0">
                <a:latin typeface="+mn-ea"/>
              </a:rPr>
              <a:t>16</a:t>
            </a:r>
            <a:r>
              <a:rPr kumimoji="1" lang="ja-JP" altLang="en-US" b="1" dirty="0">
                <a:latin typeface="+mn-ea"/>
              </a:rPr>
              <a:t>年での変化は</a:t>
            </a:r>
          </a:p>
        </p:txBody>
      </p:sp>
      <p:graphicFrame>
        <p:nvGraphicFramePr>
          <p:cNvPr id="7" name="グラフ 6">
            <a:extLst>
              <a:ext uri="{FF2B5EF4-FFF2-40B4-BE49-F238E27FC236}">
                <a16:creationId xmlns:a16="http://schemas.microsoft.com/office/drawing/2014/main" id="{3157350A-DCDC-7E20-63FE-6B51126667D4}"/>
              </a:ext>
            </a:extLst>
          </p:cNvPr>
          <p:cNvGraphicFramePr>
            <a:graphicFrameLocks/>
          </p:cNvGraphicFramePr>
          <p:nvPr>
            <p:extLst>
              <p:ext uri="{D42A27DB-BD31-4B8C-83A1-F6EECF244321}">
                <p14:modId xmlns:p14="http://schemas.microsoft.com/office/powerpoint/2010/main" val="1893050532"/>
              </p:ext>
            </p:extLst>
          </p:nvPr>
        </p:nvGraphicFramePr>
        <p:xfrm>
          <a:off x="1192843" y="1754799"/>
          <a:ext cx="4305300" cy="2842260"/>
        </p:xfrm>
        <a:graphic>
          <a:graphicData uri="http://schemas.openxmlformats.org/drawingml/2006/chart">
            <c:chart xmlns:c="http://schemas.openxmlformats.org/drawingml/2006/chart" xmlns:r="http://schemas.openxmlformats.org/officeDocument/2006/relationships" r:id="rId4"/>
          </a:graphicData>
        </a:graphic>
      </p:graphicFrame>
      <p:sp>
        <p:nvSpPr>
          <p:cNvPr id="13" name="スライド番号プレースホルダー 1">
            <a:extLst>
              <a:ext uri="{FF2B5EF4-FFF2-40B4-BE49-F238E27FC236}">
                <a16:creationId xmlns:a16="http://schemas.microsoft.com/office/drawing/2014/main" id="{7CD49BE3-9598-635B-D34E-563FB1508CB0}"/>
              </a:ext>
            </a:extLst>
          </p:cNvPr>
          <p:cNvSpPr>
            <a:spLocks noGrp="1"/>
          </p:cNvSpPr>
          <p:nvPr>
            <p:ph type="sldNum" sz="quarter" idx="12"/>
          </p:nvPr>
        </p:nvSpPr>
        <p:spPr>
          <a:xfrm>
            <a:off x="11463230" y="178243"/>
            <a:ext cx="611892" cy="325717"/>
          </a:xfrm>
          <a:prstGeom prst="hexagon">
            <a:avLst/>
          </a:prstGeom>
          <a:solidFill>
            <a:srgbClr val="008080"/>
          </a:solidFill>
        </p:spPr>
        <p:txBody>
          <a:bodyPr/>
          <a:lstStyle/>
          <a:p>
            <a:pPr algn="ctr"/>
            <a:fld id="{5FC0E5C0-69CC-48F4-B86E-58D226C669B7}" type="slidenum">
              <a:rPr kumimoji="1" lang="ja-JP" altLang="en-US" b="1" smtClean="0">
                <a:solidFill>
                  <a:schemeClr val="bg1"/>
                </a:solidFill>
              </a:rPr>
              <a:pPr algn="ctr"/>
              <a:t>5</a:t>
            </a:fld>
            <a:endParaRPr kumimoji="1" lang="ja-JP" altLang="en-US" b="1" dirty="0">
              <a:solidFill>
                <a:schemeClr val="bg1"/>
              </a:solidFill>
            </a:endParaRPr>
          </a:p>
        </p:txBody>
      </p:sp>
    </p:spTree>
    <p:extLst>
      <p:ext uri="{BB962C8B-B14F-4D97-AF65-F5344CB8AC3E}">
        <p14:creationId xmlns:p14="http://schemas.microsoft.com/office/powerpoint/2010/main" val="33692894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7251DD-3F84-131B-AB61-693A8F5F7129}"/>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976859A1-731A-EB04-60FF-E036B67E72BF}"/>
              </a:ext>
            </a:extLst>
          </p:cNvPr>
          <p:cNvSpPr txBox="1"/>
          <p:nvPr/>
        </p:nvSpPr>
        <p:spPr>
          <a:xfrm>
            <a:off x="116878" y="129602"/>
            <a:ext cx="3262432" cy="461665"/>
          </a:xfrm>
          <a:prstGeom prst="rect">
            <a:avLst/>
          </a:prstGeom>
          <a:noFill/>
        </p:spPr>
        <p:txBody>
          <a:bodyPr wrap="none" rtlCol="0">
            <a:spAutoFit/>
          </a:bodyPr>
          <a:lstStyle/>
          <a:p>
            <a:r>
              <a:rPr lang="ja-JP" altLang="en-US" sz="2400" b="1" dirty="0">
                <a:solidFill>
                  <a:srgbClr val="002060"/>
                </a:solidFill>
                <a:latin typeface="+mn-ea"/>
              </a:rPr>
              <a:t>選択式アンケート結果</a:t>
            </a:r>
            <a:endParaRPr lang="en-US" altLang="ja-JP" sz="2400" b="1" dirty="0">
              <a:solidFill>
                <a:srgbClr val="002060"/>
              </a:solidFill>
              <a:latin typeface="+mn-ea"/>
            </a:endParaRPr>
          </a:p>
        </p:txBody>
      </p:sp>
      <p:sp>
        <p:nvSpPr>
          <p:cNvPr id="12" name="正方形/長方形 11">
            <a:extLst>
              <a:ext uri="{FF2B5EF4-FFF2-40B4-BE49-F238E27FC236}">
                <a16:creationId xmlns:a16="http://schemas.microsoft.com/office/drawing/2014/main" id="{399F9793-5CB8-6AC3-ABF2-DCD559D801AC}"/>
              </a:ext>
            </a:extLst>
          </p:cNvPr>
          <p:cNvSpPr/>
          <p:nvPr/>
        </p:nvSpPr>
        <p:spPr>
          <a:xfrm>
            <a:off x="0" y="-13748"/>
            <a:ext cx="12192000" cy="113438"/>
          </a:xfrm>
          <a:prstGeom prst="rect">
            <a:avLst/>
          </a:prstGeom>
          <a:gradFill flip="none" rotWithShape="1">
            <a:gsLst>
              <a:gs pos="0">
                <a:srgbClr val="008080"/>
              </a:gs>
              <a:gs pos="64740">
                <a:srgbClr val="008080"/>
              </a:gs>
              <a:gs pos="29000">
                <a:srgbClr val="008080"/>
              </a:gs>
              <a:gs pos="100000">
                <a:schemeClr val="bg1"/>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4" name="直線コネクタ 13">
            <a:extLst>
              <a:ext uri="{FF2B5EF4-FFF2-40B4-BE49-F238E27FC236}">
                <a16:creationId xmlns:a16="http://schemas.microsoft.com/office/drawing/2014/main" id="{6BC4683D-4DDA-31B9-6E72-87FC070CBEF8}"/>
              </a:ext>
            </a:extLst>
          </p:cNvPr>
          <p:cNvCxnSpPr>
            <a:cxnSpLocks/>
          </p:cNvCxnSpPr>
          <p:nvPr/>
        </p:nvCxnSpPr>
        <p:spPr>
          <a:xfrm>
            <a:off x="0" y="563769"/>
            <a:ext cx="121920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7" name="正方形/長方形 16">
            <a:extLst>
              <a:ext uri="{FF2B5EF4-FFF2-40B4-BE49-F238E27FC236}">
                <a16:creationId xmlns:a16="http://schemas.microsoft.com/office/drawing/2014/main" id="{1FDD96EE-CE86-6548-FB3C-B9B3C2FE6970}"/>
              </a:ext>
            </a:extLst>
          </p:cNvPr>
          <p:cNvSpPr/>
          <p:nvPr/>
        </p:nvSpPr>
        <p:spPr>
          <a:xfrm>
            <a:off x="0" y="72192"/>
            <a:ext cx="116878" cy="491578"/>
          </a:xfrm>
          <a:prstGeom prst="rect">
            <a:avLst/>
          </a:prstGeom>
          <a:solidFill>
            <a:srgbClr val="0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1" name="テキスト ボックス 10">
            <a:extLst>
              <a:ext uri="{FF2B5EF4-FFF2-40B4-BE49-F238E27FC236}">
                <a16:creationId xmlns:a16="http://schemas.microsoft.com/office/drawing/2014/main" id="{7870DB11-A5B6-523D-26D0-14A256575290}"/>
              </a:ext>
            </a:extLst>
          </p:cNvPr>
          <p:cNvSpPr txBox="1"/>
          <p:nvPr/>
        </p:nvSpPr>
        <p:spPr>
          <a:xfrm>
            <a:off x="111577" y="747370"/>
            <a:ext cx="11963545" cy="400110"/>
          </a:xfrm>
          <a:prstGeom prst="rect">
            <a:avLst/>
          </a:prstGeom>
          <a:solidFill>
            <a:srgbClr val="008080"/>
          </a:solidFill>
          <a:ln>
            <a:noFill/>
          </a:ln>
        </p:spPr>
        <p:txBody>
          <a:bodyPr wrap="square" rtlCol="0">
            <a:spAutoFit/>
          </a:bodyPr>
          <a:lstStyle/>
          <a:p>
            <a:r>
              <a:rPr kumimoji="1" lang="ja-JP" altLang="en-US" sz="2000" b="1" dirty="0">
                <a:solidFill>
                  <a:schemeClr val="bg1"/>
                </a:solidFill>
                <a:latin typeface="+mn-ea"/>
              </a:rPr>
              <a:t>２）緑の満足度（世代別）</a:t>
            </a:r>
            <a:r>
              <a:rPr kumimoji="1" lang="en-US" altLang="ja-JP" sz="2000" b="1" dirty="0">
                <a:solidFill>
                  <a:schemeClr val="bg1"/>
                </a:solidFill>
                <a:latin typeface="+mn-ea"/>
              </a:rPr>
              <a:t> 【</a:t>
            </a:r>
            <a:r>
              <a:rPr kumimoji="1" lang="ja-JP" altLang="en-US" sz="2000" b="1" dirty="0">
                <a:solidFill>
                  <a:schemeClr val="bg1"/>
                </a:solidFill>
                <a:latin typeface="+mn-ea"/>
              </a:rPr>
              <a:t>令和５年度</a:t>
            </a:r>
            <a:r>
              <a:rPr kumimoji="1" lang="en-US" altLang="ja-JP" sz="2000" b="1" dirty="0">
                <a:solidFill>
                  <a:schemeClr val="bg1"/>
                </a:solidFill>
                <a:latin typeface="+mn-ea"/>
              </a:rPr>
              <a:t>(2023</a:t>
            </a:r>
            <a:r>
              <a:rPr kumimoji="1" lang="ja-JP" altLang="en-US" sz="2000" b="1" dirty="0">
                <a:solidFill>
                  <a:schemeClr val="bg1"/>
                </a:solidFill>
                <a:latin typeface="+mn-ea"/>
              </a:rPr>
              <a:t>年度</a:t>
            </a:r>
            <a:r>
              <a:rPr kumimoji="1" lang="en-US" altLang="ja-JP" sz="2000" b="1" dirty="0">
                <a:solidFill>
                  <a:schemeClr val="bg1"/>
                </a:solidFill>
                <a:latin typeface="+mn-ea"/>
              </a:rPr>
              <a:t>)</a:t>
            </a:r>
            <a:r>
              <a:rPr kumimoji="1" lang="ja-JP" altLang="en-US" sz="2000" b="1" dirty="0">
                <a:solidFill>
                  <a:schemeClr val="bg1"/>
                </a:solidFill>
                <a:latin typeface="+mn-ea"/>
              </a:rPr>
              <a:t>と平成</a:t>
            </a:r>
            <a:r>
              <a:rPr kumimoji="1" lang="en-US" altLang="ja-JP" sz="2000" b="1" dirty="0">
                <a:solidFill>
                  <a:schemeClr val="bg1"/>
                </a:solidFill>
                <a:latin typeface="+mn-ea"/>
              </a:rPr>
              <a:t>19</a:t>
            </a:r>
            <a:r>
              <a:rPr kumimoji="1" lang="ja-JP" altLang="en-US" sz="2000" b="1" dirty="0">
                <a:solidFill>
                  <a:schemeClr val="bg1"/>
                </a:solidFill>
                <a:latin typeface="+mn-ea"/>
              </a:rPr>
              <a:t>年度</a:t>
            </a:r>
            <a:r>
              <a:rPr kumimoji="1" lang="en-US" altLang="ja-JP" sz="2000" b="1" dirty="0">
                <a:solidFill>
                  <a:schemeClr val="bg1"/>
                </a:solidFill>
                <a:latin typeface="+mn-ea"/>
              </a:rPr>
              <a:t>(2007</a:t>
            </a:r>
            <a:r>
              <a:rPr kumimoji="1" lang="ja-JP" altLang="en-US" sz="2000" b="1" dirty="0">
                <a:solidFill>
                  <a:schemeClr val="bg1"/>
                </a:solidFill>
                <a:latin typeface="+mn-ea"/>
              </a:rPr>
              <a:t>年度</a:t>
            </a:r>
            <a:r>
              <a:rPr kumimoji="1" lang="en-US" altLang="ja-JP" sz="2000" b="1" dirty="0">
                <a:solidFill>
                  <a:schemeClr val="bg1"/>
                </a:solidFill>
                <a:latin typeface="+mn-ea"/>
              </a:rPr>
              <a:t>)</a:t>
            </a:r>
            <a:r>
              <a:rPr kumimoji="1" lang="ja-JP" altLang="en-US" sz="2000" b="1" dirty="0">
                <a:solidFill>
                  <a:schemeClr val="bg1"/>
                </a:solidFill>
                <a:latin typeface="+mn-ea"/>
              </a:rPr>
              <a:t>との比較</a:t>
            </a:r>
            <a:r>
              <a:rPr kumimoji="1" lang="en-US" altLang="ja-JP" sz="2000" b="1" dirty="0">
                <a:solidFill>
                  <a:schemeClr val="bg1"/>
                </a:solidFill>
                <a:latin typeface="+mn-ea"/>
              </a:rPr>
              <a:t>】</a:t>
            </a:r>
            <a:endParaRPr kumimoji="1" lang="ja-JP" altLang="en-US" sz="2000" b="1" dirty="0">
              <a:solidFill>
                <a:schemeClr val="bg1"/>
              </a:solidFill>
              <a:latin typeface="+mn-ea"/>
            </a:endParaRPr>
          </a:p>
        </p:txBody>
      </p:sp>
      <p:sp>
        <p:nvSpPr>
          <p:cNvPr id="13" name="テキスト ボックス 12">
            <a:extLst>
              <a:ext uri="{FF2B5EF4-FFF2-40B4-BE49-F238E27FC236}">
                <a16:creationId xmlns:a16="http://schemas.microsoft.com/office/drawing/2014/main" id="{ACE73C3F-1811-5CE6-B9B4-E160D87678E1}"/>
              </a:ext>
            </a:extLst>
          </p:cNvPr>
          <p:cNvSpPr txBox="1"/>
          <p:nvPr/>
        </p:nvSpPr>
        <p:spPr>
          <a:xfrm>
            <a:off x="397078" y="1296903"/>
            <a:ext cx="6105644" cy="369332"/>
          </a:xfrm>
          <a:prstGeom prst="rect">
            <a:avLst/>
          </a:prstGeom>
          <a:noFill/>
        </p:spPr>
        <p:txBody>
          <a:bodyPr wrap="square">
            <a:spAutoFit/>
          </a:bodyPr>
          <a:lstStyle/>
          <a:p>
            <a:r>
              <a:rPr lang="en-US" altLang="ja-JP" b="1" dirty="0">
                <a:latin typeface="+mn-ea"/>
              </a:rPr>
              <a:t>(Q.5)</a:t>
            </a:r>
            <a:r>
              <a:rPr lang="ja-JP" altLang="en-US" b="1" dirty="0">
                <a:latin typeface="+mn-ea"/>
              </a:rPr>
              <a:t>柏市の緑や自然環境をどう思いますか。</a:t>
            </a:r>
          </a:p>
        </p:txBody>
      </p:sp>
      <p:pic>
        <p:nvPicPr>
          <p:cNvPr id="16" name="図 15">
            <a:extLst>
              <a:ext uri="{FF2B5EF4-FFF2-40B4-BE49-F238E27FC236}">
                <a16:creationId xmlns:a16="http://schemas.microsoft.com/office/drawing/2014/main" id="{4DAEFAE2-D613-3AEB-1DB2-AB6AF6ABBD53}"/>
              </a:ext>
            </a:extLst>
          </p:cNvPr>
          <p:cNvPicPr>
            <a:picLocks noChangeAspect="1"/>
          </p:cNvPicPr>
          <p:nvPr/>
        </p:nvPicPr>
        <p:blipFill>
          <a:blip r:embed="rId3"/>
          <a:srcRect l="2517" r="1387"/>
          <a:stretch>
            <a:fillRect/>
          </a:stretch>
        </p:blipFill>
        <p:spPr>
          <a:xfrm>
            <a:off x="6180766" y="2025383"/>
            <a:ext cx="5894356" cy="3218237"/>
          </a:xfrm>
          <a:prstGeom prst="rect">
            <a:avLst/>
          </a:prstGeom>
        </p:spPr>
      </p:pic>
      <p:sp>
        <p:nvSpPr>
          <p:cNvPr id="27" name="テキスト ボックス 26">
            <a:extLst>
              <a:ext uri="{FF2B5EF4-FFF2-40B4-BE49-F238E27FC236}">
                <a16:creationId xmlns:a16="http://schemas.microsoft.com/office/drawing/2014/main" id="{7FD623EA-308F-6C41-73C1-ACC46DF7653F}"/>
              </a:ext>
            </a:extLst>
          </p:cNvPr>
          <p:cNvSpPr txBox="1"/>
          <p:nvPr/>
        </p:nvSpPr>
        <p:spPr>
          <a:xfrm>
            <a:off x="254337" y="6143623"/>
            <a:ext cx="7995583" cy="646331"/>
          </a:xfrm>
          <a:prstGeom prst="rect">
            <a:avLst/>
          </a:prstGeom>
          <a:noFill/>
        </p:spPr>
        <p:txBody>
          <a:bodyPr wrap="square" rtlCol="0">
            <a:spAutoFit/>
          </a:bodyPr>
          <a:lstStyle/>
          <a:p>
            <a:pPr marL="285750" indent="-285750">
              <a:buFont typeface="Wingdings" panose="05000000000000000000" pitchFamily="2" charset="2"/>
              <a:buChar char="l"/>
            </a:pPr>
            <a:r>
              <a:rPr kumimoji="1" lang="ja-JP" altLang="en-US" dirty="0"/>
              <a:t>平成</a:t>
            </a:r>
            <a:r>
              <a:rPr kumimoji="1" lang="en-US" altLang="ja-JP" dirty="0"/>
              <a:t>19</a:t>
            </a:r>
            <a:r>
              <a:rPr kumimoji="1" lang="ja-JP" altLang="en-US" dirty="0"/>
              <a:t>年度では、最も高いのは</a:t>
            </a:r>
            <a:r>
              <a:rPr kumimoji="1" lang="en-US" altLang="ja-JP" dirty="0"/>
              <a:t>70</a:t>
            </a:r>
            <a:r>
              <a:rPr kumimoji="1" lang="ja-JP" altLang="en-US" dirty="0"/>
              <a:t>代以上で、最も低いのは</a:t>
            </a:r>
            <a:r>
              <a:rPr kumimoji="1" lang="en-US" altLang="ja-JP" dirty="0"/>
              <a:t>20</a:t>
            </a:r>
            <a:r>
              <a:rPr kumimoji="1" lang="ja-JP" altLang="en-US" dirty="0"/>
              <a:t>代です。</a:t>
            </a:r>
            <a:endParaRPr kumimoji="1" lang="en-US" altLang="ja-JP" dirty="0"/>
          </a:p>
          <a:p>
            <a:pPr marL="285750" indent="-285750">
              <a:buFont typeface="Wingdings" panose="05000000000000000000" pitchFamily="2" charset="2"/>
              <a:buChar char="l"/>
            </a:pPr>
            <a:r>
              <a:rPr lang="ja-JP" altLang="en-US" dirty="0"/>
              <a:t>令和５年度では、最も高いのは</a:t>
            </a:r>
            <a:r>
              <a:rPr lang="en-US" altLang="ja-JP" dirty="0"/>
              <a:t>70</a:t>
            </a:r>
            <a:r>
              <a:rPr lang="ja-JP" altLang="en-US" dirty="0"/>
              <a:t>代以上で、最も低いのは</a:t>
            </a:r>
            <a:r>
              <a:rPr lang="en-US" altLang="ja-JP" dirty="0"/>
              <a:t>50</a:t>
            </a:r>
            <a:r>
              <a:rPr lang="ja-JP" altLang="en-US" dirty="0"/>
              <a:t>代です。</a:t>
            </a:r>
            <a:endParaRPr lang="en-US" altLang="ja-JP" dirty="0"/>
          </a:p>
        </p:txBody>
      </p:sp>
      <p:sp>
        <p:nvSpPr>
          <p:cNvPr id="5" name="テキスト ボックス 4">
            <a:extLst>
              <a:ext uri="{FF2B5EF4-FFF2-40B4-BE49-F238E27FC236}">
                <a16:creationId xmlns:a16="http://schemas.microsoft.com/office/drawing/2014/main" id="{42DE3602-A6E9-D305-3673-168AC054E06E}"/>
              </a:ext>
            </a:extLst>
          </p:cNvPr>
          <p:cNvSpPr txBox="1"/>
          <p:nvPr/>
        </p:nvSpPr>
        <p:spPr>
          <a:xfrm>
            <a:off x="427601" y="1661143"/>
            <a:ext cx="1419129" cy="369332"/>
          </a:xfrm>
          <a:prstGeom prst="rect">
            <a:avLst/>
          </a:prstGeom>
          <a:noFill/>
          <a:ln>
            <a:solidFill>
              <a:srgbClr val="008080"/>
            </a:solidFill>
          </a:ln>
        </p:spPr>
        <p:txBody>
          <a:bodyPr wrap="square" rtlCol="0">
            <a:spAutoFit/>
          </a:bodyPr>
          <a:lstStyle/>
          <a:p>
            <a:r>
              <a:rPr kumimoji="1" lang="ja-JP" altLang="en-US" b="1" dirty="0">
                <a:solidFill>
                  <a:srgbClr val="008080"/>
                </a:solidFill>
                <a:latin typeface="+mn-ea"/>
              </a:rPr>
              <a:t>平成</a:t>
            </a:r>
            <a:r>
              <a:rPr kumimoji="1" lang="en-US" altLang="ja-JP" b="1" dirty="0">
                <a:solidFill>
                  <a:srgbClr val="008080"/>
                </a:solidFill>
                <a:latin typeface="+mn-ea"/>
              </a:rPr>
              <a:t>19</a:t>
            </a:r>
            <a:r>
              <a:rPr kumimoji="1" lang="ja-JP" altLang="en-US" b="1" dirty="0">
                <a:solidFill>
                  <a:srgbClr val="008080"/>
                </a:solidFill>
                <a:latin typeface="+mn-ea"/>
              </a:rPr>
              <a:t>年度</a:t>
            </a:r>
          </a:p>
        </p:txBody>
      </p:sp>
      <p:sp>
        <p:nvSpPr>
          <p:cNvPr id="6" name="テキスト ボックス 5">
            <a:extLst>
              <a:ext uri="{FF2B5EF4-FFF2-40B4-BE49-F238E27FC236}">
                <a16:creationId xmlns:a16="http://schemas.microsoft.com/office/drawing/2014/main" id="{C3CE7D4F-A56C-04F4-8B2B-E24FDB10EAF1}"/>
              </a:ext>
            </a:extLst>
          </p:cNvPr>
          <p:cNvSpPr txBox="1"/>
          <p:nvPr/>
        </p:nvSpPr>
        <p:spPr>
          <a:xfrm>
            <a:off x="5981309" y="1656051"/>
            <a:ext cx="1419129" cy="369332"/>
          </a:xfrm>
          <a:prstGeom prst="rect">
            <a:avLst/>
          </a:prstGeom>
          <a:noFill/>
          <a:ln>
            <a:solidFill>
              <a:srgbClr val="008080"/>
            </a:solidFill>
          </a:ln>
        </p:spPr>
        <p:txBody>
          <a:bodyPr wrap="square" rtlCol="0">
            <a:spAutoFit/>
          </a:bodyPr>
          <a:lstStyle/>
          <a:p>
            <a:r>
              <a:rPr kumimoji="1" lang="ja-JP" altLang="en-US" b="1" dirty="0">
                <a:solidFill>
                  <a:srgbClr val="008080"/>
                </a:solidFill>
                <a:latin typeface="+mn-ea"/>
              </a:rPr>
              <a:t>令和５年度</a:t>
            </a:r>
          </a:p>
        </p:txBody>
      </p:sp>
      <p:sp>
        <p:nvSpPr>
          <p:cNvPr id="2" name="テキスト ボックス 1">
            <a:extLst>
              <a:ext uri="{FF2B5EF4-FFF2-40B4-BE49-F238E27FC236}">
                <a16:creationId xmlns:a16="http://schemas.microsoft.com/office/drawing/2014/main" id="{B875E8F9-341D-E543-0A63-DD6B4CF6A8A3}"/>
              </a:ext>
            </a:extLst>
          </p:cNvPr>
          <p:cNvSpPr txBox="1"/>
          <p:nvPr/>
        </p:nvSpPr>
        <p:spPr>
          <a:xfrm>
            <a:off x="1877253" y="1811138"/>
            <a:ext cx="1585690" cy="276999"/>
          </a:xfrm>
          <a:prstGeom prst="rect">
            <a:avLst/>
          </a:prstGeom>
          <a:noFill/>
        </p:spPr>
        <p:txBody>
          <a:bodyPr wrap="none" rtlCol="0">
            <a:spAutoFit/>
          </a:bodyPr>
          <a:lstStyle/>
          <a:p>
            <a:r>
              <a:rPr kumimoji="1" lang="en-US" altLang="ja-JP" sz="1200" b="1" dirty="0"/>
              <a:t>※10</a:t>
            </a:r>
            <a:r>
              <a:rPr kumimoji="1" lang="ja-JP" altLang="en-US" sz="1200" b="1" dirty="0"/>
              <a:t>代は調査対象外</a:t>
            </a:r>
          </a:p>
        </p:txBody>
      </p:sp>
      <p:pic>
        <p:nvPicPr>
          <p:cNvPr id="4" name="図 3">
            <a:extLst>
              <a:ext uri="{FF2B5EF4-FFF2-40B4-BE49-F238E27FC236}">
                <a16:creationId xmlns:a16="http://schemas.microsoft.com/office/drawing/2014/main" id="{E7755333-95A3-81FB-E3F4-5BD3A805F8AD}"/>
              </a:ext>
            </a:extLst>
          </p:cNvPr>
          <p:cNvPicPr>
            <a:picLocks noChangeAspect="1"/>
          </p:cNvPicPr>
          <p:nvPr/>
        </p:nvPicPr>
        <p:blipFill>
          <a:blip r:embed="rId4"/>
          <a:srcRect l="2570"/>
          <a:stretch>
            <a:fillRect/>
          </a:stretch>
        </p:blipFill>
        <p:spPr>
          <a:xfrm>
            <a:off x="52759" y="2088137"/>
            <a:ext cx="6160617" cy="3148242"/>
          </a:xfrm>
          <a:prstGeom prst="rect">
            <a:avLst/>
          </a:prstGeom>
        </p:spPr>
      </p:pic>
      <p:sp>
        <p:nvSpPr>
          <p:cNvPr id="7" name="テキスト ボックス 6">
            <a:extLst>
              <a:ext uri="{FF2B5EF4-FFF2-40B4-BE49-F238E27FC236}">
                <a16:creationId xmlns:a16="http://schemas.microsoft.com/office/drawing/2014/main" id="{BD451AF7-7F7A-0168-D7E2-84B03C878EC5}"/>
              </a:ext>
            </a:extLst>
          </p:cNvPr>
          <p:cNvSpPr txBox="1"/>
          <p:nvPr/>
        </p:nvSpPr>
        <p:spPr>
          <a:xfrm>
            <a:off x="254337" y="5389465"/>
            <a:ext cx="11678024" cy="615553"/>
          </a:xfrm>
          <a:prstGeom prst="rect">
            <a:avLst/>
          </a:prstGeom>
          <a:noFill/>
        </p:spPr>
        <p:txBody>
          <a:bodyPr wrap="square" rtlCol="0">
            <a:spAutoFit/>
          </a:bodyPr>
          <a:lstStyle/>
          <a:p>
            <a:r>
              <a:rPr kumimoji="1" lang="ja-JP" altLang="en-US" sz="2000" b="1" dirty="0"/>
              <a:t>世代別の比較では、過去に</a:t>
            </a:r>
            <a:r>
              <a:rPr kumimoji="1" lang="ja-JP" altLang="en-US" sz="2000" b="1" dirty="0">
                <a:solidFill>
                  <a:srgbClr val="FF0000"/>
                </a:solidFill>
              </a:rPr>
              <a:t>最も低い層であった</a:t>
            </a:r>
            <a:r>
              <a:rPr kumimoji="1" lang="en-US" altLang="ja-JP" sz="2000" b="1" dirty="0">
                <a:solidFill>
                  <a:srgbClr val="FF0000"/>
                </a:solidFill>
              </a:rPr>
              <a:t>20</a:t>
            </a:r>
            <a:r>
              <a:rPr kumimoji="1" lang="ja-JP" altLang="en-US" sz="2000" b="1" dirty="0">
                <a:solidFill>
                  <a:srgbClr val="FF0000"/>
                </a:solidFill>
              </a:rPr>
              <a:t>代</a:t>
            </a:r>
            <a:r>
              <a:rPr lang="ja-JP" altLang="en-US" sz="2000" b="1" dirty="0">
                <a:solidFill>
                  <a:srgbClr val="FF0000"/>
                </a:solidFill>
              </a:rPr>
              <a:t>が、現在は他の世代と同程度</a:t>
            </a:r>
            <a:r>
              <a:rPr lang="ja-JP" altLang="en-US" sz="2000" b="1" dirty="0"/>
              <a:t>になっています。</a:t>
            </a:r>
            <a:endParaRPr kumimoji="1" lang="en-US" altLang="ja-JP" sz="2000" b="1" dirty="0"/>
          </a:p>
          <a:p>
            <a:r>
              <a:rPr kumimoji="1" lang="en-US" altLang="ja-JP" sz="1400" dirty="0"/>
              <a:t>※</a:t>
            </a:r>
            <a:r>
              <a:rPr kumimoji="1" lang="ja-JP" altLang="en-US" sz="1400" dirty="0"/>
              <a:t>緑の満足度＝満足＋やや満足</a:t>
            </a:r>
            <a:endParaRPr kumimoji="1" lang="ja-JP" altLang="en-US" sz="2000" dirty="0"/>
          </a:p>
        </p:txBody>
      </p:sp>
      <p:sp>
        <p:nvSpPr>
          <p:cNvPr id="10" name="スライド番号プレースホルダー 1">
            <a:extLst>
              <a:ext uri="{FF2B5EF4-FFF2-40B4-BE49-F238E27FC236}">
                <a16:creationId xmlns:a16="http://schemas.microsoft.com/office/drawing/2014/main" id="{E36D94C9-0599-F91B-5F4F-B6759A74CD27}"/>
              </a:ext>
            </a:extLst>
          </p:cNvPr>
          <p:cNvSpPr>
            <a:spLocks noGrp="1"/>
          </p:cNvSpPr>
          <p:nvPr>
            <p:ph type="sldNum" sz="quarter" idx="12"/>
          </p:nvPr>
        </p:nvSpPr>
        <p:spPr>
          <a:xfrm>
            <a:off x="11463230" y="178243"/>
            <a:ext cx="611892" cy="325717"/>
          </a:xfrm>
          <a:prstGeom prst="hexagon">
            <a:avLst/>
          </a:prstGeom>
          <a:solidFill>
            <a:srgbClr val="008080"/>
          </a:solidFill>
        </p:spPr>
        <p:txBody>
          <a:bodyPr/>
          <a:lstStyle/>
          <a:p>
            <a:pPr algn="ctr"/>
            <a:fld id="{5FC0E5C0-69CC-48F4-B86E-58D226C669B7}" type="slidenum">
              <a:rPr kumimoji="1" lang="ja-JP" altLang="en-US" b="1" smtClean="0">
                <a:solidFill>
                  <a:schemeClr val="bg1"/>
                </a:solidFill>
              </a:rPr>
              <a:pPr algn="ctr"/>
              <a:t>6</a:t>
            </a:fld>
            <a:endParaRPr kumimoji="1" lang="ja-JP" altLang="en-US" b="1" dirty="0">
              <a:solidFill>
                <a:schemeClr val="bg1"/>
              </a:solidFill>
            </a:endParaRPr>
          </a:p>
        </p:txBody>
      </p:sp>
      <p:sp>
        <p:nvSpPr>
          <p:cNvPr id="15" name="正方形/長方形 14">
            <a:extLst>
              <a:ext uri="{FF2B5EF4-FFF2-40B4-BE49-F238E27FC236}">
                <a16:creationId xmlns:a16="http://schemas.microsoft.com/office/drawing/2014/main" id="{132F899B-4161-6973-6F87-5D14012F43C1}"/>
              </a:ext>
            </a:extLst>
          </p:cNvPr>
          <p:cNvSpPr/>
          <p:nvPr/>
        </p:nvSpPr>
        <p:spPr>
          <a:xfrm>
            <a:off x="183555" y="3246758"/>
            <a:ext cx="1238846" cy="308084"/>
          </a:xfrm>
          <a:prstGeom prst="rect">
            <a:avLst/>
          </a:prstGeom>
          <a:noFill/>
          <a:ln w="28575">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0A79297F-FEF9-B22C-D973-AFB66C2B21BD}"/>
              </a:ext>
            </a:extLst>
          </p:cNvPr>
          <p:cNvSpPr/>
          <p:nvPr/>
        </p:nvSpPr>
        <p:spPr>
          <a:xfrm>
            <a:off x="6311561" y="3216278"/>
            <a:ext cx="2619637" cy="324000"/>
          </a:xfrm>
          <a:prstGeom prst="rect">
            <a:avLst/>
          </a:prstGeom>
          <a:noFill/>
          <a:ln w="28575">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4046371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827E38-F8E1-F516-5A8B-7C15DD64AE95}"/>
            </a:ext>
          </a:extLst>
        </p:cNvPr>
        <p:cNvGrpSpPr/>
        <p:nvPr/>
      </p:nvGrpSpPr>
      <p:grpSpPr>
        <a:xfrm>
          <a:off x="0" y="0"/>
          <a:ext cx="0" cy="0"/>
          <a:chOff x="0" y="0"/>
          <a:chExt cx="0" cy="0"/>
        </a:xfrm>
      </p:grpSpPr>
      <p:pic>
        <p:nvPicPr>
          <p:cNvPr id="9" name="図 8">
            <a:extLst>
              <a:ext uri="{FF2B5EF4-FFF2-40B4-BE49-F238E27FC236}">
                <a16:creationId xmlns:a16="http://schemas.microsoft.com/office/drawing/2014/main" id="{424D4466-D1CB-8F55-E290-4A0FD5EA9519}"/>
              </a:ext>
            </a:extLst>
          </p:cNvPr>
          <p:cNvPicPr>
            <a:picLocks noChangeAspect="1"/>
          </p:cNvPicPr>
          <p:nvPr/>
        </p:nvPicPr>
        <p:blipFill>
          <a:blip r:embed="rId3"/>
          <a:srcRect l="5642"/>
          <a:stretch>
            <a:fillRect/>
          </a:stretch>
        </p:blipFill>
        <p:spPr>
          <a:xfrm>
            <a:off x="95553" y="2025383"/>
            <a:ext cx="5950743" cy="3155950"/>
          </a:xfrm>
          <a:prstGeom prst="rect">
            <a:avLst/>
          </a:prstGeom>
        </p:spPr>
      </p:pic>
      <p:sp>
        <p:nvSpPr>
          <p:cNvPr id="3" name="テキスト ボックス 2">
            <a:extLst>
              <a:ext uri="{FF2B5EF4-FFF2-40B4-BE49-F238E27FC236}">
                <a16:creationId xmlns:a16="http://schemas.microsoft.com/office/drawing/2014/main" id="{70084ED0-1F57-DC9D-97F7-A202F66E5009}"/>
              </a:ext>
            </a:extLst>
          </p:cNvPr>
          <p:cNvSpPr txBox="1"/>
          <p:nvPr/>
        </p:nvSpPr>
        <p:spPr>
          <a:xfrm>
            <a:off x="116878" y="129602"/>
            <a:ext cx="3262432" cy="461665"/>
          </a:xfrm>
          <a:prstGeom prst="rect">
            <a:avLst/>
          </a:prstGeom>
          <a:noFill/>
        </p:spPr>
        <p:txBody>
          <a:bodyPr wrap="none" rtlCol="0">
            <a:spAutoFit/>
          </a:bodyPr>
          <a:lstStyle/>
          <a:p>
            <a:r>
              <a:rPr lang="ja-JP" altLang="en-US" sz="2400" b="1" dirty="0">
                <a:solidFill>
                  <a:srgbClr val="002060"/>
                </a:solidFill>
                <a:latin typeface="+mn-ea"/>
              </a:rPr>
              <a:t>選択式アンケート結果</a:t>
            </a:r>
            <a:endParaRPr lang="en-US" altLang="ja-JP" sz="2400" b="1" dirty="0">
              <a:solidFill>
                <a:srgbClr val="002060"/>
              </a:solidFill>
              <a:latin typeface="+mn-ea"/>
            </a:endParaRPr>
          </a:p>
        </p:txBody>
      </p:sp>
      <p:sp>
        <p:nvSpPr>
          <p:cNvPr id="12" name="正方形/長方形 11">
            <a:extLst>
              <a:ext uri="{FF2B5EF4-FFF2-40B4-BE49-F238E27FC236}">
                <a16:creationId xmlns:a16="http://schemas.microsoft.com/office/drawing/2014/main" id="{EC3CF962-3CB9-B2A2-DB2A-383CA0F3F9D0}"/>
              </a:ext>
            </a:extLst>
          </p:cNvPr>
          <p:cNvSpPr/>
          <p:nvPr/>
        </p:nvSpPr>
        <p:spPr>
          <a:xfrm>
            <a:off x="0" y="-13748"/>
            <a:ext cx="12192000" cy="113438"/>
          </a:xfrm>
          <a:prstGeom prst="rect">
            <a:avLst/>
          </a:prstGeom>
          <a:gradFill flip="none" rotWithShape="1">
            <a:gsLst>
              <a:gs pos="0">
                <a:srgbClr val="008080"/>
              </a:gs>
              <a:gs pos="64740">
                <a:srgbClr val="008080"/>
              </a:gs>
              <a:gs pos="29000">
                <a:srgbClr val="008080"/>
              </a:gs>
              <a:gs pos="100000">
                <a:schemeClr val="bg1"/>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4" name="直線コネクタ 13">
            <a:extLst>
              <a:ext uri="{FF2B5EF4-FFF2-40B4-BE49-F238E27FC236}">
                <a16:creationId xmlns:a16="http://schemas.microsoft.com/office/drawing/2014/main" id="{7E254A17-56EA-4583-597A-F763C57B4952}"/>
              </a:ext>
            </a:extLst>
          </p:cNvPr>
          <p:cNvCxnSpPr>
            <a:cxnSpLocks/>
          </p:cNvCxnSpPr>
          <p:nvPr/>
        </p:nvCxnSpPr>
        <p:spPr>
          <a:xfrm>
            <a:off x="0" y="563769"/>
            <a:ext cx="121920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7" name="正方形/長方形 16">
            <a:extLst>
              <a:ext uri="{FF2B5EF4-FFF2-40B4-BE49-F238E27FC236}">
                <a16:creationId xmlns:a16="http://schemas.microsoft.com/office/drawing/2014/main" id="{456E96E2-7E08-F00F-529A-FA46B31B5DE4}"/>
              </a:ext>
            </a:extLst>
          </p:cNvPr>
          <p:cNvSpPr/>
          <p:nvPr/>
        </p:nvSpPr>
        <p:spPr>
          <a:xfrm>
            <a:off x="0" y="72192"/>
            <a:ext cx="116878" cy="491578"/>
          </a:xfrm>
          <a:prstGeom prst="rect">
            <a:avLst/>
          </a:prstGeom>
          <a:solidFill>
            <a:srgbClr val="0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1" name="テキスト ボックス 10">
            <a:extLst>
              <a:ext uri="{FF2B5EF4-FFF2-40B4-BE49-F238E27FC236}">
                <a16:creationId xmlns:a16="http://schemas.microsoft.com/office/drawing/2014/main" id="{A1CA3C77-71D7-7453-4B41-1055D959D4E3}"/>
              </a:ext>
            </a:extLst>
          </p:cNvPr>
          <p:cNvSpPr txBox="1"/>
          <p:nvPr/>
        </p:nvSpPr>
        <p:spPr>
          <a:xfrm>
            <a:off x="111577" y="747370"/>
            <a:ext cx="11963545" cy="400110"/>
          </a:xfrm>
          <a:prstGeom prst="rect">
            <a:avLst/>
          </a:prstGeom>
          <a:solidFill>
            <a:srgbClr val="008080"/>
          </a:solidFill>
          <a:ln>
            <a:noFill/>
          </a:ln>
        </p:spPr>
        <p:txBody>
          <a:bodyPr wrap="square" rtlCol="0">
            <a:spAutoFit/>
          </a:bodyPr>
          <a:lstStyle/>
          <a:p>
            <a:r>
              <a:rPr kumimoji="1" lang="ja-JP" altLang="en-US" sz="2000" b="1" dirty="0">
                <a:solidFill>
                  <a:schemeClr val="bg1"/>
                </a:solidFill>
                <a:latin typeface="+mn-ea"/>
              </a:rPr>
              <a:t>２）緑の満足度（地域別）</a:t>
            </a:r>
            <a:r>
              <a:rPr kumimoji="1" lang="en-US" altLang="ja-JP" sz="2000" b="1" dirty="0">
                <a:solidFill>
                  <a:schemeClr val="bg1"/>
                </a:solidFill>
                <a:latin typeface="+mn-ea"/>
              </a:rPr>
              <a:t> 【</a:t>
            </a:r>
            <a:r>
              <a:rPr kumimoji="1" lang="ja-JP" altLang="en-US" sz="2000" b="1" dirty="0">
                <a:solidFill>
                  <a:schemeClr val="bg1"/>
                </a:solidFill>
                <a:latin typeface="+mn-ea"/>
              </a:rPr>
              <a:t>令和５年度</a:t>
            </a:r>
            <a:r>
              <a:rPr kumimoji="1" lang="en-US" altLang="ja-JP" sz="2000" b="1" dirty="0">
                <a:solidFill>
                  <a:schemeClr val="bg1"/>
                </a:solidFill>
                <a:latin typeface="+mn-ea"/>
              </a:rPr>
              <a:t>(2023</a:t>
            </a:r>
            <a:r>
              <a:rPr kumimoji="1" lang="ja-JP" altLang="en-US" sz="2000" b="1" dirty="0">
                <a:solidFill>
                  <a:schemeClr val="bg1"/>
                </a:solidFill>
                <a:latin typeface="+mn-ea"/>
              </a:rPr>
              <a:t>年度</a:t>
            </a:r>
            <a:r>
              <a:rPr kumimoji="1" lang="en-US" altLang="ja-JP" sz="2000" b="1" dirty="0">
                <a:solidFill>
                  <a:schemeClr val="bg1"/>
                </a:solidFill>
                <a:latin typeface="+mn-ea"/>
              </a:rPr>
              <a:t>)</a:t>
            </a:r>
            <a:r>
              <a:rPr kumimoji="1" lang="ja-JP" altLang="en-US" sz="2000" b="1" dirty="0">
                <a:solidFill>
                  <a:schemeClr val="bg1"/>
                </a:solidFill>
                <a:latin typeface="+mn-ea"/>
              </a:rPr>
              <a:t>と平成</a:t>
            </a:r>
            <a:r>
              <a:rPr kumimoji="1" lang="en-US" altLang="ja-JP" sz="2000" b="1" dirty="0">
                <a:solidFill>
                  <a:schemeClr val="bg1"/>
                </a:solidFill>
                <a:latin typeface="+mn-ea"/>
              </a:rPr>
              <a:t>19</a:t>
            </a:r>
            <a:r>
              <a:rPr kumimoji="1" lang="ja-JP" altLang="en-US" sz="2000" b="1" dirty="0">
                <a:solidFill>
                  <a:schemeClr val="bg1"/>
                </a:solidFill>
                <a:latin typeface="+mn-ea"/>
              </a:rPr>
              <a:t>年度</a:t>
            </a:r>
            <a:r>
              <a:rPr kumimoji="1" lang="en-US" altLang="ja-JP" sz="2000" b="1" dirty="0">
                <a:solidFill>
                  <a:schemeClr val="bg1"/>
                </a:solidFill>
                <a:latin typeface="+mn-ea"/>
              </a:rPr>
              <a:t>(2007</a:t>
            </a:r>
            <a:r>
              <a:rPr kumimoji="1" lang="ja-JP" altLang="en-US" sz="2000" b="1" dirty="0">
                <a:solidFill>
                  <a:schemeClr val="bg1"/>
                </a:solidFill>
                <a:latin typeface="+mn-ea"/>
              </a:rPr>
              <a:t>年度</a:t>
            </a:r>
            <a:r>
              <a:rPr kumimoji="1" lang="en-US" altLang="ja-JP" sz="2000" b="1" dirty="0">
                <a:solidFill>
                  <a:schemeClr val="bg1"/>
                </a:solidFill>
                <a:latin typeface="+mn-ea"/>
              </a:rPr>
              <a:t>)</a:t>
            </a:r>
            <a:r>
              <a:rPr kumimoji="1" lang="ja-JP" altLang="en-US" sz="2000" b="1" dirty="0">
                <a:solidFill>
                  <a:schemeClr val="bg1"/>
                </a:solidFill>
                <a:latin typeface="+mn-ea"/>
              </a:rPr>
              <a:t>との比較</a:t>
            </a:r>
            <a:r>
              <a:rPr kumimoji="1" lang="en-US" altLang="ja-JP" sz="2000" b="1" dirty="0">
                <a:solidFill>
                  <a:schemeClr val="bg1"/>
                </a:solidFill>
                <a:latin typeface="+mn-ea"/>
              </a:rPr>
              <a:t>】</a:t>
            </a:r>
            <a:endParaRPr kumimoji="1" lang="ja-JP" altLang="en-US" sz="2000" b="1" dirty="0">
              <a:solidFill>
                <a:schemeClr val="bg1"/>
              </a:solidFill>
              <a:latin typeface="+mn-ea"/>
            </a:endParaRPr>
          </a:p>
        </p:txBody>
      </p:sp>
      <p:sp>
        <p:nvSpPr>
          <p:cNvPr id="13" name="テキスト ボックス 12">
            <a:extLst>
              <a:ext uri="{FF2B5EF4-FFF2-40B4-BE49-F238E27FC236}">
                <a16:creationId xmlns:a16="http://schemas.microsoft.com/office/drawing/2014/main" id="{F5EC3728-861D-CB7F-BB71-2D047558AC6D}"/>
              </a:ext>
            </a:extLst>
          </p:cNvPr>
          <p:cNvSpPr txBox="1"/>
          <p:nvPr/>
        </p:nvSpPr>
        <p:spPr>
          <a:xfrm>
            <a:off x="397078" y="1296903"/>
            <a:ext cx="6105644" cy="369332"/>
          </a:xfrm>
          <a:prstGeom prst="rect">
            <a:avLst/>
          </a:prstGeom>
          <a:noFill/>
        </p:spPr>
        <p:txBody>
          <a:bodyPr wrap="square">
            <a:spAutoFit/>
          </a:bodyPr>
          <a:lstStyle/>
          <a:p>
            <a:r>
              <a:rPr lang="en-US" altLang="ja-JP" b="1" dirty="0">
                <a:latin typeface="+mn-ea"/>
              </a:rPr>
              <a:t>(Q.5)</a:t>
            </a:r>
            <a:r>
              <a:rPr lang="ja-JP" altLang="en-US" b="1" dirty="0">
                <a:latin typeface="+mn-ea"/>
              </a:rPr>
              <a:t>柏市の緑や自然環境をどう思いますか。</a:t>
            </a:r>
          </a:p>
        </p:txBody>
      </p:sp>
      <p:pic>
        <p:nvPicPr>
          <p:cNvPr id="24" name="図 23">
            <a:extLst>
              <a:ext uri="{FF2B5EF4-FFF2-40B4-BE49-F238E27FC236}">
                <a16:creationId xmlns:a16="http://schemas.microsoft.com/office/drawing/2014/main" id="{026D9B86-C3E8-4DEB-0CF0-82CDF2407E55}"/>
              </a:ext>
            </a:extLst>
          </p:cNvPr>
          <p:cNvPicPr>
            <a:picLocks noChangeAspect="1"/>
          </p:cNvPicPr>
          <p:nvPr/>
        </p:nvPicPr>
        <p:blipFill>
          <a:blip r:embed="rId4"/>
          <a:srcRect l="4532" r="1545"/>
          <a:stretch>
            <a:fillRect/>
          </a:stretch>
        </p:blipFill>
        <p:spPr>
          <a:xfrm>
            <a:off x="5981309" y="2084841"/>
            <a:ext cx="6115138" cy="3117107"/>
          </a:xfrm>
          <a:prstGeom prst="rect">
            <a:avLst/>
          </a:prstGeom>
        </p:spPr>
      </p:pic>
      <p:sp>
        <p:nvSpPr>
          <p:cNvPr id="27" name="テキスト ボックス 26">
            <a:extLst>
              <a:ext uri="{FF2B5EF4-FFF2-40B4-BE49-F238E27FC236}">
                <a16:creationId xmlns:a16="http://schemas.microsoft.com/office/drawing/2014/main" id="{594C3C5E-323B-F660-CDA3-C0F146D77BD4}"/>
              </a:ext>
            </a:extLst>
          </p:cNvPr>
          <p:cNvSpPr txBox="1"/>
          <p:nvPr/>
        </p:nvSpPr>
        <p:spPr>
          <a:xfrm>
            <a:off x="397078" y="6139309"/>
            <a:ext cx="7436281" cy="646331"/>
          </a:xfrm>
          <a:prstGeom prst="rect">
            <a:avLst/>
          </a:prstGeom>
          <a:noFill/>
        </p:spPr>
        <p:txBody>
          <a:bodyPr wrap="square" rtlCol="0">
            <a:spAutoFit/>
          </a:bodyPr>
          <a:lstStyle/>
          <a:p>
            <a:pPr marL="285750" indent="-285750">
              <a:buFont typeface="Wingdings" panose="05000000000000000000" pitchFamily="2" charset="2"/>
              <a:buChar char="l"/>
            </a:pPr>
            <a:r>
              <a:rPr kumimoji="1" lang="ja-JP" altLang="en-US" dirty="0"/>
              <a:t>平成</a:t>
            </a:r>
            <a:r>
              <a:rPr kumimoji="1" lang="en-US" altLang="ja-JP" dirty="0"/>
              <a:t>19</a:t>
            </a:r>
            <a:r>
              <a:rPr kumimoji="1" lang="ja-JP" altLang="en-US" dirty="0"/>
              <a:t>年度では、最も高いのは北部で、最も低いのは中央です。</a:t>
            </a:r>
            <a:endParaRPr kumimoji="1" lang="en-US" altLang="ja-JP" dirty="0"/>
          </a:p>
          <a:p>
            <a:pPr marL="285750" indent="-285750">
              <a:buFont typeface="Wingdings" panose="05000000000000000000" pitchFamily="2" charset="2"/>
              <a:buChar char="l"/>
            </a:pPr>
            <a:r>
              <a:rPr lang="ja-JP" altLang="en-US" dirty="0"/>
              <a:t>令和５年度では、最も高いのは北部で、最も低いのは南部です。</a:t>
            </a:r>
            <a:endParaRPr lang="en-US" altLang="ja-JP" dirty="0"/>
          </a:p>
        </p:txBody>
      </p:sp>
      <p:sp>
        <p:nvSpPr>
          <p:cNvPr id="2" name="テキスト ボックス 1">
            <a:extLst>
              <a:ext uri="{FF2B5EF4-FFF2-40B4-BE49-F238E27FC236}">
                <a16:creationId xmlns:a16="http://schemas.microsoft.com/office/drawing/2014/main" id="{6CA9849B-6B44-FDA0-AB21-6C364DEE4526}"/>
              </a:ext>
            </a:extLst>
          </p:cNvPr>
          <p:cNvSpPr txBox="1"/>
          <p:nvPr/>
        </p:nvSpPr>
        <p:spPr>
          <a:xfrm>
            <a:off x="427601" y="1661143"/>
            <a:ext cx="1419129" cy="369332"/>
          </a:xfrm>
          <a:prstGeom prst="rect">
            <a:avLst/>
          </a:prstGeom>
          <a:noFill/>
          <a:ln>
            <a:solidFill>
              <a:srgbClr val="008080"/>
            </a:solidFill>
          </a:ln>
        </p:spPr>
        <p:txBody>
          <a:bodyPr wrap="square" rtlCol="0">
            <a:spAutoFit/>
          </a:bodyPr>
          <a:lstStyle/>
          <a:p>
            <a:r>
              <a:rPr kumimoji="1" lang="ja-JP" altLang="en-US" b="1" dirty="0">
                <a:solidFill>
                  <a:srgbClr val="008080"/>
                </a:solidFill>
                <a:latin typeface="+mn-ea"/>
              </a:rPr>
              <a:t>平成</a:t>
            </a:r>
            <a:r>
              <a:rPr kumimoji="1" lang="en-US" altLang="ja-JP" b="1" dirty="0">
                <a:solidFill>
                  <a:srgbClr val="008080"/>
                </a:solidFill>
                <a:latin typeface="+mn-ea"/>
              </a:rPr>
              <a:t>19</a:t>
            </a:r>
            <a:r>
              <a:rPr kumimoji="1" lang="ja-JP" altLang="en-US" b="1" dirty="0">
                <a:solidFill>
                  <a:srgbClr val="008080"/>
                </a:solidFill>
                <a:latin typeface="+mn-ea"/>
              </a:rPr>
              <a:t>年度</a:t>
            </a:r>
          </a:p>
        </p:txBody>
      </p:sp>
      <p:sp>
        <p:nvSpPr>
          <p:cNvPr id="4" name="テキスト ボックス 3">
            <a:extLst>
              <a:ext uri="{FF2B5EF4-FFF2-40B4-BE49-F238E27FC236}">
                <a16:creationId xmlns:a16="http://schemas.microsoft.com/office/drawing/2014/main" id="{94913DFD-5197-9200-C260-6B564F3C335F}"/>
              </a:ext>
            </a:extLst>
          </p:cNvPr>
          <p:cNvSpPr txBox="1"/>
          <p:nvPr/>
        </p:nvSpPr>
        <p:spPr>
          <a:xfrm>
            <a:off x="5981309" y="1656051"/>
            <a:ext cx="1419129" cy="369332"/>
          </a:xfrm>
          <a:prstGeom prst="rect">
            <a:avLst/>
          </a:prstGeom>
          <a:noFill/>
          <a:ln>
            <a:solidFill>
              <a:srgbClr val="008080"/>
            </a:solidFill>
          </a:ln>
        </p:spPr>
        <p:txBody>
          <a:bodyPr wrap="square" rtlCol="0">
            <a:spAutoFit/>
          </a:bodyPr>
          <a:lstStyle/>
          <a:p>
            <a:r>
              <a:rPr kumimoji="1" lang="ja-JP" altLang="en-US" b="1" dirty="0">
                <a:solidFill>
                  <a:srgbClr val="008080"/>
                </a:solidFill>
                <a:latin typeface="+mn-ea"/>
              </a:rPr>
              <a:t>令和５年度</a:t>
            </a:r>
          </a:p>
        </p:txBody>
      </p:sp>
      <p:sp>
        <p:nvSpPr>
          <p:cNvPr id="5" name="テキスト ボックス 4">
            <a:extLst>
              <a:ext uri="{FF2B5EF4-FFF2-40B4-BE49-F238E27FC236}">
                <a16:creationId xmlns:a16="http://schemas.microsoft.com/office/drawing/2014/main" id="{A0E6783F-26E4-8711-6C2C-FA90539DF858}"/>
              </a:ext>
            </a:extLst>
          </p:cNvPr>
          <p:cNvSpPr txBox="1"/>
          <p:nvPr/>
        </p:nvSpPr>
        <p:spPr>
          <a:xfrm>
            <a:off x="254337" y="5342237"/>
            <a:ext cx="11678024" cy="615553"/>
          </a:xfrm>
          <a:prstGeom prst="rect">
            <a:avLst/>
          </a:prstGeom>
          <a:noFill/>
        </p:spPr>
        <p:txBody>
          <a:bodyPr wrap="square" rtlCol="0">
            <a:spAutoFit/>
          </a:bodyPr>
          <a:lstStyle/>
          <a:p>
            <a:r>
              <a:rPr kumimoji="1" lang="ja-JP" altLang="en-US" sz="2000" b="1" dirty="0"/>
              <a:t>地域別の比較では、</a:t>
            </a:r>
            <a:r>
              <a:rPr kumimoji="1" lang="ja-JP" altLang="en-US" sz="2000" b="1" dirty="0">
                <a:solidFill>
                  <a:srgbClr val="FF0000"/>
                </a:solidFill>
              </a:rPr>
              <a:t>あまり変化はみられません</a:t>
            </a:r>
            <a:r>
              <a:rPr kumimoji="1" lang="ja-JP" altLang="en-US" sz="2000" b="1" dirty="0"/>
              <a:t>。</a:t>
            </a:r>
            <a:endParaRPr kumimoji="1" lang="en-US" altLang="ja-JP" sz="2000" b="1" dirty="0"/>
          </a:p>
          <a:p>
            <a:r>
              <a:rPr kumimoji="1" lang="en-US" altLang="ja-JP" sz="1400" dirty="0"/>
              <a:t>※</a:t>
            </a:r>
            <a:r>
              <a:rPr kumimoji="1" lang="ja-JP" altLang="en-US" sz="1400" dirty="0"/>
              <a:t>緑の満足度＝満足＋やや満足</a:t>
            </a:r>
          </a:p>
        </p:txBody>
      </p:sp>
      <p:sp>
        <p:nvSpPr>
          <p:cNvPr id="7" name="スライド番号プレースホルダー 1">
            <a:extLst>
              <a:ext uri="{FF2B5EF4-FFF2-40B4-BE49-F238E27FC236}">
                <a16:creationId xmlns:a16="http://schemas.microsoft.com/office/drawing/2014/main" id="{3413602C-61C4-7C20-435E-68D7380BB236}"/>
              </a:ext>
            </a:extLst>
          </p:cNvPr>
          <p:cNvSpPr>
            <a:spLocks noGrp="1"/>
          </p:cNvSpPr>
          <p:nvPr>
            <p:ph type="sldNum" sz="quarter" idx="12"/>
          </p:nvPr>
        </p:nvSpPr>
        <p:spPr>
          <a:xfrm>
            <a:off x="11463230" y="178243"/>
            <a:ext cx="611892" cy="325717"/>
          </a:xfrm>
          <a:prstGeom prst="hexagon">
            <a:avLst/>
          </a:prstGeom>
          <a:solidFill>
            <a:srgbClr val="008080"/>
          </a:solidFill>
        </p:spPr>
        <p:txBody>
          <a:bodyPr/>
          <a:lstStyle/>
          <a:p>
            <a:pPr algn="ctr"/>
            <a:fld id="{5FC0E5C0-69CC-48F4-B86E-58D226C669B7}" type="slidenum">
              <a:rPr kumimoji="1" lang="ja-JP" altLang="en-US" b="1" smtClean="0">
                <a:solidFill>
                  <a:schemeClr val="bg1"/>
                </a:solidFill>
              </a:rPr>
              <a:pPr algn="ctr"/>
              <a:t>7</a:t>
            </a:fld>
            <a:endParaRPr kumimoji="1" lang="ja-JP" altLang="en-US" b="1" dirty="0">
              <a:solidFill>
                <a:schemeClr val="bg1"/>
              </a:solidFill>
            </a:endParaRPr>
          </a:p>
        </p:txBody>
      </p:sp>
    </p:spTree>
    <p:extLst>
      <p:ext uri="{BB962C8B-B14F-4D97-AF65-F5344CB8AC3E}">
        <p14:creationId xmlns:p14="http://schemas.microsoft.com/office/powerpoint/2010/main" val="532571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D438D0-1B0C-B894-8852-C298F23FBD0B}"/>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4F60CBE-70C6-6A04-819C-015FF4106843}"/>
              </a:ext>
            </a:extLst>
          </p:cNvPr>
          <p:cNvSpPr txBox="1"/>
          <p:nvPr/>
        </p:nvSpPr>
        <p:spPr>
          <a:xfrm>
            <a:off x="116878" y="129602"/>
            <a:ext cx="3262432" cy="461665"/>
          </a:xfrm>
          <a:prstGeom prst="rect">
            <a:avLst/>
          </a:prstGeom>
          <a:noFill/>
        </p:spPr>
        <p:txBody>
          <a:bodyPr wrap="none" rtlCol="0">
            <a:spAutoFit/>
          </a:bodyPr>
          <a:lstStyle/>
          <a:p>
            <a:r>
              <a:rPr lang="ja-JP" altLang="en-US" sz="2400" b="1" dirty="0">
                <a:solidFill>
                  <a:srgbClr val="002060"/>
                </a:solidFill>
                <a:latin typeface="+mn-ea"/>
              </a:rPr>
              <a:t>選択式アンケート結果</a:t>
            </a:r>
            <a:endParaRPr lang="en-US" altLang="ja-JP" sz="2400" b="1" dirty="0">
              <a:solidFill>
                <a:srgbClr val="002060"/>
              </a:solidFill>
              <a:latin typeface="+mn-ea"/>
            </a:endParaRPr>
          </a:p>
        </p:txBody>
      </p:sp>
      <p:sp>
        <p:nvSpPr>
          <p:cNvPr id="50" name="テキスト ボックス 49">
            <a:extLst>
              <a:ext uri="{FF2B5EF4-FFF2-40B4-BE49-F238E27FC236}">
                <a16:creationId xmlns:a16="http://schemas.microsoft.com/office/drawing/2014/main" id="{60D37981-FDF2-CA3A-4116-69CB1358654B}"/>
              </a:ext>
            </a:extLst>
          </p:cNvPr>
          <p:cNvSpPr txBox="1"/>
          <p:nvPr/>
        </p:nvSpPr>
        <p:spPr>
          <a:xfrm>
            <a:off x="228456" y="5292533"/>
            <a:ext cx="10568280" cy="461665"/>
          </a:xfrm>
          <a:prstGeom prst="rect">
            <a:avLst/>
          </a:prstGeom>
          <a:noFill/>
        </p:spPr>
        <p:txBody>
          <a:bodyPr wrap="square" rtlCol="0">
            <a:spAutoFit/>
          </a:bodyPr>
          <a:lstStyle/>
          <a:p>
            <a:r>
              <a:rPr kumimoji="1" lang="ja-JP" altLang="en-US" sz="2300" b="1" dirty="0">
                <a:latin typeface="+mn-ea"/>
              </a:rPr>
              <a:t>活動内容に大きな変化は見られませんが、</a:t>
            </a:r>
            <a:r>
              <a:rPr kumimoji="1" lang="ja-JP" altLang="en-US" sz="2300" b="1" dirty="0">
                <a:solidFill>
                  <a:srgbClr val="FF0000"/>
                </a:solidFill>
                <a:latin typeface="+mn-ea"/>
              </a:rPr>
              <a:t>活動していないが急増</a:t>
            </a:r>
            <a:r>
              <a:rPr kumimoji="1" lang="ja-JP" altLang="en-US" sz="2300" b="1" dirty="0">
                <a:latin typeface="+mn-ea"/>
              </a:rPr>
              <a:t>しています。</a:t>
            </a:r>
            <a:endParaRPr kumimoji="1" lang="en-US" altLang="ja-JP" sz="2300" b="1" dirty="0">
              <a:latin typeface="+mn-ea"/>
            </a:endParaRPr>
          </a:p>
        </p:txBody>
      </p:sp>
      <p:sp>
        <p:nvSpPr>
          <p:cNvPr id="12" name="正方形/長方形 11">
            <a:extLst>
              <a:ext uri="{FF2B5EF4-FFF2-40B4-BE49-F238E27FC236}">
                <a16:creationId xmlns:a16="http://schemas.microsoft.com/office/drawing/2014/main" id="{6AF48483-2A3C-8FD9-8DF5-B25A46FA8D85}"/>
              </a:ext>
            </a:extLst>
          </p:cNvPr>
          <p:cNvSpPr/>
          <p:nvPr/>
        </p:nvSpPr>
        <p:spPr>
          <a:xfrm>
            <a:off x="0" y="-13748"/>
            <a:ext cx="12192000" cy="113438"/>
          </a:xfrm>
          <a:prstGeom prst="rect">
            <a:avLst/>
          </a:prstGeom>
          <a:gradFill flip="none" rotWithShape="1">
            <a:gsLst>
              <a:gs pos="0">
                <a:srgbClr val="008080"/>
              </a:gs>
              <a:gs pos="64740">
                <a:srgbClr val="008080"/>
              </a:gs>
              <a:gs pos="29000">
                <a:srgbClr val="008080"/>
              </a:gs>
              <a:gs pos="100000">
                <a:schemeClr val="bg1"/>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4" name="直線コネクタ 13">
            <a:extLst>
              <a:ext uri="{FF2B5EF4-FFF2-40B4-BE49-F238E27FC236}">
                <a16:creationId xmlns:a16="http://schemas.microsoft.com/office/drawing/2014/main" id="{D294848E-166B-E516-EDBC-B9DE0BCC3E46}"/>
              </a:ext>
            </a:extLst>
          </p:cNvPr>
          <p:cNvCxnSpPr>
            <a:cxnSpLocks/>
          </p:cNvCxnSpPr>
          <p:nvPr/>
        </p:nvCxnSpPr>
        <p:spPr>
          <a:xfrm>
            <a:off x="0" y="563769"/>
            <a:ext cx="121920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7" name="正方形/長方形 16">
            <a:extLst>
              <a:ext uri="{FF2B5EF4-FFF2-40B4-BE49-F238E27FC236}">
                <a16:creationId xmlns:a16="http://schemas.microsoft.com/office/drawing/2014/main" id="{8807AFA2-C033-3E79-E431-87F22CE52A2C}"/>
              </a:ext>
            </a:extLst>
          </p:cNvPr>
          <p:cNvSpPr/>
          <p:nvPr/>
        </p:nvSpPr>
        <p:spPr>
          <a:xfrm>
            <a:off x="0" y="72192"/>
            <a:ext cx="116878" cy="491578"/>
          </a:xfrm>
          <a:prstGeom prst="rect">
            <a:avLst/>
          </a:prstGeom>
          <a:solidFill>
            <a:srgbClr val="0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1" name="テキスト ボックス 10">
            <a:extLst>
              <a:ext uri="{FF2B5EF4-FFF2-40B4-BE49-F238E27FC236}">
                <a16:creationId xmlns:a16="http://schemas.microsoft.com/office/drawing/2014/main" id="{9E19444C-7D7A-65C3-6FC4-A20890E0150E}"/>
              </a:ext>
            </a:extLst>
          </p:cNvPr>
          <p:cNvSpPr txBox="1"/>
          <p:nvPr/>
        </p:nvSpPr>
        <p:spPr>
          <a:xfrm>
            <a:off x="111577" y="747370"/>
            <a:ext cx="11963545" cy="400110"/>
          </a:xfrm>
          <a:prstGeom prst="rect">
            <a:avLst/>
          </a:prstGeom>
          <a:solidFill>
            <a:srgbClr val="008080"/>
          </a:solidFill>
          <a:ln>
            <a:noFill/>
          </a:ln>
        </p:spPr>
        <p:txBody>
          <a:bodyPr wrap="square" rtlCol="0">
            <a:spAutoFit/>
          </a:bodyPr>
          <a:lstStyle/>
          <a:p>
            <a:r>
              <a:rPr lang="ja-JP" altLang="en-US" sz="2000" b="1" dirty="0">
                <a:solidFill>
                  <a:schemeClr val="bg1"/>
                </a:solidFill>
                <a:latin typeface="+mn-ea"/>
              </a:rPr>
              <a:t>３</a:t>
            </a:r>
            <a:r>
              <a:rPr kumimoji="1" lang="ja-JP" altLang="en-US" sz="2000" b="1" dirty="0">
                <a:solidFill>
                  <a:schemeClr val="bg1"/>
                </a:solidFill>
                <a:latin typeface="+mn-ea"/>
              </a:rPr>
              <a:t>）緑の活動への参加実態（現在）</a:t>
            </a:r>
            <a:r>
              <a:rPr kumimoji="1" lang="en-US" altLang="ja-JP" sz="2000" b="1" dirty="0">
                <a:solidFill>
                  <a:schemeClr val="bg1"/>
                </a:solidFill>
                <a:latin typeface="+mn-ea"/>
              </a:rPr>
              <a:t> 【</a:t>
            </a:r>
            <a:r>
              <a:rPr kumimoji="1" lang="ja-JP" altLang="en-US" sz="2000" b="1" dirty="0">
                <a:solidFill>
                  <a:schemeClr val="bg1"/>
                </a:solidFill>
                <a:latin typeface="+mn-ea"/>
              </a:rPr>
              <a:t>令和５年度</a:t>
            </a:r>
            <a:r>
              <a:rPr kumimoji="1" lang="en-US" altLang="ja-JP" sz="2000" b="1" dirty="0">
                <a:solidFill>
                  <a:schemeClr val="bg1"/>
                </a:solidFill>
                <a:latin typeface="+mn-ea"/>
              </a:rPr>
              <a:t>(2023</a:t>
            </a:r>
            <a:r>
              <a:rPr kumimoji="1" lang="ja-JP" altLang="en-US" sz="2000" b="1" dirty="0">
                <a:solidFill>
                  <a:schemeClr val="bg1"/>
                </a:solidFill>
                <a:latin typeface="+mn-ea"/>
              </a:rPr>
              <a:t>年度</a:t>
            </a:r>
            <a:r>
              <a:rPr kumimoji="1" lang="en-US" altLang="ja-JP" sz="2000" b="1" dirty="0">
                <a:solidFill>
                  <a:schemeClr val="bg1"/>
                </a:solidFill>
                <a:latin typeface="+mn-ea"/>
              </a:rPr>
              <a:t>)</a:t>
            </a:r>
            <a:r>
              <a:rPr kumimoji="1" lang="ja-JP" altLang="en-US" sz="2000" b="1" dirty="0">
                <a:solidFill>
                  <a:schemeClr val="bg1"/>
                </a:solidFill>
                <a:latin typeface="+mn-ea"/>
              </a:rPr>
              <a:t>と平成</a:t>
            </a:r>
            <a:r>
              <a:rPr kumimoji="1" lang="en-US" altLang="ja-JP" sz="2000" b="1" dirty="0">
                <a:solidFill>
                  <a:schemeClr val="bg1"/>
                </a:solidFill>
                <a:latin typeface="+mn-ea"/>
              </a:rPr>
              <a:t>19</a:t>
            </a:r>
            <a:r>
              <a:rPr kumimoji="1" lang="ja-JP" altLang="en-US" sz="2000" b="1" dirty="0">
                <a:solidFill>
                  <a:schemeClr val="bg1"/>
                </a:solidFill>
                <a:latin typeface="+mn-ea"/>
              </a:rPr>
              <a:t>年度</a:t>
            </a:r>
            <a:r>
              <a:rPr kumimoji="1" lang="en-US" altLang="ja-JP" sz="2000" b="1" dirty="0">
                <a:solidFill>
                  <a:schemeClr val="bg1"/>
                </a:solidFill>
                <a:latin typeface="+mn-ea"/>
              </a:rPr>
              <a:t>(2007</a:t>
            </a:r>
            <a:r>
              <a:rPr kumimoji="1" lang="ja-JP" altLang="en-US" sz="2000" b="1" dirty="0">
                <a:solidFill>
                  <a:schemeClr val="bg1"/>
                </a:solidFill>
                <a:latin typeface="+mn-ea"/>
              </a:rPr>
              <a:t>年度</a:t>
            </a:r>
            <a:r>
              <a:rPr kumimoji="1" lang="en-US" altLang="ja-JP" sz="2000" b="1" dirty="0">
                <a:solidFill>
                  <a:schemeClr val="bg1"/>
                </a:solidFill>
                <a:latin typeface="+mn-ea"/>
              </a:rPr>
              <a:t>)</a:t>
            </a:r>
            <a:r>
              <a:rPr kumimoji="1" lang="ja-JP" altLang="en-US" sz="2000" b="1" dirty="0">
                <a:solidFill>
                  <a:schemeClr val="bg1"/>
                </a:solidFill>
                <a:latin typeface="+mn-ea"/>
              </a:rPr>
              <a:t>との比較</a:t>
            </a:r>
            <a:r>
              <a:rPr kumimoji="1" lang="en-US" altLang="ja-JP" sz="2000" b="1" dirty="0">
                <a:solidFill>
                  <a:schemeClr val="bg1"/>
                </a:solidFill>
                <a:latin typeface="+mn-ea"/>
              </a:rPr>
              <a:t>】</a:t>
            </a:r>
            <a:endParaRPr kumimoji="1" lang="ja-JP" altLang="en-US" sz="2000" b="1" dirty="0">
              <a:solidFill>
                <a:schemeClr val="bg1"/>
              </a:solidFill>
              <a:latin typeface="+mn-ea"/>
            </a:endParaRPr>
          </a:p>
        </p:txBody>
      </p:sp>
      <p:sp>
        <p:nvSpPr>
          <p:cNvPr id="28" name="テキスト ボックス 27">
            <a:extLst>
              <a:ext uri="{FF2B5EF4-FFF2-40B4-BE49-F238E27FC236}">
                <a16:creationId xmlns:a16="http://schemas.microsoft.com/office/drawing/2014/main" id="{EF2CAE29-7F8E-10FC-3AC7-FF9E37082A6E}"/>
              </a:ext>
            </a:extLst>
          </p:cNvPr>
          <p:cNvSpPr txBox="1"/>
          <p:nvPr/>
        </p:nvSpPr>
        <p:spPr>
          <a:xfrm>
            <a:off x="272477" y="5777140"/>
            <a:ext cx="11766930" cy="923330"/>
          </a:xfrm>
          <a:prstGeom prst="rect">
            <a:avLst/>
          </a:prstGeom>
          <a:noFill/>
        </p:spPr>
        <p:txBody>
          <a:bodyPr wrap="square" rIns="0" rtlCol="0">
            <a:spAutoFit/>
          </a:bodyPr>
          <a:lstStyle/>
          <a:p>
            <a:pPr marL="285750" indent="-285750">
              <a:buFont typeface="Wingdings" panose="05000000000000000000" pitchFamily="2" charset="2"/>
              <a:buChar char="l"/>
            </a:pPr>
            <a:r>
              <a:rPr kumimoji="1" lang="ja-JP" altLang="en-US" dirty="0">
                <a:latin typeface="+mn-ea"/>
              </a:rPr>
              <a:t>まちの緑化にかかわる活動が８割減少（ー</a:t>
            </a:r>
            <a:r>
              <a:rPr kumimoji="1" lang="en-US" altLang="ja-JP" dirty="0">
                <a:latin typeface="+mn-ea"/>
              </a:rPr>
              <a:t>7.6</a:t>
            </a:r>
            <a:r>
              <a:rPr lang="en-US" altLang="ja-JP" dirty="0">
                <a:latin typeface="+mn-ea"/>
              </a:rPr>
              <a:t>pt</a:t>
            </a:r>
            <a:r>
              <a:rPr lang="ja-JP" altLang="en-US" dirty="0">
                <a:latin typeface="+mn-ea"/>
              </a:rPr>
              <a:t>）</a:t>
            </a:r>
            <a:endParaRPr kumimoji="1" lang="en-US" altLang="ja-JP" dirty="0">
              <a:latin typeface="+mn-ea"/>
            </a:endParaRPr>
          </a:p>
          <a:p>
            <a:pPr marL="285750" indent="-285750">
              <a:buFont typeface="Wingdings" panose="05000000000000000000" pitchFamily="2" charset="2"/>
              <a:buChar char="l"/>
            </a:pPr>
            <a:r>
              <a:rPr lang="ja-JP" altLang="en-US" dirty="0">
                <a:latin typeface="+mn-ea"/>
              </a:rPr>
              <a:t>行っている活動がない人が１２倍に増加（＋</a:t>
            </a:r>
            <a:r>
              <a:rPr lang="en-US" altLang="ja-JP" dirty="0">
                <a:latin typeface="+mn-ea"/>
              </a:rPr>
              <a:t>42.3pt</a:t>
            </a:r>
            <a:r>
              <a:rPr lang="ja-JP" altLang="en-US" dirty="0">
                <a:latin typeface="+mn-ea"/>
              </a:rPr>
              <a:t>）</a:t>
            </a:r>
            <a:endParaRPr lang="en-US" altLang="ja-JP" dirty="0">
              <a:latin typeface="+mn-ea"/>
            </a:endParaRPr>
          </a:p>
          <a:p>
            <a:pPr marL="285750" indent="-285750">
              <a:buFont typeface="Wingdings" panose="05000000000000000000" pitchFamily="2" charset="2"/>
              <a:buChar char="l"/>
            </a:pPr>
            <a:r>
              <a:rPr kumimoji="1" lang="ja-JP" altLang="en-US" dirty="0">
                <a:latin typeface="+mn-ea"/>
              </a:rPr>
              <a:t>園芸やガーデニングの層などの他の項目</a:t>
            </a:r>
            <a:r>
              <a:rPr lang="ja-JP" altLang="en-US" dirty="0">
                <a:latin typeface="+mn-ea"/>
              </a:rPr>
              <a:t>で</a:t>
            </a:r>
            <a:r>
              <a:rPr kumimoji="1" lang="ja-JP" altLang="en-US" dirty="0">
                <a:latin typeface="+mn-ea"/>
              </a:rPr>
              <a:t>大きな変化は見られない</a:t>
            </a:r>
            <a:endParaRPr kumimoji="1" lang="en-US" altLang="ja-JP" dirty="0">
              <a:latin typeface="+mn-ea"/>
            </a:endParaRPr>
          </a:p>
        </p:txBody>
      </p:sp>
      <p:sp>
        <p:nvSpPr>
          <p:cNvPr id="46" name="テキスト ボックス 45">
            <a:extLst>
              <a:ext uri="{FF2B5EF4-FFF2-40B4-BE49-F238E27FC236}">
                <a16:creationId xmlns:a16="http://schemas.microsoft.com/office/drawing/2014/main" id="{AD6CE170-5A19-9732-DFB0-C3D30FA3B87C}"/>
              </a:ext>
            </a:extLst>
          </p:cNvPr>
          <p:cNvSpPr txBox="1"/>
          <p:nvPr/>
        </p:nvSpPr>
        <p:spPr>
          <a:xfrm>
            <a:off x="397078" y="1296903"/>
            <a:ext cx="11678044" cy="369332"/>
          </a:xfrm>
          <a:prstGeom prst="rect">
            <a:avLst/>
          </a:prstGeom>
          <a:noFill/>
        </p:spPr>
        <p:txBody>
          <a:bodyPr wrap="square">
            <a:spAutoFit/>
          </a:bodyPr>
          <a:lstStyle/>
          <a:p>
            <a:r>
              <a:rPr lang="en-US" altLang="ja-JP" b="1" dirty="0">
                <a:latin typeface="+mn-ea"/>
              </a:rPr>
              <a:t>(Q.9)</a:t>
            </a:r>
            <a:r>
              <a:rPr lang="ja-JP" altLang="en-US" b="1" dirty="0">
                <a:latin typeface="+mn-ea"/>
              </a:rPr>
              <a:t>現在行っている</a:t>
            </a:r>
            <a:r>
              <a:rPr lang="ja-JP" altLang="en-US" b="1" dirty="0">
                <a:latin typeface="游ゴシック" panose="020B0400000000000000" pitchFamily="50" charset="-128"/>
              </a:rPr>
              <a:t>緑の活動</a:t>
            </a:r>
            <a:r>
              <a:rPr lang="ja-JP" altLang="en-US" b="1" dirty="0">
                <a:latin typeface="+mn-ea"/>
              </a:rPr>
              <a:t>を教えてください。</a:t>
            </a:r>
          </a:p>
        </p:txBody>
      </p:sp>
      <p:sp>
        <p:nvSpPr>
          <p:cNvPr id="47" name="テキスト ボックス 46">
            <a:extLst>
              <a:ext uri="{FF2B5EF4-FFF2-40B4-BE49-F238E27FC236}">
                <a16:creationId xmlns:a16="http://schemas.microsoft.com/office/drawing/2014/main" id="{A51994C1-9EDE-F282-B611-02D0E9F5F42C}"/>
              </a:ext>
            </a:extLst>
          </p:cNvPr>
          <p:cNvSpPr txBox="1"/>
          <p:nvPr/>
        </p:nvSpPr>
        <p:spPr>
          <a:xfrm>
            <a:off x="483279" y="1960485"/>
            <a:ext cx="1419129" cy="369332"/>
          </a:xfrm>
          <a:prstGeom prst="rect">
            <a:avLst/>
          </a:prstGeom>
          <a:noFill/>
          <a:ln>
            <a:solidFill>
              <a:srgbClr val="008080"/>
            </a:solidFill>
          </a:ln>
        </p:spPr>
        <p:txBody>
          <a:bodyPr wrap="square" rtlCol="0">
            <a:spAutoFit/>
          </a:bodyPr>
          <a:lstStyle/>
          <a:p>
            <a:r>
              <a:rPr kumimoji="1" lang="ja-JP" altLang="en-US" b="1" dirty="0">
                <a:solidFill>
                  <a:srgbClr val="008080"/>
                </a:solidFill>
                <a:latin typeface="+mn-ea"/>
              </a:rPr>
              <a:t>平成</a:t>
            </a:r>
            <a:r>
              <a:rPr kumimoji="1" lang="en-US" altLang="ja-JP" b="1" dirty="0">
                <a:solidFill>
                  <a:srgbClr val="008080"/>
                </a:solidFill>
                <a:latin typeface="+mn-ea"/>
              </a:rPr>
              <a:t>19</a:t>
            </a:r>
            <a:r>
              <a:rPr kumimoji="1" lang="ja-JP" altLang="en-US" b="1" dirty="0">
                <a:solidFill>
                  <a:srgbClr val="008080"/>
                </a:solidFill>
                <a:latin typeface="+mn-ea"/>
              </a:rPr>
              <a:t>年度</a:t>
            </a:r>
          </a:p>
        </p:txBody>
      </p:sp>
      <p:sp>
        <p:nvSpPr>
          <p:cNvPr id="49" name="テキスト ボックス 48">
            <a:extLst>
              <a:ext uri="{FF2B5EF4-FFF2-40B4-BE49-F238E27FC236}">
                <a16:creationId xmlns:a16="http://schemas.microsoft.com/office/drawing/2014/main" id="{53FA44C7-A444-96ED-54FD-944E524EF19A}"/>
              </a:ext>
            </a:extLst>
          </p:cNvPr>
          <p:cNvSpPr txBox="1"/>
          <p:nvPr/>
        </p:nvSpPr>
        <p:spPr>
          <a:xfrm>
            <a:off x="5967755" y="1960485"/>
            <a:ext cx="1419129" cy="369332"/>
          </a:xfrm>
          <a:prstGeom prst="rect">
            <a:avLst/>
          </a:prstGeom>
          <a:noFill/>
          <a:ln>
            <a:solidFill>
              <a:srgbClr val="008080"/>
            </a:solidFill>
          </a:ln>
        </p:spPr>
        <p:txBody>
          <a:bodyPr wrap="square" rtlCol="0">
            <a:spAutoFit/>
          </a:bodyPr>
          <a:lstStyle/>
          <a:p>
            <a:r>
              <a:rPr kumimoji="1" lang="ja-JP" altLang="en-US" b="1" dirty="0">
                <a:solidFill>
                  <a:srgbClr val="008080"/>
                </a:solidFill>
                <a:latin typeface="+mn-ea"/>
              </a:rPr>
              <a:t>令和５年度</a:t>
            </a:r>
          </a:p>
        </p:txBody>
      </p:sp>
      <p:sp>
        <p:nvSpPr>
          <p:cNvPr id="51" name="テキスト ボックス 50">
            <a:extLst>
              <a:ext uri="{FF2B5EF4-FFF2-40B4-BE49-F238E27FC236}">
                <a16:creationId xmlns:a16="http://schemas.microsoft.com/office/drawing/2014/main" id="{ADA7D0FA-1934-60B7-E8FA-3210B150A318}"/>
              </a:ext>
            </a:extLst>
          </p:cNvPr>
          <p:cNvSpPr txBox="1"/>
          <p:nvPr/>
        </p:nvSpPr>
        <p:spPr>
          <a:xfrm>
            <a:off x="236762" y="4935816"/>
            <a:ext cx="1821320" cy="369332"/>
          </a:xfrm>
          <a:prstGeom prst="rect">
            <a:avLst/>
          </a:prstGeom>
          <a:noFill/>
        </p:spPr>
        <p:txBody>
          <a:bodyPr wrap="square" rtlCol="0">
            <a:spAutoFit/>
          </a:bodyPr>
          <a:lstStyle/>
          <a:p>
            <a:r>
              <a:rPr kumimoji="1" lang="en-US" altLang="ja-JP" b="1" dirty="0">
                <a:latin typeface="+mn-ea"/>
              </a:rPr>
              <a:t>16</a:t>
            </a:r>
            <a:r>
              <a:rPr kumimoji="1" lang="ja-JP" altLang="en-US" b="1" dirty="0">
                <a:latin typeface="+mn-ea"/>
              </a:rPr>
              <a:t>年での変化は</a:t>
            </a:r>
          </a:p>
        </p:txBody>
      </p:sp>
      <p:graphicFrame>
        <p:nvGraphicFramePr>
          <p:cNvPr id="2" name="グラフ 1">
            <a:extLst>
              <a:ext uri="{FF2B5EF4-FFF2-40B4-BE49-F238E27FC236}">
                <a16:creationId xmlns:a16="http://schemas.microsoft.com/office/drawing/2014/main" id="{325FC08C-EC0A-4464-C890-E29B934AFD4A}"/>
              </a:ext>
            </a:extLst>
          </p:cNvPr>
          <p:cNvGraphicFramePr>
            <a:graphicFrameLocks/>
          </p:cNvGraphicFramePr>
          <p:nvPr>
            <p:extLst>
              <p:ext uri="{D42A27DB-BD31-4B8C-83A1-F6EECF244321}">
                <p14:modId xmlns:p14="http://schemas.microsoft.com/office/powerpoint/2010/main" val="1003257330"/>
              </p:ext>
            </p:extLst>
          </p:nvPr>
        </p:nvGraphicFramePr>
        <p:xfrm>
          <a:off x="683844" y="2307482"/>
          <a:ext cx="5151638" cy="247688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グラフ 3">
            <a:extLst>
              <a:ext uri="{FF2B5EF4-FFF2-40B4-BE49-F238E27FC236}">
                <a16:creationId xmlns:a16="http://schemas.microsoft.com/office/drawing/2014/main" id="{7BC78A71-FC38-4F1D-B344-4C82040C83C7}"/>
              </a:ext>
            </a:extLst>
          </p:cNvPr>
          <p:cNvGraphicFramePr>
            <a:graphicFrameLocks/>
          </p:cNvGraphicFramePr>
          <p:nvPr>
            <p:extLst>
              <p:ext uri="{D42A27DB-BD31-4B8C-83A1-F6EECF244321}">
                <p14:modId xmlns:p14="http://schemas.microsoft.com/office/powerpoint/2010/main" val="157029945"/>
              </p:ext>
            </p:extLst>
          </p:nvPr>
        </p:nvGraphicFramePr>
        <p:xfrm>
          <a:off x="6356519" y="2220638"/>
          <a:ext cx="5342314" cy="2661481"/>
        </p:xfrm>
        <a:graphic>
          <a:graphicData uri="http://schemas.openxmlformats.org/drawingml/2006/chart">
            <c:chart xmlns:c="http://schemas.openxmlformats.org/drawingml/2006/chart" xmlns:r="http://schemas.openxmlformats.org/officeDocument/2006/relationships" r:id="rId4"/>
          </a:graphicData>
        </a:graphic>
      </p:graphicFrame>
      <p:sp>
        <p:nvSpPr>
          <p:cNvPr id="5" name="テキスト ボックス 1">
            <a:extLst>
              <a:ext uri="{FF2B5EF4-FFF2-40B4-BE49-F238E27FC236}">
                <a16:creationId xmlns:a16="http://schemas.microsoft.com/office/drawing/2014/main" id="{8A998F23-6131-CCC9-856B-829D5751B7EC}"/>
              </a:ext>
            </a:extLst>
          </p:cNvPr>
          <p:cNvSpPr txBox="1"/>
          <p:nvPr/>
        </p:nvSpPr>
        <p:spPr>
          <a:xfrm>
            <a:off x="8406245" y="4683903"/>
            <a:ext cx="3155465" cy="210573"/>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ltLang="ja-JP" sz="700" b="1" kern="1200" dirty="0">
                <a:solidFill>
                  <a:schemeClr val="tx1">
                    <a:lumMod val="75000"/>
                    <a:lumOff val="25000"/>
                  </a:schemeClr>
                </a:solidFill>
                <a:latin typeface="游ゴシック" panose="020B0400000000000000" pitchFamily="50" charset="-128"/>
                <a:ea typeface="游ゴシック" panose="020B0400000000000000" pitchFamily="50" charset="-128"/>
              </a:rPr>
              <a:t>※</a:t>
            </a:r>
            <a:r>
              <a:rPr lang="ja-JP" altLang="en-US" sz="700" b="1" kern="1200" dirty="0">
                <a:solidFill>
                  <a:schemeClr val="tx1">
                    <a:lumMod val="75000"/>
                    <a:lumOff val="25000"/>
                  </a:schemeClr>
                </a:solidFill>
                <a:latin typeface="游ゴシック" panose="020B0400000000000000" pitchFamily="50" charset="-128"/>
                <a:ea typeface="游ゴシック" panose="020B0400000000000000" pitchFamily="50" charset="-128"/>
              </a:rPr>
              <a:t>まちの緑化にかかわる活動：公園・道路・河川、カシニワ、民有地</a:t>
            </a:r>
          </a:p>
        </p:txBody>
      </p:sp>
      <p:sp>
        <p:nvSpPr>
          <p:cNvPr id="7" name="スライド番号プレースホルダー 1">
            <a:extLst>
              <a:ext uri="{FF2B5EF4-FFF2-40B4-BE49-F238E27FC236}">
                <a16:creationId xmlns:a16="http://schemas.microsoft.com/office/drawing/2014/main" id="{5AFC5409-555B-EC71-9DE6-14DE14641647}"/>
              </a:ext>
            </a:extLst>
          </p:cNvPr>
          <p:cNvSpPr>
            <a:spLocks noGrp="1"/>
          </p:cNvSpPr>
          <p:nvPr>
            <p:ph type="sldNum" sz="quarter" idx="12"/>
          </p:nvPr>
        </p:nvSpPr>
        <p:spPr>
          <a:xfrm>
            <a:off x="11463230" y="178243"/>
            <a:ext cx="611892" cy="325717"/>
          </a:xfrm>
          <a:prstGeom prst="hexagon">
            <a:avLst/>
          </a:prstGeom>
          <a:solidFill>
            <a:srgbClr val="008080"/>
          </a:solidFill>
        </p:spPr>
        <p:txBody>
          <a:bodyPr/>
          <a:lstStyle/>
          <a:p>
            <a:pPr algn="ctr"/>
            <a:fld id="{5FC0E5C0-69CC-48F4-B86E-58D226C669B7}" type="slidenum">
              <a:rPr kumimoji="1" lang="ja-JP" altLang="en-US" b="1" smtClean="0">
                <a:solidFill>
                  <a:schemeClr val="bg1"/>
                </a:solidFill>
              </a:rPr>
              <a:pPr algn="ctr"/>
              <a:t>8</a:t>
            </a:fld>
            <a:endParaRPr kumimoji="1" lang="ja-JP" altLang="en-US" b="1" dirty="0">
              <a:solidFill>
                <a:schemeClr val="bg1"/>
              </a:solidFill>
            </a:endParaRPr>
          </a:p>
        </p:txBody>
      </p:sp>
    </p:spTree>
    <p:extLst>
      <p:ext uri="{BB962C8B-B14F-4D97-AF65-F5344CB8AC3E}">
        <p14:creationId xmlns:p14="http://schemas.microsoft.com/office/powerpoint/2010/main" val="347644981"/>
      </p:ext>
    </p:extLst>
  </p:cSld>
  <p:clrMapOvr>
    <a:masterClrMapping/>
  </p:clrMapOvr>
</p:sld>
</file>

<file path=ppt/theme/theme1.xml><?xml version="1.0" encoding="utf-8"?>
<a:theme xmlns:a="http://schemas.openxmlformats.org/drawingml/2006/main" name="Office テーマ">
  <a:themeElements>
    <a:clrScheme name="よしひさ">
      <a:dk1>
        <a:sysClr val="windowText" lastClr="000000"/>
      </a:dk1>
      <a:lt1>
        <a:sysClr val="window" lastClr="FFFFFF"/>
      </a:lt1>
      <a:dk2>
        <a:srgbClr val="000000"/>
      </a:dk2>
      <a:lt2>
        <a:srgbClr val="F8F8F8"/>
      </a:lt2>
      <a:accent1>
        <a:srgbClr val="663300"/>
      </a:accent1>
      <a:accent2>
        <a:srgbClr val="003300"/>
      </a:accent2>
      <a:accent3>
        <a:srgbClr val="7030A0"/>
      </a:accent3>
      <a:accent4>
        <a:srgbClr val="CCCC00"/>
      </a:accent4>
      <a:accent5>
        <a:srgbClr val="CC0000"/>
      </a:accent5>
      <a:accent6>
        <a:srgbClr val="003399"/>
      </a:accent6>
      <a:hlink>
        <a:srgbClr val="5F5F5F"/>
      </a:hlink>
      <a:folHlink>
        <a:srgbClr val="919191"/>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5400</TotalTime>
  <Words>5071</Words>
  <Application>Microsoft Office PowerPoint</Application>
  <PresentationFormat>ワイド画面</PresentationFormat>
  <Paragraphs>696</Paragraphs>
  <Slides>30</Slides>
  <Notes>29</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30</vt:i4>
      </vt:variant>
    </vt:vector>
  </HeadingPairs>
  <TitlesOfParts>
    <vt:vector size="36" baseType="lpstr">
      <vt:lpstr>BIZ UDゴシック</vt:lpstr>
      <vt:lpstr>游ゴシック</vt:lpstr>
      <vt:lpstr>游ゴシック Light</vt:lpstr>
      <vt:lpstr>Arial</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中村 裕史</dc:creator>
  <cp:lastModifiedBy>K24C0505F</cp:lastModifiedBy>
  <cp:revision>176</cp:revision>
  <cp:lastPrinted>2026-02-09T11:56:45Z</cp:lastPrinted>
  <dcterms:created xsi:type="dcterms:W3CDTF">2025-12-03T08:04:53Z</dcterms:created>
  <dcterms:modified xsi:type="dcterms:W3CDTF">2026-02-09T12:00:30Z</dcterms:modified>
</cp:coreProperties>
</file>