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4" r:id="rId3"/>
    <p:sldId id="273" r:id="rId4"/>
    <p:sldId id="281" r:id="rId5"/>
    <p:sldId id="282" r:id="rId6"/>
    <p:sldId id="270" r:id="rId7"/>
    <p:sldId id="276" r:id="rId8"/>
    <p:sldId id="284" r:id="rId9"/>
    <p:sldId id="278" r:id="rId10"/>
    <p:sldId id="279" r:id="rId11"/>
    <p:sldId id="280" r:id="rId1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公園緑地課５" initials="公園緑地課５" lastIdx="9" clrIdx="0">
    <p:extLst>
      <p:ext uri="{19B8F6BF-5375-455C-9EA6-DF929625EA0E}">
        <p15:presenceInfo xmlns:p15="http://schemas.microsoft.com/office/powerpoint/2012/main" userId="S-1-5-21-1820347319-759578652-1463509423-31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C04F15"/>
    <a:srgbClr val="0F9ED5"/>
    <a:srgbClr val="A6E2C4"/>
    <a:srgbClr val="FFCC66"/>
    <a:srgbClr val="E7F7E1"/>
    <a:srgbClr val="C2F1C8"/>
    <a:srgbClr val="E1FFFF"/>
    <a:srgbClr val="009999"/>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9" autoAdjust="0"/>
    <p:restoredTop sz="91822" autoAdjust="0"/>
  </p:normalViewPr>
  <p:slideViewPr>
    <p:cSldViewPr snapToGrid="0" showGuides="1">
      <p:cViewPr varScale="1">
        <p:scale>
          <a:sx n="66" d="100"/>
          <a:sy n="66" d="100"/>
        </p:scale>
        <p:origin x="107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92154274128909"/>
          <c:y val="0.16500249625561658"/>
          <c:w val="0.50000261943304991"/>
          <c:h val="0.66396987252933548"/>
        </c:manualLayout>
      </c:layout>
      <c:barChart>
        <c:barDir val="bar"/>
        <c:grouping val="clustered"/>
        <c:varyColors val="0"/>
        <c:ser>
          <c:idx val="0"/>
          <c:order val="0"/>
          <c:tx>
            <c:strRef>
              <c:f>Sheet1!$C$4</c:f>
              <c:strCache>
                <c:ptCount val="1"/>
                <c:pt idx="0">
                  <c:v>平成19年度</c:v>
                </c:pt>
              </c:strCache>
            </c:strRef>
          </c:tx>
          <c:spPr>
            <a:solidFill>
              <a:schemeClr val="bg1">
                <a:lumMod val="75000"/>
              </a:schemeClr>
            </a:solidFill>
            <a:ln>
              <a:noFill/>
            </a:ln>
            <a:effectLst/>
          </c:spPr>
          <c:invertIfNegative val="0"/>
          <c:cat>
            <c:strRef>
              <c:f>Sheet1!$B$5:$B$11</c:f>
              <c:strCache>
                <c:ptCount val="7"/>
                <c:pt idx="0">
                  <c:v>満足</c:v>
                </c:pt>
                <c:pt idx="1">
                  <c:v>やや満足</c:v>
                </c:pt>
                <c:pt idx="2">
                  <c:v>普通</c:v>
                </c:pt>
                <c:pt idx="3">
                  <c:v>やや不満</c:v>
                </c:pt>
                <c:pt idx="4">
                  <c:v>不満</c:v>
                </c:pt>
                <c:pt idx="5">
                  <c:v>分からない</c:v>
                </c:pt>
                <c:pt idx="6">
                  <c:v>無回答</c:v>
                </c:pt>
              </c:strCache>
            </c:strRef>
          </c:cat>
          <c:val>
            <c:numRef>
              <c:f>Sheet1!$C$5:$C$11</c:f>
              <c:numCache>
                <c:formatCode>0.0%</c:formatCode>
                <c:ptCount val="7"/>
                <c:pt idx="0">
                  <c:v>2.8000000000000001E-2</c:v>
                </c:pt>
                <c:pt idx="1">
                  <c:v>0.184</c:v>
                </c:pt>
                <c:pt idx="2">
                  <c:v>0.36699999999999999</c:v>
                </c:pt>
                <c:pt idx="3">
                  <c:v>0.26400000000000001</c:v>
                </c:pt>
                <c:pt idx="4">
                  <c:v>4.7E-2</c:v>
                </c:pt>
                <c:pt idx="5">
                  <c:v>0.10199999999999999</c:v>
                </c:pt>
                <c:pt idx="6">
                  <c:v>8.0000000000000002E-3</c:v>
                </c:pt>
              </c:numCache>
            </c:numRef>
          </c:val>
          <c:extLst>
            <c:ext xmlns:c16="http://schemas.microsoft.com/office/drawing/2014/chart" uri="{C3380CC4-5D6E-409C-BE32-E72D297353CC}">
              <c16:uniqueId val="{00000000-8C88-429C-96A1-8F9404D64E01}"/>
            </c:ext>
          </c:extLst>
        </c:ser>
        <c:ser>
          <c:idx val="1"/>
          <c:order val="1"/>
          <c:tx>
            <c:strRef>
              <c:f>Sheet1!$D$4</c:f>
              <c:strCache>
                <c:ptCount val="1"/>
                <c:pt idx="0">
                  <c:v>令和5年度</c:v>
                </c:pt>
              </c:strCache>
            </c:strRef>
          </c:tx>
          <c:spPr>
            <a:solidFill>
              <a:schemeClr val="accent6">
                <a:lumMod val="75000"/>
              </a:schemeClr>
            </a:solidFill>
            <a:ln>
              <a:noFill/>
            </a:ln>
            <a:effectLst/>
          </c:spPr>
          <c:invertIfNegative val="0"/>
          <c:cat>
            <c:strRef>
              <c:f>Sheet1!$B$5:$B$11</c:f>
              <c:strCache>
                <c:ptCount val="7"/>
                <c:pt idx="0">
                  <c:v>満足</c:v>
                </c:pt>
                <c:pt idx="1">
                  <c:v>やや満足</c:v>
                </c:pt>
                <c:pt idx="2">
                  <c:v>普通</c:v>
                </c:pt>
                <c:pt idx="3">
                  <c:v>やや不満</c:v>
                </c:pt>
                <c:pt idx="4">
                  <c:v>不満</c:v>
                </c:pt>
                <c:pt idx="5">
                  <c:v>分からない</c:v>
                </c:pt>
                <c:pt idx="6">
                  <c:v>無回答</c:v>
                </c:pt>
              </c:strCache>
            </c:strRef>
          </c:cat>
          <c:val>
            <c:numRef>
              <c:f>Sheet1!$D$5:$D$11</c:f>
              <c:numCache>
                <c:formatCode>0.0%</c:formatCode>
                <c:ptCount val="7"/>
                <c:pt idx="0">
                  <c:v>6.7000000000000004E-2</c:v>
                </c:pt>
                <c:pt idx="1">
                  <c:v>0.29899999999999999</c:v>
                </c:pt>
                <c:pt idx="2">
                  <c:v>0.379</c:v>
                </c:pt>
                <c:pt idx="3">
                  <c:v>0.215</c:v>
                </c:pt>
                <c:pt idx="4">
                  <c:v>3.5000000000000003E-2</c:v>
                </c:pt>
                <c:pt idx="5">
                  <c:v>0</c:v>
                </c:pt>
                <c:pt idx="6">
                  <c:v>5.0000000000000001E-3</c:v>
                </c:pt>
              </c:numCache>
            </c:numRef>
          </c:val>
          <c:extLst>
            <c:ext xmlns:c16="http://schemas.microsoft.com/office/drawing/2014/chart" uri="{C3380CC4-5D6E-409C-BE32-E72D297353CC}">
              <c16:uniqueId val="{00000001-8C88-429C-96A1-8F9404D64E01}"/>
            </c:ext>
          </c:extLst>
        </c:ser>
        <c:dLbls>
          <c:showLegendKey val="0"/>
          <c:showVal val="0"/>
          <c:showCatName val="0"/>
          <c:showSerName val="0"/>
          <c:showPercent val="0"/>
          <c:showBubbleSize val="0"/>
        </c:dLbls>
        <c:gapWidth val="83"/>
        <c:axId val="474507072"/>
        <c:axId val="474508872"/>
      </c:barChart>
      <c:catAx>
        <c:axId val="474507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474508872"/>
        <c:crosses val="autoZero"/>
        <c:auto val="1"/>
        <c:lblAlgn val="ctr"/>
        <c:lblOffset val="100"/>
        <c:noMultiLvlLbl val="0"/>
      </c:catAx>
      <c:valAx>
        <c:axId val="47450887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t" anchorCtr="1"/>
          <a:lstStyle/>
          <a:p>
            <a:pPr>
              <a:defRPr sz="900" b="0" i="0" u="none" strike="noStrike" kern="1200" baseline="0">
                <a:solidFill>
                  <a:schemeClr val="tx1"/>
                </a:solidFill>
                <a:latin typeface="+mn-lt"/>
                <a:ea typeface="+mn-ea"/>
                <a:cs typeface="+mn-cs"/>
              </a:defRPr>
            </a:pPr>
            <a:endParaRPr lang="ja-JP"/>
          </a:p>
        </c:txPr>
        <c:crossAx val="474507072"/>
        <c:crosses val="autoZero"/>
        <c:crossBetween val="between"/>
      </c:valAx>
      <c:spPr>
        <a:noFill/>
        <a:ln>
          <a:noFill/>
        </a:ln>
        <a:effectLst/>
      </c:spPr>
    </c:plotArea>
    <c:legend>
      <c:legendPos val="tr"/>
      <c:layout>
        <c:manualLayout>
          <c:xMode val="edge"/>
          <c:yMode val="edge"/>
          <c:x val="0.68843834640430424"/>
          <c:y val="0.6448811494987734"/>
          <c:w val="0.27945851079992245"/>
          <c:h val="0.220363250088895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5687" tIns="47844" rIns="95687"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5687" tIns="47844" rIns="95687" bIns="47844" rtlCol="0"/>
          <a:lstStyle>
            <a:lvl1pPr algn="r">
              <a:defRPr sz="1300"/>
            </a:lvl1pPr>
          </a:lstStyle>
          <a:p>
            <a:fld id="{85F54A57-F349-4EAB-A4EB-F84E08874D73}" type="datetimeFigureOut">
              <a:rPr kumimoji="1" lang="ja-JP" altLang="en-US" smtClean="0"/>
              <a:t>2026/2/9</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5687" tIns="47844" rIns="95687" bIns="4784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87" tIns="47844" rIns="95687" bIns="478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5687" tIns="47844" rIns="95687"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5687" tIns="47844" rIns="95687" bIns="47844" rtlCol="0" anchor="b"/>
          <a:lstStyle>
            <a:lvl1pPr algn="r">
              <a:defRPr sz="1300"/>
            </a:lvl1pPr>
          </a:lstStyle>
          <a:p>
            <a:fld id="{943EB226-8318-4F1F-9B84-C2317D805D40}" type="slidenum">
              <a:rPr kumimoji="1" lang="ja-JP" altLang="en-US" smtClean="0"/>
              <a:t>‹#›</a:t>
            </a:fld>
            <a:endParaRPr kumimoji="1" lang="ja-JP" altLang="en-US"/>
          </a:p>
        </p:txBody>
      </p:sp>
    </p:spTree>
    <p:extLst>
      <p:ext uri="{BB962C8B-B14F-4D97-AF65-F5344CB8AC3E}">
        <p14:creationId xmlns:p14="http://schemas.microsoft.com/office/powerpoint/2010/main" val="3840835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FC83-B3C1-1517-66F0-0602348810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EBD288-F128-59E6-2913-AE98C1A60B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74C415-FC2C-E713-1383-F8720776CC6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DA3606D-F542-B642-9E69-3B36497689E2}"/>
              </a:ext>
            </a:extLst>
          </p:cNvPr>
          <p:cNvSpPr>
            <a:spLocks noGrp="1"/>
          </p:cNvSpPr>
          <p:nvPr>
            <p:ph type="sldNum" sz="quarter" idx="5"/>
          </p:nvPr>
        </p:nvSpPr>
        <p:spPr/>
        <p:txBody>
          <a:bodyPr/>
          <a:lstStyle/>
          <a:p>
            <a:fld id="{943EB226-8318-4F1F-9B84-C2317D805D40}" type="slidenum">
              <a:rPr kumimoji="1" lang="ja-JP" altLang="en-US" smtClean="0"/>
              <a:t>4</a:t>
            </a:fld>
            <a:endParaRPr kumimoji="1" lang="ja-JP" altLang="en-US"/>
          </a:p>
        </p:txBody>
      </p:sp>
    </p:spTree>
    <p:extLst>
      <p:ext uri="{BB962C8B-B14F-4D97-AF65-F5344CB8AC3E}">
        <p14:creationId xmlns:p14="http://schemas.microsoft.com/office/powerpoint/2010/main" val="299707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5557D-9568-9523-C531-2C4A490455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B94A94-2CBF-E1E9-7E1C-5E931442C3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CA11EE-DD86-0DBA-FE65-E12F28A84FD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6BD6A05-4933-2CD7-F11B-DE40A2109FAC}"/>
              </a:ext>
            </a:extLst>
          </p:cNvPr>
          <p:cNvSpPr>
            <a:spLocks noGrp="1"/>
          </p:cNvSpPr>
          <p:nvPr>
            <p:ph type="sldNum" sz="quarter" idx="5"/>
          </p:nvPr>
        </p:nvSpPr>
        <p:spPr/>
        <p:txBody>
          <a:bodyPr/>
          <a:lstStyle/>
          <a:p>
            <a:fld id="{943EB226-8318-4F1F-9B84-C2317D805D40}" type="slidenum">
              <a:rPr kumimoji="1" lang="ja-JP" altLang="en-US" smtClean="0"/>
              <a:t>5</a:t>
            </a:fld>
            <a:endParaRPr kumimoji="1" lang="ja-JP" altLang="en-US"/>
          </a:p>
        </p:txBody>
      </p:sp>
    </p:spTree>
    <p:extLst>
      <p:ext uri="{BB962C8B-B14F-4D97-AF65-F5344CB8AC3E}">
        <p14:creationId xmlns:p14="http://schemas.microsoft.com/office/powerpoint/2010/main" val="422571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3EB226-8318-4F1F-9B84-C2317D805D40}" type="slidenum">
              <a:rPr kumimoji="1" lang="ja-JP" altLang="en-US" smtClean="0"/>
              <a:t>6</a:t>
            </a:fld>
            <a:endParaRPr kumimoji="1" lang="ja-JP" altLang="en-US"/>
          </a:p>
        </p:txBody>
      </p:sp>
    </p:spTree>
    <p:extLst>
      <p:ext uri="{BB962C8B-B14F-4D97-AF65-F5344CB8AC3E}">
        <p14:creationId xmlns:p14="http://schemas.microsoft.com/office/powerpoint/2010/main" val="6918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5682-CEE7-9B39-EAA5-743602B01B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54AE53-0F65-BF1D-8948-199A6B7BEE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282E054-B3AB-0F22-C362-12127A11EC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4A5D18-1E20-9623-9A54-9A97FE78DBBE}"/>
              </a:ext>
            </a:extLst>
          </p:cNvPr>
          <p:cNvSpPr>
            <a:spLocks noGrp="1"/>
          </p:cNvSpPr>
          <p:nvPr>
            <p:ph type="sldNum" sz="quarter" idx="5"/>
          </p:nvPr>
        </p:nvSpPr>
        <p:spPr/>
        <p:txBody>
          <a:bodyPr/>
          <a:lstStyle/>
          <a:p>
            <a:fld id="{943EB226-8318-4F1F-9B84-C2317D805D40}" type="slidenum">
              <a:rPr kumimoji="1" lang="ja-JP" altLang="en-US" smtClean="0"/>
              <a:t>7</a:t>
            </a:fld>
            <a:endParaRPr kumimoji="1" lang="ja-JP" altLang="en-US"/>
          </a:p>
        </p:txBody>
      </p:sp>
    </p:spTree>
    <p:extLst>
      <p:ext uri="{BB962C8B-B14F-4D97-AF65-F5344CB8AC3E}">
        <p14:creationId xmlns:p14="http://schemas.microsoft.com/office/powerpoint/2010/main" val="297995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5682-CEE7-9B39-EAA5-743602B01B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54AE53-0F65-BF1D-8948-199A6B7BEE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282E054-B3AB-0F22-C362-12127A11EC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4A5D18-1E20-9623-9A54-9A97FE78DBBE}"/>
              </a:ext>
            </a:extLst>
          </p:cNvPr>
          <p:cNvSpPr>
            <a:spLocks noGrp="1"/>
          </p:cNvSpPr>
          <p:nvPr>
            <p:ph type="sldNum" sz="quarter" idx="5"/>
          </p:nvPr>
        </p:nvSpPr>
        <p:spPr/>
        <p:txBody>
          <a:bodyPr/>
          <a:lstStyle/>
          <a:p>
            <a:fld id="{943EB226-8318-4F1F-9B84-C2317D805D40}" type="slidenum">
              <a:rPr kumimoji="1" lang="ja-JP" altLang="en-US" smtClean="0"/>
              <a:t>8</a:t>
            </a:fld>
            <a:endParaRPr kumimoji="1" lang="ja-JP" altLang="en-US"/>
          </a:p>
        </p:txBody>
      </p:sp>
    </p:spTree>
    <p:extLst>
      <p:ext uri="{BB962C8B-B14F-4D97-AF65-F5344CB8AC3E}">
        <p14:creationId xmlns:p14="http://schemas.microsoft.com/office/powerpoint/2010/main" val="57934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EFD3-0E47-C0B9-0449-AC529927BB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4EE655-9E9E-5EA3-434A-EC58CC92F5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5B14FB-1BE1-F54E-F955-AB288830D91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9A23AD7-BDA0-99D9-7B4C-D8B45774B112}"/>
              </a:ext>
            </a:extLst>
          </p:cNvPr>
          <p:cNvSpPr>
            <a:spLocks noGrp="1"/>
          </p:cNvSpPr>
          <p:nvPr>
            <p:ph type="sldNum" sz="quarter" idx="5"/>
          </p:nvPr>
        </p:nvSpPr>
        <p:spPr/>
        <p:txBody>
          <a:bodyPr/>
          <a:lstStyle/>
          <a:p>
            <a:fld id="{943EB226-8318-4F1F-9B84-C2317D805D40}" type="slidenum">
              <a:rPr kumimoji="1" lang="ja-JP" altLang="en-US" smtClean="0"/>
              <a:t>9</a:t>
            </a:fld>
            <a:endParaRPr kumimoji="1" lang="ja-JP" altLang="en-US"/>
          </a:p>
        </p:txBody>
      </p:sp>
    </p:spTree>
    <p:extLst>
      <p:ext uri="{BB962C8B-B14F-4D97-AF65-F5344CB8AC3E}">
        <p14:creationId xmlns:p14="http://schemas.microsoft.com/office/powerpoint/2010/main" val="343710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5729A-3FF0-D182-B955-8B978D65B7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2ED922-3817-B731-72BB-BC02FECBDA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401E21-E81A-A5D2-CBE5-805B7D0A189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A9FE323-E12F-E593-2F6F-C0CF59D2CF59}"/>
              </a:ext>
            </a:extLst>
          </p:cNvPr>
          <p:cNvSpPr>
            <a:spLocks noGrp="1"/>
          </p:cNvSpPr>
          <p:nvPr>
            <p:ph type="sldNum" sz="quarter" idx="5"/>
          </p:nvPr>
        </p:nvSpPr>
        <p:spPr/>
        <p:txBody>
          <a:bodyPr/>
          <a:lstStyle/>
          <a:p>
            <a:fld id="{943EB226-8318-4F1F-9B84-C2317D805D40}" type="slidenum">
              <a:rPr kumimoji="1" lang="ja-JP" altLang="en-US" smtClean="0"/>
              <a:t>10</a:t>
            </a:fld>
            <a:endParaRPr kumimoji="1" lang="ja-JP" altLang="en-US"/>
          </a:p>
        </p:txBody>
      </p:sp>
    </p:spTree>
    <p:extLst>
      <p:ext uri="{BB962C8B-B14F-4D97-AF65-F5344CB8AC3E}">
        <p14:creationId xmlns:p14="http://schemas.microsoft.com/office/powerpoint/2010/main" val="175625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5B40-0B8D-0C0E-6921-B4C3BB1419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2FCBDE-BA29-5C95-8C45-313C913B02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1D9AAD-E24F-8A5A-F51D-2399CF53CD4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17E8705-45F0-8F15-E831-57F407667600}"/>
              </a:ext>
            </a:extLst>
          </p:cNvPr>
          <p:cNvSpPr>
            <a:spLocks noGrp="1"/>
          </p:cNvSpPr>
          <p:nvPr>
            <p:ph type="sldNum" sz="quarter" idx="5"/>
          </p:nvPr>
        </p:nvSpPr>
        <p:spPr/>
        <p:txBody>
          <a:bodyPr/>
          <a:lstStyle/>
          <a:p>
            <a:fld id="{943EB226-8318-4F1F-9B84-C2317D805D40}" type="slidenum">
              <a:rPr kumimoji="1" lang="ja-JP" altLang="en-US" smtClean="0"/>
              <a:t>11</a:t>
            </a:fld>
            <a:endParaRPr kumimoji="1" lang="ja-JP" altLang="en-US"/>
          </a:p>
        </p:txBody>
      </p:sp>
    </p:spTree>
    <p:extLst>
      <p:ext uri="{BB962C8B-B14F-4D97-AF65-F5344CB8AC3E}">
        <p14:creationId xmlns:p14="http://schemas.microsoft.com/office/powerpoint/2010/main" val="218770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D6908-5D27-BA45-A511-6878909819A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8D8B864-70AA-C1F1-23FD-F0B666A83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4A7483B-28EC-9EE3-C8AA-4DFF07122F24}"/>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45BCF8DE-4202-D374-6EEF-D95179749F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A8FDB-9222-C943-79CE-20A27A699DC3}"/>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41882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A42BB-E014-29FC-2840-1063B8F144A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D8DF5B-DBA4-09B0-6A34-0C1C846F97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76D6D1-70EB-D042-7D4F-60194F1592A5}"/>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3C978B56-970C-9384-02F8-6C026F26A8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AA5042-8FBF-EF1E-76FE-21593943E4A6}"/>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34430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92CD964-F3CC-0AC4-1FCC-78E1FB6D4B3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8451B8-9512-EF8A-1104-30099BF0F49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818D3F-5703-86CE-90E4-690D594FDC74}"/>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E6C20CE4-D038-7156-280B-9B5E4A0002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1774EC-B1ED-FF57-AC5B-F3D4B7EA1775}"/>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319910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2E816-226C-E8DF-D3A7-9631950E6C2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C40C2D-E701-7DCD-D62C-51345B3B03D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75EFBB-E45A-B501-33A0-8953FC6660AE}"/>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542632A6-783C-151E-F78E-3C0DB913A2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838823-F740-F9C1-563B-5D8A1E67BDD1}"/>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340006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DF871-6651-28D3-7811-F5E8A489472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7FFBEC3-B679-0A90-178F-DDA13FC11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19BBCDA-AE08-5F9F-464A-B1C6441379E0}"/>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4780ED04-6760-8AD3-F4C7-99F9558B45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541BB0-9E84-DAF8-2AF9-2D2741AE043D}"/>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78362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BE5FC-ACB4-32D1-51D1-D756B346A8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1B71C4-2CEA-AFBB-26EF-7FE771F1848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D76CBF2-5738-4A26-8491-0F3B83F23A0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F918216-1C08-504C-90F5-48DF5739DAE5}"/>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6" name="フッター プレースホルダー 5">
            <a:extLst>
              <a:ext uri="{FF2B5EF4-FFF2-40B4-BE49-F238E27FC236}">
                <a16:creationId xmlns:a16="http://schemas.microsoft.com/office/drawing/2014/main" id="{0850D7A2-00BD-1109-2092-50359DAAF5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0C140E-08CE-A65D-736F-EF4F47DBEBF0}"/>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04875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B0BF1-4FE0-760B-B108-B374B2BBEB4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65F10F-5C00-A20D-C551-6AEDB78D4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AE74C94-EFE3-E62C-57BA-B7D92CFC10A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81E0666-A6FE-8A8C-EAAD-C43C60FAB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7C3EB0-2427-F215-71A4-515EA7EA510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6B61B6-00E8-BF3A-47E5-11A64621AFF4}"/>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8" name="フッター プレースホルダー 7">
            <a:extLst>
              <a:ext uri="{FF2B5EF4-FFF2-40B4-BE49-F238E27FC236}">
                <a16:creationId xmlns:a16="http://schemas.microsoft.com/office/drawing/2014/main" id="{7D99239C-49C7-AFA9-5EA4-05628FD181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F3F4026-904D-9209-9BA6-F367011A4224}"/>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223243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296D92-ABF9-16DC-898B-686587973DD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BB844FC-1390-5978-AED6-85B56EEC72FB}"/>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4" name="フッター プレースホルダー 3">
            <a:extLst>
              <a:ext uri="{FF2B5EF4-FFF2-40B4-BE49-F238E27FC236}">
                <a16:creationId xmlns:a16="http://schemas.microsoft.com/office/drawing/2014/main" id="{82C65BED-C36A-D0F9-27C5-A82D5970F0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015101-8FB0-D666-4AB6-784E02BC0DF4}"/>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72176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A4DDB7-D2BA-E173-055E-613239F08C7E}"/>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3" name="フッター プレースホルダー 2">
            <a:extLst>
              <a:ext uri="{FF2B5EF4-FFF2-40B4-BE49-F238E27FC236}">
                <a16:creationId xmlns:a16="http://schemas.microsoft.com/office/drawing/2014/main" id="{52248DD0-3666-A36F-30FC-561F39567C8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F0002D9-DDCA-E109-EA61-B419AC8B68CC}"/>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56293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74CBE-F421-E362-8E73-6AFBD133529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00ADEE-8732-B3E1-E1B0-1B0C1F05E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55C4EF-B87D-DCB7-4732-DD8D837CD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ACC356-B4B1-9998-0738-15E8CB63E7C0}"/>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6" name="フッター プレースホルダー 5">
            <a:extLst>
              <a:ext uri="{FF2B5EF4-FFF2-40B4-BE49-F238E27FC236}">
                <a16:creationId xmlns:a16="http://schemas.microsoft.com/office/drawing/2014/main" id="{5195AE68-1700-4670-5836-552EA40CBD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6D67AC-C8A0-49F0-0E7E-EAFCC4EF61E5}"/>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07078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4D28E-C67B-057B-819D-0C3065C634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1E57C1D-0409-EC9C-4486-6444D78D6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947FC71-0E78-B05B-E7EB-82F5AA73B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B0F344-782D-0F6B-EC4E-E3E018602DBF}"/>
              </a:ext>
            </a:extLst>
          </p:cNvPr>
          <p:cNvSpPr>
            <a:spLocks noGrp="1"/>
          </p:cNvSpPr>
          <p:nvPr>
            <p:ph type="dt" sz="half" idx="10"/>
          </p:nvPr>
        </p:nvSpPr>
        <p:spPr/>
        <p:txBody>
          <a:bodyPr/>
          <a:lstStyle/>
          <a:p>
            <a:fld id="{A7C91463-00FF-48CA-90C9-C644AF07A165}" type="datetimeFigureOut">
              <a:rPr kumimoji="1" lang="ja-JP" altLang="en-US" smtClean="0"/>
              <a:t>2026/2/9</a:t>
            </a:fld>
            <a:endParaRPr kumimoji="1" lang="ja-JP" altLang="en-US"/>
          </a:p>
        </p:txBody>
      </p:sp>
      <p:sp>
        <p:nvSpPr>
          <p:cNvPr id="6" name="フッター プレースホルダー 5">
            <a:extLst>
              <a:ext uri="{FF2B5EF4-FFF2-40B4-BE49-F238E27FC236}">
                <a16:creationId xmlns:a16="http://schemas.microsoft.com/office/drawing/2014/main" id="{6DEC0FF9-71E3-495F-D2A5-3FA58966FD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C72E53-B25C-9CAF-2DA0-B92CB50AF824}"/>
              </a:ext>
            </a:extLst>
          </p:cNvPr>
          <p:cNvSpPr>
            <a:spLocks noGrp="1"/>
          </p:cNvSpPr>
          <p:nvPr>
            <p:ph type="sldNum" sz="quarter" idx="12"/>
          </p:nvPr>
        </p:nvSpPr>
        <p:spPr/>
        <p:txBody>
          <a:body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379864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A83543-50AD-7786-6F42-F081E69DC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8E36C9-FC05-73A0-4F0B-23FA129D1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FDFF40-F68F-E971-ED0D-4517AAFB8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C91463-00FF-48CA-90C9-C644AF07A165}"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43043B1A-6016-EB49-67F4-08078318B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FB96EB8-69A4-24AD-C1CF-69C310D26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C0E5C0-69CC-48F4-B86E-58D226C669B7}" type="slidenum">
              <a:rPr kumimoji="1" lang="ja-JP" altLang="en-US" smtClean="0"/>
              <a:t>‹#›</a:t>
            </a:fld>
            <a:endParaRPr kumimoji="1" lang="ja-JP" altLang="en-US"/>
          </a:p>
        </p:txBody>
      </p:sp>
    </p:spTree>
    <p:extLst>
      <p:ext uri="{BB962C8B-B14F-4D97-AF65-F5344CB8AC3E}">
        <p14:creationId xmlns:p14="http://schemas.microsoft.com/office/powerpoint/2010/main" val="1288168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52AF646-149F-5500-3586-A3AE6A976FBE}"/>
              </a:ext>
            </a:extLst>
          </p:cNvPr>
          <p:cNvCxnSpPr>
            <a:cxnSpLocks/>
          </p:cNvCxnSpPr>
          <p:nvPr/>
        </p:nvCxnSpPr>
        <p:spPr>
          <a:xfrm>
            <a:off x="510988" y="3429000"/>
            <a:ext cx="9271187" cy="0"/>
          </a:xfrm>
          <a:prstGeom prst="line">
            <a:avLst/>
          </a:prstGeom>
          <a:ln w="38100">
            <a:solidFill>
              <a:srgbClr val="008080"/>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14977672-4F99-1061-0EEF-73FCAE2F567F}"/>
              </a:ext>
            </a:extLst>
          </p:cNvPr>
          <p:cNvSpPr txBox="1"/>
          <p:nvPr/>
        </p:nvSpPr>
        <p:spPr>
          <a:xfrm>
            <a:off x="10864061" y="161344"/>
            <a:ext cx="1003801" cy="369332"/>
          </a:xfrm>
          <a:prstGeom prst="rect">
            <a:avLst/>
          </a:prstGeom>
          <a:noFill/>
          <a:ln>
            <a:solidFill>
              <a:schemeClr val="tx1"/>
            </a:solidFill>
          </a:ln>
        </p:spPr>
        <p:txBody>
          <a:bodyPr wrap="none" rtlCol="0">
            <a:spAutoFit/>
          </a:bodyPr>
          <a:lstStyle/>
          <a:p>
            <a:r>
              <a:rPr kumimoji="1" lang="ja-JP" altLang="en-US" dirty="0"/>
              <a:t>資料</a:t>
            </a:r>
            <a:r>
              <a:rPr lang="en-US" altLang="ja-JP" dirty="0"/>
              <a:t>3</a:t>
            </a:r>
            <a:r>
              <a:rPr kumimoji="1" lang="en-US" altLang="ja-JP" dirty="0"/>
              <a:t>-1</a:t>
            </a:r>
            <a:endParaRPr kumimoji="1" lang="ja-JP" altLang="en-US" dirty="0"/>
          </a:p>
        </p:txBody>
      </p:sp>
      <p:sp>
        <p:nvSpPr>
          <p:cNvPr id="3" name="テキスト ボックス 2">
            <a:extLst>
              <a:ext uri="{FF2B5EF4-FFF2-40B4-BE49-F238E27FC236}">
                <a16:creationId xmlns:a16="http://schemas.microsoft.com/office/drawing/2014/main" id="{0AE18E5D-C0B3-ECEC-FBCE-23D921F7826B}"/>
              </a:ext>
            </a:extLst>
          </p:cNvPr>
          <p:cNvSpPr txBox="1"/>
          <p:nvPr/>
        </p:nvSpPr>
        <p:spPr>
          <a:xfrm>
            <a:off x="510988" y="2000656"/>
            <a:ext cx="9777035" cy="1446550"/>
          </a:xfrm>
          <a:prstGeom prst="rect">
            <a:avLst/>
          </a:prstGeom>
          <a:noFill/>
        </p:spPr>
        <p:txBody>
          <a:bodyPr wrap="none" rtlCol="0">
            <a:spAutoFit/>
          </a:bodyPr>
          <a:lstStyle/>
          <a:p>
            <a:r>
              <a:rPr lang="ja-JP" altLang="en-US" sz="4400" b="1" dirty="0">
                <a:solidFill>
                  <a:srgbClr val="002060"/>
                </a:solidFill>
                <a:latin typeface="+mn-ea"/>
              </a:rPr>
              <a:t>３　柏市緑の基本計画の取り組み状況</a:t>
            </a:r>
            <a:br>
              <a:rPr lang="en-US" altLang="ja-JP" sz="4400" b="1" dirty="0">
                <a:solidFill>
                  <a:srgbClr val="002060"/>
                </a:solidFill>
                <a:latin typeface="+mn-ea"/>
              </a:rPr>
            </a:br>
            <a:r>
              <a:rPr lang="en-US" altLang="ja-JP" sz="4400" b="1" dirty="0">
                <a:solidFill>
                  <a:srgbClr val="002060"/>
                </a:solidFill>
                <a:latin typeface="+mn-ea"/>
              </a:rPr>
              <a:t>(</a:t>
            </a:r>
            <a:r>
              <a:rPr lang="ja-JP" altLang="en-US" sz="4400" b="1" dirty="0">
                <a:solidFill>
                  <a:srgbClr val="002060"/>
                </a:solidFill>
                <a:latin typeface="+mn-ea"/>
              </a:rPr>
              <a:t>１</a:t>
            </a:r>
            <a:r>
              <a:rPr lang="en-US" altLang="ja-JP" sz="4400" b="1" dirty="0">
                <a:solidFill>
                  <a:srgbClr val="002060"/>
                </a:solidFill>
                <a:latin typeface="+mn-ea"/>
              </a:rPr>
              <a:t>) </a:t>
            </a:r>
            <a:r>
              <a:rPr lang="ja-JP" altLang="en-US" sz="4400" b="1" dirty="0">
                <a:solidFill>
                  <a:srgbClr val="002060"/>
                </a:solidFill>
                <a:latin typeface="+mn-ea"/>
              </a:rPr>
              <a:t>緑の現況について</a:t>
            </a:r>
            <a:endParaRPr kumimoji="1" lang="ja-JP" altLang="en-US" sz="4400" b="1" dirty="0">
              <a:solidFill>
                <a:srgbClr val="002060"/>
              </a:solidFill>
              <a:latin typeface="+mn-ea"/>
            </a:endParaRPr>
          </a:p>
        </p:txBody>
      </p:sp>
    </p:spTree>
    <p:extLst>
      <p:ext uri="{BB962C8B-B14F-4D97-AF65-F5344CB8AC3E}">
        <p14:creationId xmlns:p14="http://schemas.microsoft.com/office/powerpoint/2010/main" val="135174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39561-93DD-35E7-8C16-B01C96AC1309}"/>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0BDA5307-41C7-EBD9-A977-F0799A8380AD}"/>
              </a:ext>
            </a:extLst>
          </p:cNvPr>
          <p:cNvSpPr/>
          <p:nvPr/>
        </p:nvSpPr>
        <p:spPr>
          <a:xfrm>
            <a:off x="6597223" y="3124950"/>
            <a:ext cx="5382649" cy="1515364"/>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buNone/>
            </a:pPr>
            <a:r>
              <a:rPr lang="ja-JP" altLang="ja-JP" kern="100" dirty="0">
                <a:solidFill>
                  <a:schemeClr val="tx1"/>
                </a:solidFill>
                <a:effectLst/>
                <a:latin typeface="+mn-ea"/>
                <a:cs typeface="Times New Roman" panose="02020603050405020304" pitchFamily="18" charset="0"/>
              </a:rPr>
              <a:t>満足</a:t>
            </a:r>
            <a:r>
              <a:rPr lang="ja-JP" altLang="en-US" kern="100" dirty="0">
                <a:solidFill>
                  <a:schemeClr val="tx1"/>
                </a:solidFill>
                <a:effectLst/>
                <a:latin typeface="+mn-ea"/>
                <a:cs typeface="Times New Roman" panose="02020603050405020304" pitchFamily="18" charset="0"/>
              </a:rPr>
              <a:t>（</a:t>
            </a:r>
            <a:r>
              <a:rPr lang="en-US" altLang="ja-JP" kern="100" dirty="0">
                <a:solidFill>
                  <a:schemeClr val="tx1"/>
                </a:solidFill>
                <a:effectLst/>
                <a:latin typeface="+mn-ea"/>
                <a:cs typeface="Times New Roman" panose="02020603050405020304" pitchFamily="18" charset="0"/>
              </a:rPr>
              <a:t>6.7</a:t>
            </a:r>
            <a:r>
              <a:rPr lang="ja-JP" altLang="ja-JP" kern="100" dirty="0">
                <a:solidFill>
                  <a:schemeClr val="tx1"/>
                </a:solidFill>
                <a:effectLst/>
                <a:latin typeface="+mn-ea"/>
                <a:cs typeface="Times New Roman" panose="02020603050405020304" pitchFamily="18" charset="0"/>
              </a:rPr>
              <a:t>％</a:t>
            </a:r>
            <a:r>
              <a:rPr lang="ja-JP" altLang="en-US" kern="100" dirty="0">
                <a:solidFill>
                  <a:schemeClr val="tx1"/>
                </a:solidFill>
                <a:latin typeface="+mn-ea"/>
                <a:cs typeface="Times New Roman" panose="02020603050405020304" pitchFamily="18" charset="0"/>
              </a:rPr>
              <a:t>）</a:t>
            </a:r>
            <a:r>
              <a:rPr lang="ja-JP" altLang="ja-JP" kern="100" dirty="0">
                <a:solidFill>
                  <a:schemeClr val="tx1"/>
                </a:solidFill>
                <a:effectLst/>
                <a:latin typeface="+mn-ea"/>
                <a:cs typeface="Times New Roman" panose="02020603050405020304" pitchFamily="18" charset="0"/>
              </a:rPr>
              <a:t>＋やや満足（</a:t>
            </a:r>
            <a:r>
              <a:rPr lang="en-US" altLang="ja-JP" kern="100" dirty="0">
                <a:solidFill>
                  <a:schemeClr val="tx1"/>
                </a:solidFill>
                <a:effectLst/>
                <a:latin typeface="+mn-ea"/>
                <a:cs typeface="Times New Roman" panose="02020603050405020304" pitchFamily="18" charset="0"/>
              </a:rPr>
              <a:t>29.9</a:t>
            </a:r>
            <a:r>
              <a:rPr lang="ja-JP" altLang="ja-JP" kern="100" dirty="0">
                <a:solidFill>
                  <a:schemeClr val="tx1"/>
                </a:solidFill>
                <a:effectLst/>
                <a:latin typeface="+mn-ea"/>
                <a:cs typeface="Times New Roman" panose="02020603050405020304" pitchFamily="18" charset="0"/>
              </a:rPr>
              <a:t>％）</a:t>
            </a:r>
          </a:p>
          <a:p>
            <a:pPr algn="just">
              <a:buNone/>
            </a:pPr>
            <a:r>
              <a:rPr lang="ja-JP" altLang="ja-JP" b="1" kern="100" dirty="0">
                <a:solidFill>
                  <a:schemeClr val="tx1"/>
                </a:solidFill>
                <a:effectLst/>
                <a:latin typeface="+mn-ea"/>
                <a:cs typeface="Times New Roman" panose="02020603050405020304" pitchFamily="18" charset="0"/>
              </a:rPr>
              <a:t>合計</a:t>
            </a:r>
            <a:r>
              <a:rPr lang="ja-JP" altLang="ja-JP" b="1" kern="100" dirty="0">
                <a:effectLst/>
                <a:latin typeface="+mn-ea"/>
                <a:cs typeface="Times New Roman" panose="02020603050405020304" pitchFamily="18" charset="0"/>
              </a:rPr>
              <a:t>　</a:t>
            </a:r>
            <a:r>
              <a:rPr lang="en-US" altLang="ja-JP" b="1" kern="100" dirty="0">
                <a:solidFill>
                  <a:srgbClr val="C00000"/>
                </a:solidFill>
                <a:effectLst/>
                <a:latin typeface="+mn-ea"/>
                <a:cs typeface="Times New Roman" panose="02020603050405020304" pitchFamily="18" charset="0"/>
              </a:rPr>
              <a:t>36.6</a:t>
            </a:r>
            <a:r>
              <a:rPr lang="ja-JP" altLang="ja-JP" b="1" kern="100" dirty="0">
                <a:solidFill>
                  <a:srgbClr val="C00000"/>
                </a:solidFill>
                <a:effectLst/>
                <a:latin typeface="+mn-ea"/>
                <a:cs typeface="Times New Roman" panose="02020603050405020304" pitchFamily="18" charset="0"/>
              </a:rPr>
              <a:t>％の市民が満足を選択</a:t>
            </a:r>
            <a:endParaRPr lang="en-US" altLang="ja-JP" b="1" kern="100" dirty="0">
              <a:solidFill>
                <a:srgbClr val="C00000"/>
              </a:solidFill>
              <a:latin typeface="+mn-ea"/>
              <a:cs typeface="Times New Roman" panose="02020603050405020304" pitchFamily="18" charset="0"/>
            </a:endParaRPr>
          </a:p>
          <a:p>
            <a:pPr algn="just">
              <a:buNone/>
            </a:pPr>
            <a:r>
              <a:rPr lang="ja-JP" altLang="en-US" sz="1400" kern="100" dirty="0">
                <a:solidFill>
                  <a:schemeClr val="tx1"/>
                </a:solidFill>
                <a:latin typeface="+mn-ea"/>
                <a:cs typeface="Times New Roman" panose="02020603050405020304" pitchFamily="18" charset="0"/>
              </a:rPr>
              <a:t>（平成</a:t>
            </a:r>
            <a:r>
              <a:rPr lang="en-US" altLang="ja-JP" sz="1400" kern="100" dirty="0">
                <a:solidFill>
                  <a:schemeClr val="tx1"/>
                </a:solidFill>
                <a:latin typeface="+mn-ea"/>
                <a:cs typeface="Times New Roman" panose="02020603050405020304" pitchFamily="18" charset="0"/>
              </a:rPr>
              <a:t>19</a:t>
            </a:r>
            <a:r>
              <a:rPr lang="ja-JP" altLang="en-US" sz="1400" kern="100" dirty="0">
                <a:solidFill>
                  <a:schemeClr val="tx1"/>
                </a:solidFill>
                <a:latin typeface="+mn-ea"/>
                <a:cs typeface="Times New Roman" panose="02020603050405020304" pitchFamily="18" charset="0"/>
              </a:rPr>
              <a:t>年度と比較して、</a:t>
            </a:r>
            <a:r>
              <a:rPr lang="en-US" altLang="ja-JP" sz="1400" b="1" u="sng" kern="100" dirty="0">
                <a:solidFill>
                  <a:schemeClr val="tx1"/>
                </a:solidFill>
                <a:latin typeface="+mn-ea"/>
                <a:cs typeface="Times New Roman" panose="02020603050405020304" pitchFamily="18" charset="0"/>
              </a:rPr>
              <a:t>15.4</a:t>
            </a:r>
            <a:r>
              <a:rPr lang="ja-JP" altLang="en-US" sz="1400" b="1" u="sng" kern="100" dirty="0">
                <a:solidFill>
                  <a:schemeClr val="tx1"/>
                </a:solidFill>
                <a:latin typeface="+mn-ea"/>
                <a:cs typeface="Times New Roman" panose="02020603050405020304" pitchFamily="18" charset="0"/>
              </a:rPr>
              <a:t>％増加している。</a:t>
            </a:r>
            <a:r>
              <a:rPr lang="ja-JP" altLang="en-US" sz="1400" b="1" u="sng" kern="100" baseline="30000" dirty="0">
                <a:solidFill>
                  <a:schemeClr val="tx1"/>
                </a:solidFill>
                <a:latin typeface=""/>
                <a:cs typeface="Times New Roman" panose="02020603050405020304" pitchFamily="18" charset="0"/>
              </a:rPr>
              <a:t>注）</a:t>
            </a:r>
            <a:r>
              <a:rPr lang="ja-JP" altLang="en-US" sz="1400" b="1" u="sng" kern="100" dirty="0">
                <a:solidFill>
                  <a:schemeClr val="tx1"/>
                </a:solidFill>
                <a:latin typeface="+mn-ea"/>
                <a:cs typeface="Times New Roman" panose="02020603050405020304" pitchFamily="18" charset="0"/>
              </a:rPr>
              <a:t>）</a:t>
            </a:r>
            <a:endParaRPr lang="en-US" altLang="ja-JP" b="1" u="sng" kern="100" dirty="0">
              <a:solidFill>
                <a:schemeClr val="tx1"/>
              </a:solidFill>
              <a:latin typeface="+mn-ea"/>
              <a:cs typeface="Times New Roman" panose="02020603050405020304" pitchFamily="18" charset="0"/>
            </a:endParaRPr>
          </a:p>
          <a:p>
            <a:pPr algn="ctr"/>
            <a:endParaRPr kumimoji="1" lang="ja-JP" altLang="en-US" dirty="0"/>
          </a:p>
        </p:txBody>
      </p:sp>
      <p:sp>
        <p:nvSpPr>
          <p:cNvPr id="2" name="正方形/長方形 1">
            <a:extLst>
              <a:ext uri="{FF2B5EF4-FFF2-40B4-BE49-F238E27FC236}">
                <a16:creationId xmlns:a16="http://schemas.microsoft.com/office/drawing/2014/main" id="{0DD74894-E137-4313-3E74-1114470A70D7}"/>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7FB85D93-1ADE-002E-6138-E4F72D48BA62}"/>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677520FB-4EB8-A15D-A7E3-0EEEFFBE8840}"/>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C319DF06-5A35-240F-CA59-29ED6D362332}"/>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117CE86A-227F-A7CE-BB50-200E5C874743}"/>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9</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E06CA8B0-C256-4C64-F628-F0BE7E158FB7}"/>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ア）緑の目標水準に対する結果</a:t>
            </a:r>
          </a:p>
        </p:txBody>
      </p:sp>
      <p:graphicFrame>
        <p:nvGraphicFramePr>
          <p:cNvPr id="11" name="表 10">
            <a:extLst>
              <a:ext uri="{FF2B5EF4-FFF2-40B4-BE49-F238E27FC236}">
                <a16:creationId xmlns:a16="http://schemas.microsoft.com/office/drawing/2014/main" id="{E63D146F-6924-9938-C2AE-3712A2BC6DE6}"/>
              </a:ext>
            </a:extLst>
          </p:cNvPr>
          <p:cNvGraphicFramePr>
            <a:graphicFrameLocks noGrp="1"/>
          </p:cNvGraphicFramePr>
          <p:nvPr>
            <p:extLst>
              <p:ext uri="{D42A27DB-BD31-4B8C-83A1-F6EECF244321}">
                <p14:modId xmlns:p14="http://schemas.microsoft.com/office/powerpoint/2010/main" val="4170074008"/>
              </p:ext>
            </p:extLst>
          </p:nvPr>
        </p:nvGraphicFramePr>
        <p:xfrm>
          <a:off x="386080" y="1238974"/>
          <a:ext cx="11593792" cy="365760"/>
        </p:xfrm>
        <a:graphic>
          <a:graphicData uri="http://schemas.openxmlformats.org/drawingml/2006/table">
            <a:tbl>
              <a:tblPr firstRow="1" bandRow="1">
                <a:tableStyleId>{5C22544A-7EE6-4342-B048-85BDC9FD1C3A}</a:tableStyleId>
              </a:tblPr>
              <a:tblGrid>
                <a:gridCol w="1359593">
                  <a:extLst>
                    <a:ext uri="{9D8B030D-6E8A-4147-A177-3AD203B41FA5}">
                      <a16:colId xmlns:a16="http://schemas.microsoft.com/office/drawing/2014/main" val="2877012653"/>
                    </a:ext>
                  </a:extLst>
                </a:gridCol>
                <a:gridCol w="10234199">
                  <a:extLst>
                    <a:ext uri="{9D8B030D-6E8A-4147-A177-3AD203B41FA5}">
                      <a16:colId xmlns:a16="http://schemas.microsoft.com/office/drawing/2014/main" val="1672119523"/>
                    </a:ext>
                  </a:extLst>
                </a:gridCol>
              </a:tblGrid>
              <a:tr h="341269">
                <a:tc>
                  <a:txBody>
                    <a:bodyPr/>
                    <a:lstStyle/>
                    <a:p>
                      <a:r>
                        <a:rPr kumimoji="1" lang="ja-JP" altLang="en-US" dirty="0"/>
                        <a:t>目標５</a:t>
                      </a:r>
                    </a:p>
                  </a:txBody>
                  <a:tcPr>
                    <a:solidFill>
                      <a:schemeClr val="accent6">
                        <a:lumMod val="75000"/>
                      </a:schemeClr>
                    </a:solidFill>
                  </a:tcPr>
                </a:tc>
                <a:tc>
                  <a:txBody>
                    <a:bodyPr/>
                    <a:lstStyle/>
                    <a:p>
                      <a:r>
                        <a:rPr kumimoji="1" lang="ja-JP" altLang="en-US" dirty="0">
                          <a:solidFill>
                            <a:schemeClr val="accent6">
                              <a:lumMod val="50000"/>
                            </a:schemeClr>
                          </a:solidFill>
                        </a:rPr>
                        <a:t>柏市の緑や自然環境に満足している市民の割合を３０％に増やします。</a:t>
                      </a:r>
                    </a:p>
                  </a:txBody>
                  <a:tcPr>
                    <a:solidFill>
                      <a:schemeClr val="accent6">
                        <a:lumMod val="20000"/>
                        <a:lumOff val="80000"/>
                      </a:schemeClr>
                    </a:solidFill>
                  </a:tcPr>
                </a:tc>
                <a:extLst>
                  <a:ext uri="{0D108BD9-81ED-4DB2-BD59-A6C34878D82A}">
                    <a16:rowId xmlns:a16="http://schemas.microsoft.com/office/drawing/2014/main" val="1839683961"/>
                  </a:ext>
                </a:extLst>
              </a:tr>
            </a:tbl>
          </a:graphicData>
        </a:graphic>
      </p:graphicFrame>
      <p:sp>
        <p:nvSpPr>
          <p:cNvPr id="17" name="矢印: 右 16">
            <a:extLst>
              <a:ext uri="{FF2B5EF4-FFF2-40B4-BE49-F238E27FC236}">
                <a16:creationId xmlns:a16="http://schemas.microsoft.com/office/drawing/2014/main" id="{F4057449-FDA7-F89C-E4F0-E761152EB088}"/>
              </a:ext>
            </a:extLst>
          </p:cNvPr>
          <p:cNvSpPr/>
          <p:nvPr/>
        </p:nvSpPr>
        <p:spPr>
          <a:xfrm>
            <a:off x="522513" y="1735118"/>
            <a:ext cx="310751" cy="484632"/>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5143C72-26BD-840A-9802-F316E80DBBB9}"/>
              </a:ext>
            </a:extLst>
          </p:cNvPr>
          <p:cNvSpPr txBox="1"/>
          <p:nvPr/>
        </p:nvSpPr>
        <p:spPr>
          <a:xfrm>
            <a:off x="963893" y="1740440"/>
            <a:ext cx="11001465" cy="507561"/>
          </a:xfrm>
          <a:prstGeom prst="roundRect">
            <a:avLst/>
          </a:prstGeom>
          <a:noFill/>
          <a:ln w="19050">
            <a:solidFill>
              <a:schemeClr val="accent3"/>
            </a:solidFill>
            <a:prstDash val="sysDash"/>
          </a:ln>
        </p:spPr>
        <p:txBody>
          <a:bodyPr wrap="square" tIns="108000" bIns="72000" rtlCol="0">
            <a:spAutoFit/>
          </a:bodyPr>
          <a:lstStyle/>
          <a:p>
            <a:r>
              <a:rPr lang="en-US" altLang="ja-JP" dirty="0"/>
              <a:t>36.6</a:t>
            </a:r>
            <a:r>
              <a:rPr lang="ja-JP" altLang="en-US" dirty="0"/>
              <a:t>％の割合で満足＋やや満足しており、</a:t>
            </a:r>
            <a:r>
              <a:rPr lang="ja-JP" altLang="en-US" b="1" u="sng" dirty="0">
                <a:solidFill>
                  <a:srgbClr val="C00000"/>
                </a:solidFill>
              </a:rPr>
              <a:t>目標水準を上回っています。</a:t>
            </a:r>
            <a:endParaRPr lang="en-US" altLang="ja-JP" b="1" u="sng" dirty="0">
              <a:solidFill>
                <a:srgbClr val="C00000"/>
              </a:solidFill>
            </a:endParaRPr>
          </a:p>
        </p:txBody>
      </p:sp>
      <p:sp>
        <p:nvSpPr>
          <p:cNvPr id="15" name="テキスト ボックス 14">
            <a:extLst>
              <a:ext uri="{FF2B5EF4-FFF2-40B4-BE49-F238E27FC236}">
                <a16:creationId xmlns:a16="http://schemas.microsoft.com/office/drawing/2014/main" id="{369D1E2A-99CA-96F5-6781-6881A872279B}"/>
              </a:ext>
            </a:extLst>
          </p:cNvPr>
          <p:cNvSpPr txBox="1"/>
          <p:nvPr/>
        </p:nvSpPr>
        <p:spPr>
          <a:xfrm>
            <a:off x="933620" y="2915526"/>
            <a:ext cx="5076988" cy="369332"/>
          </a:xfrm>
          <a:prstGeom prst="rect">
            <a:avLst/>
          </a:prstGeom>
          <a:noFill/>
        </p:spPr>
        <p:txBody>
          <a:bodyPr wrap="square">
            <a:spAutoFit/>
          </a:bodyPr>
          <a:lstStyle/>
          <a:p>
            <a:pPr algn="ctr"/>
            <a:r>
              <a:rPr lang="ja-JP" altLang="en-US" dirty="0"/>
              <a:t>表７　柏市の緑や自然環境へ満足している割合</a:t>
            </a:r>
          </a:p>
        </p:txBody>
      </p:sp>
      <p:sp>
        <p:nvSpPr>
          <p:cNvPr id="9" name="テキスト ボックス 8">
            <a:extLst>
              <a:ext uri="{FF2B5EF4-FFF2-40B4-BE49-F238E27FC236}">
                <a16:creationId xmlns:a16="http://schemas.microsoft.com/office/drawing/2014/main" id="{90D0F87F-F9A0-BDEB-16B9-A7A7DC46FC41}"/>
              </a:ext>
            </a:extLst>
          </p:cNvPr>
          <p:cNvSpPr txBox="1"/>
          <p:nvPr/>
        </p:nvSpPr>
        <p:spPr>
          <a:xfrm>
            <a:off x="386080" y="2386833"/>
            <a:ext cx="11593792" cy="369332"/>
          </a:xfrm>
          <a:prstGeom prst="rect">
            <a:avLst/>
          </a:prstGeom>
          <a:noFill/>
        </p:spPr>
        <p:txBody>
          <a:bodyPr wrap="square">
            <a:spAutoFit/>
          </a:bodyPr>
          <a:lstStyle/>
          <a:p>
            <a:r>
              <a:rPr lang="ja-JP" altLang="en-US" dirty="0"/>
              <a:t>Ｑ５</a:t>
            </a:r>
            <a:r>
              <a:rPr lang="en-US" altLang="ja-JP" dirty="0"/>
              <a:t>. </a:t>
            </a:r>
            <a:r>
              <a:rPr lang="ja-JP" altLang="en-US" dirty="0"/>
              <a:t>柏市の緑や自然環境をどう思いますか。（１つ選択）</a:t>
            </a:r>
            <a:r>
              <a:rPr lang="en-US" altLang="ja-JP" sz="1400" dirty="0"/>
              <a:t>※</a:t>
            </a:r>
            <a:r>
              <a:rPr lang="ja-JP" altLang="en-US" sz="1400" dirty="0"/>
              <a:t>令和</a:t>
            </a:r>
            <a:r>
              <a:rPr lang="en-US" altLang="ja-JP" sz="1400" dirty="0"/>
              <a:t>5</a:t>
            </a:r>
            <a:r>
              <a:rPr lang="ja-JP" altLang="en-US" sz="1400" dirty="0"/>
              <a:t>年度公園利用実態調査、平成</a:t>
            </a:r>
            <a:r>
              <a:rPr lang="en-US" altLang="ja-JP" sz="1400" dirty="0"/>
              <a:t>19</a:t>
            </a:r>
            <a:r>
              <a:rPr lang="ja-JP" altLang="en-US" sz="1400" dirty="0"/>
              <a:t>年度市民アンケート調査</a:t>
            </a:r>
            <a:endParaRPr lang="ja-JP" altLang="en-US" dirty="0"/>
          </a:p>
        </p:txBody>
      </p:sp>
      <p:graphicFrame>
        <p:nvGraphicFramePr>
          <p:cNvPr id="18" name="表 17">
            <a:extLst>
              <a:ext uri="{FF2B5EF4-FFF2-40B4-BE49-F238E27FC236}">
                <a16:creationId xmlns:a16="http://schemas.microsoft.com/office/drawing/2014/main" id="{BAC07A85-EB3A-83F2-6A8C-67A43A107D3A}"/>
              </a:ext>
            </a:extLst>
          </p:cNvPr>
          <p:cNvGraphicFramePr>
            <a:graphicFrameLocks noGrp="1"/>
          </p:cNvGraphicFramePr>
          <p:nvPr>
            <p:extLst>
              <p:ext uri="{D42A27DB-BD31-4B8C-83A1-F6EECF244321}">
                <p14:modId xmlns:p14="http://schemas.microsoft.com/office/powerpoint/2010/main" val="90503665"/>
              </p:ext>
            </p:extLst>
          </p:nvPr>
        </p:nvGraphicFramePr>
        <p:xfrm>
          <a:off x="933620" y="3286238"/>
          <a:ext cx="5076988" cy="3399232"/>
        </p:xfrm>
        <a:graphic>
          <a:graphicData uri="http://schemas.openxmlformats.org/drawingml/2006/table">
            <a:tbl>
              <a:tblPr>
                <a:tableStyleId>{5940675A-B579-460E-94D1-54222C63F5DA}</a:tableStyleId>
              </a:tblPr>
              <a:tblGrid>
                <a:gridCol w="1296988">
                  <a:extLst>
                    <a:ext uri="{9D8B030D-6E8A-4147-A177-3AD203B41FA5}">
                      <a16:colId xmlns:a16="http://schemas.microsoft.com/office/drawing/2014/main" val="1824662171"/>
                    </a:ext>
                  </a:extLst>
                </a:gridCol>
                <a:gridCol w="1476000">
                  <a:extLst>
                    <a:ext uri="{9D8B030D-6E8A-4147-A177-3AD203B41FA5}">
                      <a16:colId xmlns:a16="http://schemas.microsoft.com/office/drawing/2014/main" val="515673773"/>
                    </a:ext>
                  </a:extLst>
                </a:gridCol>
                <a:gridCol w="2304000">
                  <a:extLst>
                    <a:ext uri="{9D8B030D-6E8A-4147-A177-3AD203B41FA5}">
                      <a16:colId xmlns:a16="http://schemas.microsoft.com/office/drawing/2014/main" val="3990484719"/>
                    </a:ext>
                  </a:extLst>
                </a:gridCol>
              </a:tblGrid>
              <a:tr h="424904">
                <a:tc>
                  <a:txBody>
                    <a:bodyPr/>
                    <a:lstStyle/>
                    <a:p>
                      <a:pPr algn="l" fontAlgn="b">
                        <a:buNone/>
                      </a:pPr>
                      <a:r>
                        <a:rPr lang="ja-JP" altLang="en-US" sz="1600" u="none" strike="noStrike" dirty="0">
                          <a:effectLst/>
                          <a:latin typeface="+mn-ea"/>
                          <a:ea typeface="+mn-ea"/>
                        </a:rPr>
                        <a:t>　</a:t>
                      </a:r>
                      <a:endParaRPr lang="ja-JP" altLang="en-US" sz="1600" b="0" i="0" u="none" strike="noStrike" dirty="0">
                        <a:solidFill>
                          <a:srgbClr val="000000"/>
                        </a:solidFill>
                        <a:effectLst/>
                        <a:latin typeface="+mn-ea"/>
                        <a:ea typeface="+mn-ea"/>
                      </a:endParaRPr>
                    </a:p>
                  </a:txBody>
                  <a:tcPr marL="9525" marR="9525" marT="9525" marB="0" anchor="ctr">
                    <a:solidFill>
                      <a:schemeClr val="bg1">
                        <a:lumMod val="95000"/>
                      </a:schemeClr>
                    </a:solidFill>
                  </a:tcPr>
                </a:tc>
                <a:tc>
                  <a:txBody>
                    <a:bodyPr/>
                    <a:lstStyle/>
                    <a:p>
                      <a:pPr algn="ctr" fontAlgn="b">
                        <a:buNone/>
                      </a:pPr>
                      <a:r>
                        <a:rPr lang="ja-JP" altLang="en-US" sz="1600" u="none" strike="noStrike" dirty="0">
                          <a:effectLst/>
                          <a:latin typeface="+mn-ea"/>
                          <a:ea typeface="+mn-ea"/>
                        </a:rPr>
                        <a:t>平成</a:t>
                      </a:r>
                      <a:r>
                        <a:rPr lang="en-US" altLang="ja-JP" sz="1600" u="none" strike="noStrike" dirty="0">
                          <a:effectLst/>
                          <a:latin typeface="+mn-ea"/>
                          <a:ea typeface="+mn-ea"/>
                        </a:rPr>
                        <a:t>19</a:t>
                      </a:r>
                      <a:r>
                        <a:rPr lang="ja-JP" altLang="en-US" sz="1600" u="none" strike="noStrike" dirty="0">
                          <a:effectLst/>
                          <a:latin typeface="+mn-ea"/>
                          <a:ea typeface="+mn-ea"/>
                        </a:rPr>
                        <a:t>年度</a:t>
                      </a:r>
                      <a:endParaRPr lang="ja-JP" altLang="en-US" sz="1600" b="0" i="0" u="none" strike="noStrike" dirty="0">
                        <a:solidFill>
                          <a:srgbClr val="000000"/>
                        </a:solidFill>
                        <a:effectLst/>
                        <a:latin typeface="+mn-ea"/>
                        <a:ea typeface="+mn-ea"/>
                      </a:endParaRPr>
                    </a:p>
                  </a:txBody>
                  <a:tcPr marL="9525" marR="9525" marT="9525" marB="0" anchor="ctr">
                    <a:solidFill>
                      <a:schemeClr val="bg1">
                        <a:lumMod val="95000"/>
                      </a:schemeClr>
                    </a:solidFill>
                  </a:tcPr>
                </a:tc>
                <a:tc>
                  <a:txBody>
                    <a:bodyPr/>
                    <a:lstStyle/>
                    <a:p>
                      <a:pPr algn="ctr" fontAlgn="b">
                        <a:buNone/>
                      </a:pPr>
                      <a:r>
                        <a:rPr lang="ja-JP" altLang="en-US" sz="1600" u="none" strike="noStrike" dirty="0">
                          <a:effectLst/>
                          <a:latin typeface="+mn-ea"/>
                          <a:ea typeface="+mn-ea"/>
                        </a:rPr>
                        <a:t>令和</a:t>
                      </a:r>
                      <a:r>
                        <a:rPr lang="en-US" altLang="ja-JP" sz="1600" u="none" strike="noStrike" dirty="0">
                          <a:effectLst/>
                          <a:latin typeface="+mn-ea"/>
                          <a:ea typeface="+mn-ea"/>
                        </a:rPr>
                        <a:t>5</a:t>
                      </a:r>
                      <a:r>
                        <a:rPr lang="ja-JP" altLang="en-US" sz="1600" u="none" strike="noStrike" dirty="0">
                          <a:effectLst/>
                          <a:latin typeface="+mn-ea"/>
                          <a:ea typeface="+mn-ea"/>
                        </a:rPr>
                        <a:t>年度</a:t>
                      </a:r>
                      <a:endParaRPr lang="ja-JP" altLang="en-US" sz="1600" b="0" i="0" u="none" strike="noStrike" dirty="0">
                        <a:solidFill>
                          <a:srgbClr val="000000"/>
                        </a:solidFill>
                        <a:effectLst/>
                        <a:latin typeface="+mn-ea"/>
                        <a:ea typeface="+mn-ea"/>
                      </a:endParaRPr>
                    </a:p>
                  </a:txBody>
                  <a:tcPr marL="9525" marR="9525" marT="9525" marB="0" anchor="ctr">
                    <a:solidFill>
                      <a:schemeClr val="bg1">
                        <a:lumMod val="95000"/>
                      </a:schemeClr>
                    </a:solidFill>
                  </a:tcPr>
                </a:tc>
                <a:extLst>
                  <a:ext uri="{0D108BD9-81ED-4DB2-BD59-A6C34878D82A}">
                    <a16:rowId xmlns:a16="http://schemas.microsoft.com/office/drawing/2014/main" val="1712654442"/>
                  </a:ext>
                </a:extLst>
              </a:tr>
              <a:tr h="424904">
                <a:tc>
                  <a:txBody>
                    <a:bodyPr/>
                    <a:lstStyle/>
                    <a:p>
                      <a:pPr algn="l" fontAlgn="b">
                        <a:buNone/>
                      </a:pPr>
                      <a:r>
                        <a:rPr lang="ja-JP" altLang="en-US" sz="1600" u="none" strike="noStrike" dirty="0">
                          <a:effectLst/>
                          <a:latin typeface="+mn-ea"/>
                          <a:ea typeface="+mn-ea"/>
                        </a:rPr>
                        <a:t>　満足</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2.8   %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r>
                        <a:rPr lang="en-US" altLang="ja-JP" sz="1600" b="1" u="none" strike="noStrike" dirty="0">
                          <a:solidFill>
                            <a:srgbClr val="C00000"/>
                          </a:solidFill>
                          <a:effectLst/>
                          <a:latin typeface="+mn-ea"/>
                          <a:ea typeface="+mn-ea"/>
                        </a:rPr>
                        <a:t>6.7  </a:t>
                      </a:r>
                      <a:r>
                        <a:rPr lang="ja-JP" altLang="en-US" sz="1600" b="1" u="none" strike="noStrike" dirty="0">
                          <a:solidFill>
                            <a:srgbClr val="C00000"/>
                          </a:solidFill>
                          <a:effectLst/>
                          <a:latin typeface="+mn-ea"/>
                          <a:ea typeface="+mn-ea"/>
                        </a:rPr>
                        <a:t> </a:t>
                      </a:r>
                      <a:r>
                        <a:rPr lang="en-US" altLang="ja-JP" sz="1600" b="1" u="none" strike="noStrike" dirty="0">
                          <a:solidFill>
                            <a:srgbClr val="C00000"/>
                          </a:solidFill>
                          <a:effectLst/>
                          <a:latin typeface="+mn-ea"/>
                          <a:ea typeface="+mn-ea"/>
                        </a:rPr>
                        <a:t>%</a:t>
                      </a:r>
                      <a:r>
                        <a:rPr lang="ja-JP" altLang="en-US" sz="1600" b="1" u="none" strike="noStrike" dirty="0">
                          <a:solidFill>
                            <a:srgbClr val="C00000"/>
                          </a:solidFill>
                          <a:effectLst/>
                          <a:latin typeface="+mn-ea"/>
                          <a:ea typeface="+mn-ea"/>
                        </a:rPr>
                        <a:t>（＋</a:t>
                      </a:r>
                      <a:r>
                        <a:rPr lang="en-US" altLang="ja-JP" sz="1600" b="1" u="none" strike="noStrike" dirty="0">
                          <a:solidFill>
                            <a:srgbClr val="C00000"/>
                          </a:solidFill>
                          <a:effectLst/>
                          <a:latin typeface="+mn-ea"/>
                          <a:ea typeface="+mn-ea"/>
                        </a:rPr>
                        <a:t>3.9</a:t>
                      </a:r>
                      <a:r>
                        <a:rPr lang="ja-JP" altLang="en-US" sz="1600" b="1" u="none" strike="noStrike" dirty="0">
                          <a:solidFill>
                            <a:srgbClr val="C00000"/>
                          </a:solidFill>
                          <a:effectLst/>
                          <a:latin typeface="+mn-ea"/>
                          <a:ea typeface="+mn-ea"/>
                        </a:rPr>
                        <a:t>％）</a:t>
                      </a:r>
                      <a:endParaRPr lang="en-US" altLang="ja-JP" sz="1600" b="1" i="0" u="none" strike="noStrike" dirty="0">
                        <a:solidFill>
                          <a:srgbClr val="C00000"/>
                        </a:solidFill>
                        <a:effectLst/>
                        <a:latin typeface="+mn-ea"/>
                        <a:ea typeface="+mn-ea"/>
                      </a:endParaRPr>
                    </a:p>
                  </a:txBody>
                  <a:tcPr marL="9525" marR="9525" marT="9525" marB="0" anchor="ctr"/>
                </a:tc>
                <a:extLst>
                  <a:ext uri="{0D108BD9-81ED-4DB2-BD59-A6C34878D82A}">
                    <a16:rowId xmlns:a16="http://schemas.microsoft.com/office/drawing/2014/main" val="3460307752"/>
                  </a:ext>
                </a:extLst>
              </a:tr>
              <a:tr h="424904">
                <a:tc>
                  <a:txBody>
                    <a:bodyPr/>
                    <a:lstStyle/>
                    <a:p>
                      <a:pPr algn="l" fontAlgn="b">
                        <a:buNone/>
                      </a:pPr>
                      <a:r>
                        <a:rPr lang="ja-JP" altLang="en-US" sz="1600" u="none" strike="noStrike" dirty="0">
                          <a:effectLst/>
                          <a:latin typeface="+mn-ea"/>
                          <a:ea typeface="+mn-ea"/>
                        </a:rPr>
                        <a:t>　やや満足</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18.4 %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r>
                        <a:rPr lang="en-US" altLang="ja-JP" sz="1600" b="1" u="none" strike="noStrike" dirty="0">
                          <a:solidFill>
                            <a:srgbClr val="C00000"/>
                          </a:solidFill>
                          <a:effectLst/>
                          <a:latin typeface="+mn-ea"/>
                          <a:ea typeface="+mn-ea"/>
                        </a:rPr>
                        <a:t>29.9 %</a:t>
                      </a:r>
                      <a:r>
                        <a:rPr lang="ja-JP" altLang="en-US" sz="1600" b="1" u="none" strike="noStrike" dirty="0">
                          <a:solidFill>
                            <a:srgbClr val="C00000"/>
                          </a:solidFill>
                          <a:effectLst/>
                          <a:latin typeface="+mn-ea"/>
                          <a:ea typeface="+mn-ea"/>
                        </a:rPr>
                        <a:t>（＋</a:t>
                      </a:r>
                      <a:r>
                        <a:rPr lang="en-US" altLang="ja-JP" sz="1600" b="1" u="none" strike="noStrike" dirty="0">
                          <a:solidFill>
                            <a:srgbClr val="C00000"/>
                          </a:solidFill>
                          <a:effectLst/>
                          <a:latin typeface="+mn-ea"/>
                          <a:ea typeface="+mn-ea"/>
                        </a:rPr>
                        <a:t>11.5</a:t>
                      </a:r>
                      <a:r>
                        <a:rPr lang="ja-JP" altLang="en-US" sz="1600" b="1" u="none" strike="noStrike" dirty="0">
                          <a:solidFill>
                            <a:srgbClr val="C00000"/>
                          </a:solidFill>
                          <a:effectLst/>
                          <a:latin typeface="+mn-ea"/>
                          <a:ea typeface="+mn-ea"/>
                        </a:rPr>
                        <a:t>％）</a:t>
                      </a:r>
                      <a:endParaRPr lang="en-US" altLang="ja-JP" sz="1600" b="1" i="0" u="none" strike="noStrike" dirty="0">
                        <a:solidFill>
                          <a:srgbClr val="C00000"/>
                        </a:solidFill>
                        <a:effectLst/>
                        <a:latin typeface="+mn-ea"/>
                        <a:ea typeface="+mn-ea"/>
                      </a:endParaRPr>
                    </a:p>
                  </a:txBody>
                  <a:tcPr marL="9525" marR="9525" marT="9525" marB="0" anchor="ctr"/>
                </a:tc>
                <a:extLst>
                  <a:ext uri="{0D108BD9-81ED-4DB2-BD59-A6C34878D82A}">
                    <a16:rowId xmlns:a16="http://schemas.microsoft.com/office/drawing/2014/main" val="472360113"/>
                  </a:ext>
                </a:extLst>
              </a:tr>
              <a:tr h="424904">
                <a:tc>
                  <a:txBody>
                    <a:bodyPr/>
                    <a:lstStyle/>
                    <a:p>
                      <a:pPr algn="l" fontAlgn="b">
                        <a:buNone/>
                      </a:pPr>
                      <a:r>
                        <a:rPr lang="ja-JP" altLang="en-US" sz="1600" u="none" strike="noStrike" dirty="0">
                          <a:effectLst/>
                          <a:latin typeface="+mn-ea"/>
                          <a:ea typeface="+mn-ea"/>
                        </a:rPr>
                        <a:t>　普通</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36.7 %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r>
                        <a:rPr lang="en-US" altLang="ja-JP" sz="1600" b="0" u="none" strike="noStrike" dirty="0">
                          <a:solidFill>
                            <a:schemeClr val="tx1"/>
                          </a:solidFill>
                          <a:effectLst/>
                          <a:latin typeface="+mn-ea"/>
                          <a:ea typeface="+mn-ea"/>
                        </a:rPr>
                        <a:t>37.9 % </a:t>
                      </a:r>
                      <a:r>
                        <a:rPr lang="ja-JP" altLang="en-US" sz="1600" b="0" u="none" strike="noStrike" dirty="0">
                          <a:solidFill>
                            <a:schemeClr val="tx1"/>
                          </a:solidFill>
                          <a:effectLst/>
                          <a:latin typeface="+mn-ea"/>
                          <a:ea typeface="+mn-ea"/>
                        </a:rPr>
                        <a:t>（＋</a:t>
                      </a:r>
                      <a:r>
                        <a:rPr lang="en-US" altLang="ja-JP" sz="1600" b="0" u="none" strike="noStrike" dirty="0">
                          <a:solidFill>
                            <a:schemeClr val="tx1"/>
                          </a:solidFill>
                          <a:effectLst/>
                          <a:latin typeface="+mn-ea"/>
                          <a:ea typeface="+mn-ea"/>
                        </a:rPr>
                        <a:t>1.2</a:t>
                      </a:r>
                      <a:r>
                        <a:rPr lang="ja-JP" altLang="en-US" sz="1600" b="0" u="none" strike="noStrike" dirty="0">
                          <a:solidFill>
                            <a:schemeClr val="tx1"/>
                          </a:solidFill>
                          <a:effectLst/>
                          <a:latin typeface="+mn-ea"/>
                          <a:ea typeface="+mn-ea"/>
                        </a:rPr>
                        <a:t>％）</a:t>
                      </a:r>
                      <a:endParaRPr lang="en-US" altLang="ja-JP" sz="160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507467611"/>
                  </a:ext>
                </a:extLst>
              </a:tr>
              <a:tr h="424904">
                <a:tc>
                  <a:txBody>
                    <a:bodyPr/>
                    <a:lstStyle/>
                    <a:p>
                      <a:pPr algn="l" fontAlgn="b">
                        <a:buNone/>
                      </a:pPr>
                      <a:r>
                        <a:rPr lang="ja-JP" altLang="en-US" sz="1600" u="none" strike="noStrike" dirty="0">
                          <a:effectLst/>
                          <a:latin typeface="+mn-ea"/>
                          <a:ea typeface="+mn-ea"/>
                        </a:rPr>
                        <a:t>　やや不満</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26.4 %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r>
                        <a:rPr lang="en-US" altLang="ja-JP" sz="1600" u="none" strike="noStrike" dirty="0">
                          <a:effectLst/>
                          <a:latin typeface="+mn-ea"/>
                          <a:ea typeface="+mn-ea"/>
                        </a:rPr>
                        <a:t>21.5 % </a:t>
                      </a:r>
                      <a:r>
                        <a:rPr lang="ja-JP" altLang="en-US" sz="1600" u="none" strike="noStrike" dirty="0">
                          <a:effectLst/>
                          <a:latin typeface="+mn-ea"/>
                          <a:ea typeface="+mn-ea"/>
                        </a:rPr>
                        <a:t>（</a:t>
                      </a:r>
                      <a:r>
                        <a:rPr lang="en-US" altLang="ja-JP" sz="1600" u="none" strike="noStrike" dirty="0">
                          <a:effectLst/>
                          <a:latin typeface="+mn-ea"/>
                          <a:ea typeface="+mn-ea"/>
                        </a:rPr>
                        <a:t>-4.9</a:t>
                      </a:r>
                      <a:r>
                        <a:rPr lang="ja-JP" altLang="en-US" sz="1600" u="none" strike="noStrike" dirty="0">
                          <a:effectLst/>
                          <a:latin typeface="+mn-ea"/>
                          <a:ea typeface="+mn-ea"/>
                        </a:rPr>
                        <a:t>％）</a:t>
                      </a:r>
                      <a:endParaRPr lang="en-US" altLang="ja-JP"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129617481"/>
                  </a:ext>
                </a:extLst>
              </a:tr>
              <a:tr h="424904">
                <a:tc>
                  <a:txBody>
                    <a:bodyPr/>
                    <a:lstStyle/>
                    <a:p>
                      <a:pPr algn="l" fontAlgn="b">
                        <a:buNone/>
                      </a:pPr>
                      <a:r>
                        <a:rPr lang="ja-JP" altLang="en-US" sz="1600" u="none" strike="noStrike" dirty="0">
                          <a:effectLst/>
                          <a:latin typeface="+mn-ea"/>
                          <a:ea typeface="+mn-ea"/>
                        </a:rPr>
                        <a:t>　不満</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4.7   %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r>
                        <a:rPr lang="en-US" altLang="ja-JP" sz="1600" u="none" strike="noStrike" dirty="0">
                          <a:effectLst/>
                          <a:latin typeface="+mn-ea"/>
                          <a:ea typeface="+mn-ea"/>
                        </a:rPr>
                        <a:t>3.5   % </a:t>
                      </a:r>
                      <a:r>
                        <a:rPr lang="ja-JP" altLang="en-US" sz="1600" u="none" strike="noStrike" dirty="0">
                          <a:effectLst/>
                          <a:latin typeface="+mn-ea"/>
                          <a:ea typeface="+mn-ea"/>
                        </a:rPr>
                        <a:t>（</a:t>
                      </a:r>
                      <a:r>
                        <a:rPr lang="en-US" altLang="ja-JP" sz="1600" u="none" strike="noStrike" dirty="0">
                          <a:effectLst/>
                          <a:latin typeface="+mn-ea"/>
                          <a:ea typeface="+mn-ea"/>
                        </a:rPr>
                        <a:t>-1.2</a:t>
                      </a:r>
                      <a:r>
                        <a:rPr lang="ja-JP" altLang="en-US" sz="1600" u="none" strike="noStrike" dirty="0">
                          <a:effectLst/>
                          <a:latin typeface="+mn-ea"/>
                          <a:ea typeface="+mn-ea"/>
                        </a:rPr>
                        <a:t>％）</a:t>
                      </a:r>
                      <a:endParaRPr lang="en-US" altLang="ja-JP"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9391293"/>
                  </a:ext>
                </a:extLst>
              </a:tr>
              <a:tr h="424904">
                <a:tc>
                  <a:txBody>
                    <a:bodyPr/>
                    <a:lstStyle/>
                    <a:p>
                      <a:pPr algn="l" fontAlgn="b">
                        <a:buNone/>
                      </a:pPr>
                      <a:r>
                        <a:rPr lang="ja-JP" altLang="en-US" sz="1600" u="none" strike="noStrike" dirty="0">
                          <a:effectLst/>
                          <a:latin typeface="+mn-ea"/>
                          <a:ea typeface="+mn-ea"/>
                        </a:rPr>
                        <a:t>　分からない</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10.2 %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endParaRPr lang="ja-JP" altLang="en-US"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438619250"/>
                  </a:ext>
                </a:extLst>
              </a:tr>
              <a:tr h="424904">
                <a:tc>
                  <a:txBody>
                    <a:bodyPr/>
                    <a:lstStyle/>
                    <a:p>
                      <a:pPr algn="l" fontAlgn="b">
                        <a:buNone/>
                      </a:pPr>
                      <a:r>
                        <a:rPr lang="ja-JP" altLang="en-US" sz="1600" u="none" strike="noStrike" dirty="0">
                          <a:effectLst/>
                          <a:latin typeface="+mn-ea"/>
                          <a:ea typeface="+mn-ea"/>
                        </a:rPr>
                        <a:t>　無回答</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ctr" fontAlgn="b">
                        <a:buNone/>
                      </a:pPr>
                      <a:r>
                        <a:rPr lang="ja-JP" altLang="en-US" sz="1600" u="none" strike="noStrike" dirty="0">
                          <a:effectLst/>
                          <a:latin typeface="+mn-ea"/>
                          <a:ea typeface="+mn-ea"/>
                        </a:rPr>
                        <a:t>　</a:t>
                      </a:r>
                      <a:r>
                        <a:rPr lang="en-US" altLang="ja-JP" sz="1600" u="none" strike="noStrike" dirty="0">
                          <a:effectLst/>
                          <a:latin typeface="+mn-ea"/>
                          <a:ea typeface="+mn-ea"/>
                        </a:rPr>
                        <a:t>0.8  %</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l" fontAlgn="b">
                        <a:buNone/>
                      </a:pPr>
                      <a:r>
                        <a:rPr lang="ja-JP" altLang="en-US" sz="1600" u="none" strike="noStrike" dirty="0">
                          <a:effectLst/>
                          <a:latin typeface="+mn-ea"/>
                          <a:ea typeface="+mn-ea"/>
                        </a:rPr>
                        <a:t>　</a:t>
                      </a:r>
                      <a:r>
                        <a:rPr lang="en-US" altLang="ja-JP" sz="1600" u="none" strike="noStrike" dirty="0">
                          <a:effectLst/>
                          <a:latin typeface="+mn-ea"/>
                          <a:ea typeface="+mn-ea"/>
                        </a:rPr>
                        <a:t>0.5   % </a:t>
                      </a:r>
                      <a:r>
                        <a:rPr lang="ja-JP" altLang="en-US" sz="1600" u="none" strike="noStrike" dirty="0">
                          <a:effectLst/>
                          <a:latin typeface="+mn-ea"/>
                          <a:ea typeface="+mn-ea"/>
                        </a:rPr>
                        <a:t>（－</a:t>
                      </a:r>
                      <a:r>
                        <a:rPr lang="en-US" altLang="ja-JP" sz="1600" u="none" strike="noStrike" dirty="0">
                          <a:effectLst/>
                          <a:latin typeface="+mn-ea"/>
                          <a:ea typeface="+mn-ea"/>
                        </a:rPr>
                        <a:t>0.3</a:t>
                      </a:r>
                      <a:r>
                        <a:rPr lang="ja-JP" altLang="en-US" sz="1600" u="none" strike="noStrike" dirty="0">
                          <a:effectLst/>
                          <a:latin typeface="+mn-ea"/>
                          <a:ea typeface="+mn-ea"/>
                        </a:rPr>
                        <a:t>）</a:t>
                      </a:r>
                      <a:endParaRPr lang="en-US" altLang="ja-JP"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983474958"/>
                  </a:ext>
                </a:extLst>
              </a:tr>
            </a:tbl>
          </a:graphicData>
        </a:graphic>
      </p:graphicFrame>
      <p:sp>
        <p:nvSpPr>
          <p:cNvPr id="20" name="吹き出し: 右矢印 19">
            <a:extLst>
              <a:ext uri="{FF2B5EF4-FFF2-40B4-BE49-F238E27FC236}">
                <a16:creationId xmlns:a16="http://schemas.microsoft.com/office/drawing/2014/main" id="{DABF9078-77F6-0F91-303F-B23CC03C88A1}"/>
              </a:ext>
            </a:extLst>
          </p:cNvPr>
          <p:cNvSpPr/>
          <p:nvPr/>
        </p:nvSpPr>
        <p:spPr>
          <a:xfrm>
            <a:off x="3706658" y="3700313"/>
            <a:ext cx="2833037" cy="862286"/>
          </a:xfrm>
          <a:prstGeom prst="rightArrowCallout">
            <a:avLst>
              <a:gd name="adj1" fmla="val 61044"/>
              <a:gd name="adj2" fmla="val 50000"/>
              <a:gd name="adj3" fmla="val 25000"/>
              <a:gd name="adj4" fmla="val 80234"/>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グラフ 23">
            <a:extLst>
              <a:ext uri="{FF2B5EF4-FFF2-40B4-BE49-F238E27FC236}">
                <a16:creationId xmlns:a16="http://schemas.microsoft.com/office/drawing/2014/main" id="{409F6F88-848B-2F09-89F6-DB9F1F722439}"/>
              </a:ext>
            </a:extLst>
          </p:cNvPr>
          <p:cNvGraphicFramePr>
            <a:graphicFrameLocks/>
          </p:cNvGraphicFramePr>
          <p:nvPr>
            <p:extLst>
              <p:ext uri="{D42A27DB-BD31-4B8C-83A1-F6EECF244321}">
                <p14:modId xmlns:p14="http://schemas.microsoft.com/office/powerpoint/2010/main" val="2527122793"/>
              </p:ext>
            </p:extLst>
          </p:nvPr>
        </p:nvGraphicFramePr>
        <p:xfrm>
          <a:off x="6318822" y="4380666"/>
          <a:ext cx="4772025" cy="2227336"/>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a:extLst>
              <a:ext uri="{FF2B5EF4-FFF2-40B4-BE49-F238E27FC236}">
                <a16:creationId xmlns:a16="http://schemas.microsoft.com/office/drawing/2014/main" id="{D6D07564-2D9E-AE0A-47C2-514D078D264C}"/>
              </a:ext>
            </a:extLst>
          </p:cNvPr>
          <p:cNvSpPr txBox="1"/>
          <p:nvPr/>
        </p:nvSpPr>
        <p:spPr>
          <a:xfrm>
            <a:off x="6464625" y="6531581"/>
            <a:ext cx="4714704" cy="307777"/>
          </a:xfrm>
          <a:prstGeom prst="rect">
            <a:avLst/>
          </a:prstGeom>
          <a:noFill/>
        </p:spPr>
        <p:txBody>
          <a:bodyPr wrap="square">
            <a:spAutoFit/>
          </a:bodyPr>
          <a:lstStyle/>
          <a:p>
            <a:pPr algn="ctr"/>
            <a:r>
              <a:rPr lang="ja-JP" altLang="en-US" sz="1400" dirty="0"/>
              <a:t>図４　柏市の緑や自然環境へ満足している割合の推移</a:t>
            </a:r>
          </a:p>
        </p:txBody>
      </p:sp>
      <p:sp>
        <p:nvSpPr>
          <p:cNvPr id="27" name="四角形: 角を丸くする 26">
            <a:extLst>
              <a:ext uri="{FF2B5EF4-FFF2-40B4-BE49-F238E27FC236}">
                <a16:creationId xmlns:a16="http://schemas.microsoft.com/office/drawing/2014/main" id="{F3C66177-CE2C-BB75-1927-4D52C518F7F3}"/>
              </a:ext>
            </a:extLst>
          </p:cNvPr>
          <p:cNvSpPr/>
          <p:nvPr/>
        </p:nvSpPr>
        <p:spPr>
          <a:xfrm>
            <a:off x="6705561" y="4931157"/>
            <a:ext cx="2812450" cy="245230"/>
          </a:xfrm>
          <a:prstGeom prst="roundRect">
            <a:avLst/>
          </a:prstGeom>
          <a:noFill/>
          <a:ln w="317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19216B0-79B8-951C-F2A2-C7CC76962FCB}"/>
              </a:ext>
            </a:extLst>
          </p:cNvPr>
          <p:cNvSpPr txBox="1"/>
          <p:nvPr/>
        </p:nvSpPr>
        <p:spPr>
          <a:xfrm>
            <a:off x="9606493" y="4825074"/>
            <a:ext cx="2209259" cy="338554"/>
          </a:xfrm>
          <a:prstGeom prst="rect">
            <a:avLst/>
          </a:prstGeom>
          <a:solidFill>
            <a:schemeClr val="bg1"/>
          </a:solidFill>
        </p:spPr>
        <p:txBody>
          <a:bodyPr wrap="none" rtlCol="0">
            <a:spAutoFit/>
          </a:bodyPr>
          <a:lstStyle/>
          <a:p>
            <a:r>
              <a:rPr kumimoji="1" lang="ja-JP" altLang="en-US" sz="1000" dirty="0">
                <a:latin typeface="+mn-ea"/>
              </a:rPr>
              <a:t>やや満足が</a:t>
            </a:r>
            <a:r>
              <a:rPr kumimoji="1" lang="en-US" altLang="ja-JP" sz="1600" b="1" dirty="0">
                <a:solidFill>
                  <a:srgbClr val="C00000"/>
                </a:solidFill>
                <a:latin typeface="+mn-ea"/>
              </a:rPr>
              <a:t>11.5</a:t>
            </a:r>
            <a:r>
              <a:rPr kumimoji="1" lang="ja-JP" altLang="en-US" sz="1600" b="1" dirty="0">
                <a:solidFill>
                  <a:srgbClr val="C00000"/>
                </a:solidFill>
                <a:latin typeface="+mn-ea"/>
              </a:rPr>
              <a:t>％</a:t>
            </a:r>
            <a:r>
              <a:rPr kumimoji="1" lang="ja-JP" altLang="en-US" sz="1000" dirty="0">
                <a:latin typeface="+mn-ea"/>
              </a:rPr>
              <a:t>と大きく増加</a:t>
            </a:r>
          </a:p>
        </p:txBody>
      </p:sp>
      <p:sp>
        <p:nvSpPr>
          <p:cNvPr id="10" name="テキスト ボックス 9">
            <a:extLst>
              <a:ext uri="{FF2B5EF4-FFF2-40B4-BE49-F238E27FC236}">
                <a16:creationId xmlns:a16="http://schemas.microsoft.com/office/drawing/2014/main" id="{DE12244A-FFAA-744E-A507-E3ADA7E49114}"/>
              </a:ext>
            </a:extLst>
          </p:cNvPr>
          <p:cNvSpPr txBox="1"/>
          <p:nvPr/>
        </p:nvSpPr>
        <p:spPr>
          <a:xfrm>
            <a:off x="6724923" y="4185640"/>
            <a:ext cx="5090829" cy="461665"/>
          </a:xfrm>
          <a:prstGeom prst="rect">
            <a:avLst/>
          </a:prstGeom>
          <a:noFill/>
        </p:spPr>
        <p:txBody>
          <a:bodyPr wrap="square">
            <a:spAutoFit/>
          </a:bodyPr>
          <a:lstStyle/>
          <a:p>
            <a:r>
              <a:rPr lang="ja-JP" altLang="en-US" sz="1200" dirty="0"/>
              <a:t>注）両年度で選択肢の構成が異なるため（項目の変更）、</a:t>
            </a:r>
            <a:endParaRPr lang="en-US" altLang="ja-JP" sz="1200" dirty="0"/>
          </a:p>
          <a:p>
            <a:r>
              <a:rPr lang="ja-JP" altLang="en-US" sz="1200" dirty="0"/>
              <a:t>　　時系列での単純な比較が適さない可能性があります。</a:t>
            </a:r>
          </a:p>
        </p:txBody>
      </p:sp>
    </p:spTree>
    <p:extLst>
      <p:ext uri="{BB962C8B-B14F-4D97-AF65-F5344CB8AC3E}">
        <p14:creationId xmlns:p14="http://schemas.microsoft.com/office/powerpoint/2010/main" val="92603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03BA1-2114-E066-6E49-01F5A4560CBF}"/>
            </a:ext>
          </a:extLst>
        </p:cNvPr>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EE38FE1C-7FCC-E32E-DB1B-C58E9B04BD24}"/>
              </a:ext>
            </a:extLst>
          </p:cNvPr>
          <p:cNvSpPr/>
          <p:nvPr/>
        </p:nvSpPr>
        <p:spPr>
          <a:xfrm>
            <a:off x="220217" y="4910235"/>
            <a:ext cx="11790736" cy="169505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7A136AB-B66D-A980-C6C2-7531D946575D}"/>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C3AEE4DD-0123-ECFD-FB05-241BFD44ACF5}"/>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FCCB8268-868D-5085-2E55-895F458DBC07}"/>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F32BCAF0-0261-E931-5C0A-C45CCB99267E}"/>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8368AAF4-2EAB-4C9A-2A8B-5C10B5B0E6C6}"/>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10</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A828E141-7F55-0552-65F7-EEC68F742BB1}"/>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イ）緑の目標水準の達成状況（まとめ）</a:t>
            </a:r>
          </a:p>
        </p:txBody>
      </p:sp>
      <p:sp>
        <p:nvSpPr>
          <p:cNvPr id="7" name="テキスト ボックス 6">
            <a:extLst>
              <a:ext uri="{FF2B5EF4-FFF2-40B4-BE49-F238E27FC236}">
                <a16:creationId xmlns:a16="http://schemas.microsoft.com/office/drawing/2014/main" id="{52B0EBCD-0B2D-414B-D78B-D62322B033AB}"/>
              </a:ext>
            </a:extLst>
          </p:cNvPr>
          <p:cNvSpPr txBox="1"/>
          <p:nvPr/>
        </p:nvSpPr>
        <p:spPr>
          <a:xfrm>
            <a:off x="222529" y="1145534"/>
            <a:ext cx="11788424" cy="923330"/>
          </a:xfrm>
          <a:prstGeom prst="rect">
            <a:avLst/>
          </a:prstGeom>
          <a:noFill/>
        </p:spPr>
        <p:txBody>
          <a:bodyPr wrap="square">
            <a:spAutoFit/>
          </a:bodyPr>
          <a:lstStyle/>
          <a:p>
            <a:pPr marL="285750" indent="-285750" algn="just">
              <a:buClr>
                <a:schemeClr val="tx1"/>
              </a:buClr>
              <a:buFont typeface="Wingdings" panose="05000000000000000000" pitchFamily="2" charset="2"/>
              <a:buChar char="l"/>
            </a:pPr>
            <a:r>
              <a:rPr lang="en-US" altLang="ja-JP" b="1" dirty="0">
                <a:solidFill>
                  <a:srgbClr val="C00000"/>
                </a:solidFill>
              </a:rPr>
              <a:t>88</a:t>
            </a:r>
            <a:r>
              <a:rPr lang="ja-JP" altLang="en-US" b="1" dirty="0">
                <a:solidFill>
                  <a:srgbClr val="C00000"/>
                </a:solidFill>
              </a:rPr>
              <a:t>施策からなるアクションプラン</a:t>
            </a:r>
            <a:r>
              <a:rPr lang="ja-JP" altLang="en-US" dirty="0"/>
              <a:t>を推進し、同計画の目標年次である</a:t>
            </a:r>
            <a:r>
              <a:rPr lang="ja-JP" altLang="en-US" b="1" dirty="0">
                <a:solidFill>
                  <a:srgbClr val="C00000"/>
                </a:solidFill>
              </a:rPr>
              <a:t>令和７年度までの緑化目次数値の達成を目的としています。</a:t>
            </a:r>
          </a:p>
          <a:p>
            <a:pPr marL="285750" indent="-285750" algn="just">
              <a:buFont typeface="Wingdings" panose="05000000000000000000" pitchFamily="2" charset="2"/>
              <a:buChar char="l"/>
            </a:pPr>
            <a:r>
              <a:rPr lang="ja-JP" altLang="en-US" dirty="0"/>
              <a:t>同計画のアクションプランでは「緑の目標水準」として、次の５つを目標に設定しています。</a:t>
            </a:r>
          </a:p>
        </p:txBody>
      </p:sp>
      <p:graphicFrame>
        <p:nvGraphicFramePr>
          <p:cNvPr id="12" name="表 11">
            <a:extLst>
              <a:ext uri="{FF2B5EF4-FFF2-40B4-BE49-F238E27FC236}">
                <a16:creationId xmlns:a16="http://schemas.microsoft.com/office/drawing/2014/main" id="{A55CA86F-E2E7-F82C-5F8C-D720805BDAD8}"/>
              </a:ext>
            </a:extLst>
          </p:cNvPr>
          <p:cNvGraphicFramePr>
            <a:graphicFrameLocks noGrp="1"/>
          </p:cNvGraphicFramePr>
          <p:nvPr>
            <p:extLst>
              <p:ext uri="{D42A27DB-BD31-4B8C-83A1-F6EECF244321}">
                <p14:modId xmlns:p14="http://schemas.microsoft.com/office/powerpoint/2010/main" val="4189389843"/>
              </p:ext>
            </p:extLst>
          </p:nvPr>
        </p:nvGraphicFramePr>
        <p:xfrm>
          <a:off x="220217" y="2533617"/>
          <a:ext cx="11790739" cy="2236400"/>
        </p:xfrm>
        <a:graphic>
          <a:graphicData uri="http://schemas.openxmlformats.org/drawingml/2006/table">
            <a:tbl>
              <a:tblPr firstRow="1" bandRow="1">
                <a:tableStyleId>{5940675A-B579-460E-94D1-54222C63F5DA}</a:tableStyleId>
              </a:tblPr>
              <a:tblGrid>
                <a:gridCol w="661091">
                  <a:extLst>
                    <a:ext uri="{9D8B030D-6E8A-4147-A177-3AD203B41FA5}">
                      <a16:colId xmlns:a16="http://schemas.microsoft.com/office/drawing/2014/main" val="3620761033"/>
                    </a:ext>
                  </a:extLst>
                </a:gridCol>
                <a:gridCol w="6235168">
                  <a:extLst>
                    <a:ext uri="{9D8B030D-6E8A-4147-A177-3AD203B41FA5}">
                      <a16:colId xmlns:a16="http://schemas.microsoft.com/office/drawing/2014/main" val="4239448625"/>
                    </a:ext>
                  </a:extLst>
                </a:gridCol>
                <a:gridCol w="1223620">
                  <a:extLst>
                    <a:ext uri="{9D8B030D-6E8A-4147-A177-3AD203B41FA5}">
                      <a16:colId xmlns:a16="http://schemas.microsoft.com/office/drawing/2014/main" val="2605012691"/>
                    </a:ext>
                  </a:extLst>
                </a:gridCol>
                <a:gridCol w="1223620">
                  <a:extLst>
                    <a:ext uri="{9D8B030D-6E8A-4147-A177-3AD203B41FA5}">
                      <a16:colId xmlns:a16="http://schemas.microsoft.com/office/drawing/2014/main" val="632114649"/>
                    </a:ext>
                  </a:extLst>
                </a:gridCol>
                <a:gridCol w="1223620">
                  <a:extLst>
                    <a:ext uri="{9D8B030D-6E8A-4147-A177-3AD203B41FA5}">
                      <a16:colId xmlns:a16="http://schemas.microsoft.com/office/drawing/2014/main" val="3655551481"/>
                    </a:ext>
                  </a:extLst>
                </a:gridCol>
                <a:gridCol w="1223620">
                  <a:extLst>
                    <a:ext uri="{9D8B030D-6E8A-4147-A177-3AD203B41FA5}">
                      <a16:colId xmlns:a16="http://schemas.microsoft.com/office/drawing/2014/main" val="1159869206"/>
                    </a:ext>
                  </a:extLst>
                </a:gridCol>
              </a:tblGrid>
              <a:tr h="480165">
                <a:tc gridSpan="2">
                  <a:txBody>
                    <a:bodyPr/>
                    <a:lstStyle/>
                    <a:p>
                      <a:pPr algn="ctr"/>
                      <a:r>
                        <a:rPr kumimoji="1" lang="ja-JP" altLang="en-US" sz="1400" b="1" dirty="0">
                          <a:solidFill>
                            <a:schemeClr val="tx1"/>
                          </a:solidFill>
                        </a:rPr>
                        <a:t>目 標 水 準</a:t>
                      </a:r>
                    </a:p>
                  </a:txBody>
                  <a:tcPr anchor="ctr">
                    <a:solidFill>
                      <a:schemeClr val="bg1">
                        <a:lumMod val="85000"/>
                      </a:schemeClr>
                    </a:solidFill>
                  </a:tcPr>
                </a:tc>
                <a:tc hMerge="1">
                  <a:txBody>
                    <a:bodyPr/>
                    <a:lstStyle/>
                    <a:p>
                      <a:endParaRPr kumimoji="1" lang="ja-JP" altLang="en-US" sz="1100" b="1" dirty="0">
                        <a:solidFill>
                          <a:schemeClr val="accent6">
                            <a:lumMod val="50000"/>
                          </a:schemeClr>
                        </a:solidFill>
                      </a:endParaRPr>
                    </a:p>
                  </a:txBody>
                  <a:tcPr anchor="ctr">
                    <a:solidFill>
                      <a:schemeClr val="bg1">
                        <a:lumMod val="95000"/>
                      </a:schemeClr>
                    </a:solidFill>
                  </a:tcPr>
                </a:tc>
                <a:tc>
                  <a:txBody>
                    <a:bodyPr/>
                    <a:lstStyle/>
                    <a:p>
                      <a:pPr algn="ctr"/>
                      <a:r>
                        <a:rPr kumimoji="1" lang="ja-JP" altLang="en-US" sz="1400" b="1" dirty="0">
                          <a:solidFill>
                            <a:schemeClr val="tx1"/>
                          </a:solidFill>
                        </a:rPr>
                        <a:t>目標値</a:t>
                      </a:r>
                      <a:endParaRPr kumimoji="1" lang="en-US" altLang="ja-JP" sz="1400" b="1" dirty="0">
                        <a:solidFill>
                          <a:schemeClr val="tx1"/>
                        </a:solidFill>
                      </a:endParaRPr>
                    </a:p>
                  </a:txBody>
                  <a:tcPr anchor="ctr">
                    <a:solidFill>
                      <a:schemeClr val="bg1">
                        <a:lumMod val="85000"/>
                      </a:schemeClr>
                    </a:solidFill>
                  </a:tcPr>
                </a:tc>
                <a:tc>
                  <a:txBody>
                    <a:bodyPr/>
                    <a:lstStyle/>
                    <a:p>
                      <a:pPr algn="ctr"/>
                      <a:r>
                        <a:rPr kumimoji="1" lang="ja-JP" altLang="en-US" sz="1400" b="1" dirty="0">
                          <a:solidFill>
                            <a:schemeClr val="tx1"/>
                          </a:solidFill>
                        </a:rPr>
                        <a:t>平成</a:t>
                      </a:r>
                      <a:r>
                        <a:rPr kumimoji="1" lang="en-US" altLang="ja-JP" sz="1400" b="1" dirty="0">
                          <a:solidFill>
                            <a:schemeClr val="tx1"/>
                          </a:solidFill>
                        </a:rPr>
                        <a:t>19</a:t>
                      </a:r>
                      <a:r>
                        <a:rPr kumimoji="1" lang="ja-JP" altLang="en-US" sz="1400" b="1" dirty="0">
                          <a:solidFill>
                            <a:schemeClr val="tx1"/>
                          </a:solidFill>
                        </a:rPr>
                        <a:t>年度</a:t>
                      </a:r>
                      <a:endParaRPr kumimoji="1" lang="en-US" altLang="ja-JP" sz="1400" b="1" dirty="0">
                        <a:solidFill>
                          <a:schemeClr val="tx1"/>
                        </a:solidFill>
                      </a:endParaRPr>
                    </a:p>
                    <a:p>
                      <a:pPr algn="ctr"/>
                      <a:r>
                        <a:rPr kumimoji="1" lang="ja-JP" altLang="en-US" sz="1400" b="1" dirty="0">
                          <a:solidFill>
                            <a:schemeClr val="tx1"/>
                          </a:solidFill>
                        </a:rPr>
                        <a:t>実績</a:t>
                      </a:r>
                      <a:endParaRPr kumimoji="1" lang="en-US" altLang="ja-JP" sz="1400" b="1" dirty="0">
                        <a:solidFill>
                          <a:schemeClr val="tx1"/>
                        </a:solidFill>
                      </a:endParaRPr>
                    </a:p>
                  </a:txBody>
                  <a:tcPr anchor="ctr">
                    <a:solidFill>
                      <a:schemeClr val="bg1">
                        <a:lumMod val="85000"/>
                      </a:schemeClr>
                    </a:solidFill>
                  </a:tcPr>
                </a:tc>
                <a:tc>
                  <a:txBody>
                    <a:bodyPr/>
                    <a:lstStyle/>
                    <a:p>
                      <a:pPr algn="ctr"/>
                      <a:r>
                        <a:rPr kumimoji="1" lang="ja-JP" altLang="en-US" sz="1400" b="1" dirty="0">
                          <a:solidFill>
                            <a:schemeClr val="tx1"/>
                          </a:solidFill>
                        </a:rPr>
                        <a:t>令和</a:t>
                      </a:r>
                      <a:r>
                        <a:rPr kumimoji="1" lang="en-US" altLang="ja-JP" sz="1400" b="1" dirty="0">
                          <a:solidFill>
                            <a:schemeClr val="tx1"/>
                          </a:solidFill>
                        </a:rPr>
                        <a:t>5</a:t>
                      </a:r>
                      <a:r>
                        <a:rPr kumimoji="1" lang="ja-JP" altLang="en-US" sz="1400" b="1" dirty="0">
                          <a:solidFill>
                            <a:schemeClr val="tx1"/>
                          </a:solidFill>
                        </a:rPr>
                        <a:t>年度</a:t>
                      </a:r>
                      <a:endParaRPr kumimoji="1" lang="en-US" altLang="ja-JP" sz="1400" b="1" dirty="0">
                        <a:solidFill>
                          <a:schemeClr val="tx1"/>
                        </a:solidFill>
                      </a:endParaRPr>
                    </a:p>
                    <a:p>
                      <a:pPr algn="ctr"/>
                      <a:r>
                        <a:rPr kumimoji="1" lang="ja-JP" altLang="en-US" sz="1400" b="1" dirty="0">
                          <a:solidFill>
                            <a:schemeClr val="tx1"/>
                          </a:solidFill>
                        </a:rPr>
                        <a:t>実績</a:t>
                      </a:r>
                    </a:p>
                  </a:txBody>
                  <a:tcPr anchor="ctr">
                    <a:solidFill>
                      <a:schemeClr val="bg1">
                        <a:lumMod val="85000"/>
                      </a:schemeClr>
                    </a:solidFill>
                  </a:tcPr>
                </a:tc>
                <a:tc>
                  <a:txBody>
                    <a:bodyPr/>
                    <a:lstStyle/>
                    <a:p>
                      <a:pPr algn="ctr"/>
                      <a:r>
                        <a:rPr kumimoji="1" lang="ja-JP" altLang="en-US" sz="1400" b="1" dirty="0">
                          <a:solidFill>
                            <a:schemeClr val="tx1"/>
                          </a:solidFill>
                        </a:rPr>
                        <a:t>達成状況</a:t>
                      </a:r>
                    </a:p>
                  </a:txBody>
                  <a:tcPr anchor="ctr">
                    <a:solidFill>
                      <a:schemeClr val="bg1">
                        <a:lumMod val="85000"/>
                      </a:schemeClr>
                    </a:solidFill>
                  </a:tcPr>
                </a:tc>
                <a:extLst>
                  <a:ext uri="{0D108BD9-81ED-4DB2-BD59-A6C34878D82A}">
                    <a16:rowId xmlns:a16="http://schemas.microsoft.com/office/drawing/2014/main" val="3050110583"/>
                  </a:ext>
                </a:extLst>
              </a:tr>
              <a:tr h="343648">
                <a:tc>
                  <a:txBody>
                    <a:bodyPr/>
                    <a:lstStyle/>
                    <a:p>
                      <a:pPr algn="l"/>
                      <a:r>
                        <a:rPr kumimoji="1" lang="ja-JP" altLang="en-US" sz="1200" b="1" dirty="0">
                          <a:solidFill>
                            <a:schemeClr val="bg1"/>
                          </a:solidFill>
                        </a:rPr>
                        <a:t>目標１</a:t>
                      </a:r>
                    </a:p>
                  </a:txBody>
                  <a:tcPr anchor="ctr">
                    <a:solidFill>
                      <a:schemeClr val="accent6">
                        <a:lumMod val="75000"/>
                      </a:schemeClr>
                    </a:solidFill>
                  </a:tcPr>
                </a:tc>
                <a:tc>
                  <a:txBody>
                    <a:bodyPr/>
                    <a:lstStyle/>
                    <a:p>
                      <a:r>
                        <a:rPr kumimoji="1" lang="ja-JP" altLang="en-US" sz="1200" b="1" dirty="0">
                          <a:solidFill>
                            <a:schemeClr val="accent6">
                              <a:lumMod val="50000"/>
                            </a:schemeClr>
                          </a:solidFill>
                        </a:rPr>
                        <a:t>制度などによる永続性のある緑を市域の</a:t>
                      </a:r>
                      <a:r>
                        <a:rPr kumimoji="1" lang="en-US" altLang="ja-JP" sz="1200" b="1" dirty="0">
                          <a:solidFill>
                            <a:schemeClr val="accent6">
                              <a:lumMod val="50000"/>
                            </a:schemeClr>
                          </a:solidFill>
                        </a:rPr>
                        <a:t>30</a:t>
                      </a:r>
                      <a:r>
                        <a:rPr kumimoji="1" lang="ja-JP" altLang="en-US" sz="1200" b="1" dirty="0">
                          <a:solidFill>
                            <a:schemeClr val="accent6">
                              <a:lumMod val="50000"/>
                            </a:schemeClr>
                          </a:solidFill>
                        </a:rPr>
                        <a:t>％以上確保します。</a:t>
                      </a:r>
                    </a:p>
                  </a:txBody>
                  <a:tcPr anchor="ctr">
                    <a:solidFill>
                      <a:schemeClr val="bg1"/>
                    </a:solidFill>
                  </a:tcPr>
                </a:tc>
                <a:tc>
                  <a:txBody>
                    <a:bodyPr/>
                    <a:lstStyle/>
                    <a:p>
                      <a:pPr algn="ctr"/>
                      <a:r>
                        <a:rPr kumimoji="1" lang="en-US" altLang="ja-JP" sz="1600" b="1" dirty="0">
                          <a:solidFill>
                            <a:schemeClr val="tx1"/>
                          </a:solidFill>
                        </a:rPr>
                        <a:t>30.00</a:t>
                      </a:r>
                      <a:r>
                        <a:rPr kumimoji="1" lang="ja-JP" altLang="en-US" sz="1600" b="1" dirty="0">
                          <a:solidFill>
                            <a:schemeClr val="tx1"/>
                          </a:solidFill>
                        </a:rPr>
                        <a:t>％</a:t>
                      </a:r>
                    </a:p>
                  </a:txBody>
                  <a:tcPr anchor="ctr">
                    <a:solidFill>
                      <a:schemeClr val="bg1"/>
                    </a:solidFill>
                  </a:tcPr>
                </a:tc>
                <a:tc>
                  <a:txBody>
                    <a:bodyPr/>
                    <a:lstStyle/>
                    <a:p>
                      <a:pPr algn="ctr"/>
                      <a:r>
                        <a:rPr kumimoji="1" lang="en-US" altLang="ja-JP" sz="1600" b="1" dirty="0">
                          <a:solidFill>
                            <a:schemeClr val="accent1"/>
                          </a:solidFill>
                        </a:rPr>
                        <a:t>29.36</a:t>
                      </a:r>
                      <a:r>
                        <a:rPr kumimoji="1" lang="ja-JP" altLang="en-US" sz="1600" b="1" dirty="0">
                          <a:solidFill>
                            <a:schemeClr val="accent1"/>
                          </a:solidFill>
                        </a:rPr>
                        <a:t>％</a:t>
                      </a:r>
                    </a:p>
                  </a:txBody>
                  <a:tcPr anchor="ctr">
                    <a:solidFill>
                      <a:schemeClr val="tx2">
                        <a:lumMod val="10000"/>
                        <a:lumOff val="90000"/>
                      </a:schemeClr>
                    </a:solidFill>
                  </a:tcPr>
                </a:tc>
                <a:tc>
                  <a:txBody>
                    <a:bodyPr/>
                    <a:lstStyle/>
                    <a:p>
                      <a:pPr algn="ctr"/>
                      <a:r>
                        <a:rPr kumimoji="1" lang="en-US" altLang="ja-JP" sz="1600" b="1" dirty="0">
                          <a:solidFill>
                            <a:schemeClr val="accent1"/>
                          </a:solidFill>
                        </a:rPr>
                        <a:t>29.15</a:t>
                      </a:r>
                      <a:r>
                        <a:rPr kumimoji="1" lang="ja-JP" altLang="en-US" sz="1600" b="1" dirty="0">
                          <a:solidFill>
                            <a:schemeClr val="accent1"/>
                          </a:solidFill>
                        </a:rPr>
                        <a:t>％</a:t>
                      </a:r>
                    </a:p>
                  </a:txBody>
                  <a:tcPr anchor="ctr">
                    <a:solidFill>
                      <a:schemeClr val="tx2">
                        <a:lumMod val="10000"/>
                        <a:lumOff val="90000"/>
                      </a:schemeClr>
                    </a:solidFill>
                  </a:tcPr>
                </a:tc>
                <a:tc>
                  <a:txBody>
                    <a:bodyPr/>
                    <a:lstStyle/>
                    <a:p>
                      <a:pPr algn="ctr"/>
                      <a:r>
                        <a:rPr kumimoji="1" lang="ja-JP" altLang="en-US" sz="1600" b="1" dirty="0">
                          <a:solidFill>
                            <a:schemeClr val="accent1"/>
                          </a:solidFill>
                        </a:rPr>
                        <a:t>未達成</a:t>
                      </a:r>
                    </a:p>
                  </a:txBody>
                  <a:tcPr anchor="ctr">
                    <a:solidFill>
                      <a:schemeClr val="tx2">
                        <a:lumMod val="10000"/>
                        <a:lumOff val="90000"/>
                      </a:schemeClr>
                    </a:solidFill>
                  </a:tcPr>
                </a:tc>
                <a:extLst>
                  <a:ext uri="{0D108BD9-81ED-4DB2-BD59-A6C34878D82A}">
                    <a16:rowId xmlns:a16="http://schemas.microsoft.com/office/drawing/2014/main" val="507329048"/>
                  </a:ext>
                </a:extLst>
              </a:tr>
              <a:tr h="343648">
                <a:tc>
                  <a:txBody>
                    <a:bodyPr/>
                    <a:lstStyle/>
                    <a:p>
                      <a:pPr algn="l"/>
                      <a:r>
                        <a:rPr kumimoji="1" lang="ja-JP" altLang="en-US" sz="1200" b="1" dirty="0">
                          <a:solidFill>
                            <a:schemeClr val="bg1"/>
                          </a:solidFill>
                        </a:rPr>
                        <a:t>目標２</a:t>
                      </a:r>
                    </a:p>
                  </a:txBody>
                  <a:tcPr anchor="ctr">
                    <a:solidFill>
                      <a:schemeClr val="accent6">
                        <a:lumMod val="75000"/>
                      </a:schemeClr>
                    </a:solidFill>
                  </a:tcPr>
                </a:tc>
                <a:tc>
                  <a:txBody>
                    <a:bodyPr/>
                    <a:lstStyle/>
                    <a:p>
                      <a:r>
                        <a:rPr kumimoji="1" lang="ja-JP" altLang="en-US" sz="1200" b="1" dirty="0">
                          <a:solidFill>
                            <a:schemeClr val="accent6">
                              <a:lumMod val="50000"/>
                            </a:schemeClr>
                          </a:solidFill>
                        </a:rPr>
                        <a:t>都市公園を含む緑のオープンスペースを市民</a:t>
                      </a:r>
                      <a:r>
                        <a:rPr kumimoji="1" lang="en-US" altLang="ja-JP" sz="1200" b="1" dirty="0">
                          <a:solidFill>
                            <a:schemeClr val="accent6">
                              <a:lumMod val="50000"/>
                            </a:schemeClr>
                          </a:solidFill>
                        </a:rPr>
                        <a:t>1</a:t>
                      </a:r>
                      <a:r>
                        <a:rPr kumimoji="1" lang="ja-JP" altLang="en-US" sz="1200" b="1" dirty="0">
                          <a:solidFill>
                            <a:schemeClr val="accent6">
                              <a:lumMod val="50000"/>
                            </a:schemeClr>
                          </a:solidFill>
                        </a:rPr>
                        <a:t>人当たり</a:t>
                      </a:r>
                      <a:r>
                        <a:rPr kumimoji="1" lang="en-US" altLang="ja-JP" sz="1200" b="1" dirty="0">
                          <a:solidFill>
                            <a:schemeClr val="accent6">
                              <a:lumMod val="50000"/>
                            </a:schemeClr>
                          </a:solidFill>
                        </a:rPr>
                        <a:t>10㎡</a:t>
                      </a:r>
                      <a:r>
                        <a:rPr kumimoji="1" lang="ja-JP" altLang="en-US" sz="1200" b="1" dirty="0">
                          <a:solidFill>
                            <a:schemeClr val="accent6">
                              <a:lumMod val="50000"/>
                            </a:schemeClr>
                          </a:solidFill>
                        </a:rPr>
                        <a:t>の確保を目指します。</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110004020202020204"/>
                          <a:ea typeface="游ゴシック" panose="020B0400000000000000" pitchFamily="50" charset="-128"/>
                          <a:cs typeface="+mn-cs"/>
                        </a:rPr>
                        <a:t>10.00</a:t>
                      </a:r>
                      <a:r>
                        <a:rPr kumimoji="1" lang="ja-JP" altLang="en-US" sz="1600" b="1" i="0" u="none" strike="noStrike" kern="1200" cap="none" spc="0" normalizeH="0" baseline="0" noProof="0" dirty="0">
                          <a:ln>
                            <a:noFill/>
                          </a:ln>
                          <a:solidFill>
                            <a:schemeClr val="tx1"/>
                          </a:solidFill>
                          <a:effectLst/>
                          <a:uLnTx/>
                          <a:uFillTx/>
                          <a:latin typeface="游ゴシック" panose="02110004020202020204"/>
                          <a:ea typeface="游ゴシック" panose="020B0400000000000000" pitchFamily="50" charset="-128"/>
                          <a:cs typeface="+mn-c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7.78</a:t>
                      </a:r>
                      <a:r>
                        <a:rPr kumimoji="1" lang="ja-JP" altLang="en-US"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8.27</a:t>
                      </a:r>
                      <a:r>
                        <a:rPr kumimoji="1" lang="ja-JP" altLang="en-US"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未達成</a:t>
                      </a:r>
                    </a:p>
                  </a:txBody>
                  <a:tcPr anchor="ctr">
                    <a:solidFill>
                      <a:schemeClr val="tx2">
                        <a:lumMod val="10000"/>
                        <a:lumOff val="90000"/>
                      </a:schemeClr>
                    </a:solidFill>
                  </a:tcPr>
                </a:tc>
                <a:extLst>
                  <a:ext uri="{0D108BD9-81ED-4DB2-BD59-A6C34878D82A}">
                    <a16:rowId xmlns:a16="http://schemas.microsoft.com/office/drawing/2014/main" val="3000422612"/>
                  </a:ext>
                </a:extLst>
              </a:tr>
              <a:tr h="343648">
                <a:tc>
                  <a:txBody>
                    <a:bodyPr/>
                    <a:lstStyle/>
                    <a:p>
                      <a:pPr algn="l"/>
                      <a:r>
                        <a:rPr kumimoji="1" lang="ja-JP" altLang="en-US" sz="1200" b="1" dirty="0">
                          <a:solidFill>
                            <a:schemeClr val="bg1"/>
                          </a:solidFill>
                        </a:rPr>
                        <a:t>目標３</a:t>
                      </a:r>
                    </a:p>
                  </a:txBody>
                  <a:tcPr anchor="ctr">
                    <a:solidFill>
                      <a:schemeClr val="accent6">
                        <a:lumMod val="75000"/>
                      </a:schemeClr>
                    </a:solidFill>
                  </a:tcPr>
                </a:tc>
                <a:tc>
                  <a:txBody>
                    <a:bodyPr/>
                    <a:lstStyle/>
                    <a:p>
                      <a:r>
                        <a:rPr kumimoji="1" lang="ja-JP" altLang="en-US" sz="1200" b="1" dirty="0">
                          <a:solidFill>
                            <a:schemeClr val="accent6">
                              <a:lumMod val="50000"/>
                            </a:schemeClr>
                          </a:solidFill>
                        </a:rPr>
                        <a:t>都市公園を市民</a:t>
                      </a:r>
                      <a:r>
                        <a:rPr kumimoji="1" lang="en-US" altLang="ja-JP" sz="1200" b="1" dirty="0">
                          <a:solidFill>
                            <a:schemeClr val="accent6">
                              <a:lumMod val="50000"/>
                            </a:schemeClr>
                          </a:solidFill>
                        </a:rPr>
                        <a:t>1</a:t>
                      </a:r>
                      <a:r>
                        <a:rPr kumimoji="1" lang="ja-JP" altLang="en-US" sz="1200" b="1" dirty="0">
                          <a:solidFill>
                            <a:schemeClr val="accent6">
                              <a:lumMod val="50000"/>
                            </a:schemeClr>
                          </a:solidFill>
                        </a:rPr>
                        <a:t>人当たり</a:t>
                      </a:r>
                      <a:r>
                        <a:rPr kumimoji="1" lang="en-US" altLang="ja-JP" sz="1200" b="1" dirty="0">
                          <a:solidFill>
                            <a:schemeClr val="accent6">
                              <a:lumMod val="50000"/>
                            </a:schemeClr>
                          </a:solidFill>
                        </a:rPr>
                        <a:t>7㎡</a:t>
                      </a:r>
                      <a:r>
                        <a:rPr kumimoji="1" lang="ja-JP" altLang="en-US" sz="1200" b="1" dirty="0">
                          <a:solidFill>
                            <a:schemeClr val="accent6">
                              <a:lumMod val="50000"/>
                            </a:schemeClr>
                          </a:solidFill>
                        </a:rPr>
                        <a:t>の確保を目指します。</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110004020202020204"/>
                          <a:ea typeface="游ゴシック" panose="020B0400000000000000" pitchFamily="50" charset="-128"/>
                          <a:cs typeface="+mn-cs"/>
                        </a:rPr>
                        <a:t>7.00</a:t>
                      </a:r>
                      <a:r>
                        <a:rPr kumimoji="1" lang="ja-JP" altLang="en-US" sz="1600" b="1" i="0" u="none" strike="noStrike" kern="1200" cap="none" spc="0" normalizeH="0" baseline="0" noProof="0" dirty="0">
                          <a:ln>
                            <a:noFill/>
                          </a:ln>
                          <a:solidFill>
                            <a:schemeClr val="tx1"/>
                          </a:solidFill>
                          <a:effectLst/>
                          <a:uLnTx/>
                          <a:uFillTx/>
                          <a:latin typeface="游ゴシック" panose="02110004020202020204"/>
                          <a:ea typeface="游ゴシック" panose="020B0400000000000000" pitchFamily="50" charset="-128"/>
                          <a:cs typeface="+mn-c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5.53</a:t>
                      </a:r>
                      <a:r>
                        <a:rPr kumimoji="1" lang="ja-JP" altLang="en-US"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5.62</a:t>
                      </a:r>
                      <a:r>
                        <a:rPr kumimoji="1" lang="ja-JP" altLang="en-US"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accent1"/>
                          </a:solidFill>
                          <a:effectLst/>
                          <a:uLnTx/>
                          <a:uFillTx/>
                          <a:latin typeface="游ゴシック" panose="02110004020202020204"/>
                          <a:ea typeface="游ゴシック" panose="020B0400000000000000" pitchFamily="50" charset="-128"/>
                          <a:cs typeface="+mn-cs"/>
                        </a:rPr>
                        <a:t>未達成</a:t>
                      </a:r>
                    </a:p>
                  </a:txBody>
                  <a:tcPr anchor="ctr">
                    <a:solidFill>
                      <a:schemeClr val="tx2">
                        <a:lumMod val="10000"/>
                        <a:lumOff val="90000"/>
                      </a:schemeClr>
                    </a:solidFill>
                  </a:tcPr>
                </a:tc>
                <a:extLst>
                  <a:ext uri="{0D108BD9-81ED-4DB2-BD59-A6C34878D82A}">
                    <a16:rowId xmlns:a16="http://schemas.microsoft.com/office/drawing/2014/main" val="1011123879"/>
                  </a:ext>
                </a:extLst>
              </a:tr>
              <a:tr h="343648">
                <a:tc>
                  <a:txBody>
                    <a:bodyPr/>
                    <a:lstStyle/>
                    <a:p>
                      <a:pPr algn="l"/>
                      <a:r>
                        <a:rPr kumimoji="1" lang="ja-JP" altLang="en-US" sz="1200" b="1" dirty="0">
                          <a:solidFill>
                            <a:schemeClr val="bg1"/>
                          </a:solidFill>
                        </a:rPr>
                        <a:t>目標４</a:t>
                      </a:r>
                    </a:p>
                  </a:txBody>
                  <a:tcPr anchor="ctr">
                    <a:solidFill>
                      <a:schemeClr val="accent6">
                        <a:lumMod val="75000"/>
                      </a:schemeClr>
                    </a:solidFill>
                  </a:tcPr>
                </a:tc>
                <a:tc>
                  <a:txBody>
                    <a:bodyPr/>
                    <a:lstStyle/>
                    <a:p>
                      <a:r>
                        <a:rPr kumimoji="1" lang="ja-JP" altLang="en-US" sz="1200" b="1" dirty="0">
                          <a:solidFill>
                            <a:schemeClr val="accent6">
                              <a:lumMod val="50000"/>
                            </a:schemeClr>
                          </a:solidFill>
                        </a:rPr>
                        <a:t>緑のオープンスペースを歩いて行ける範囲（誘致圏</a:t>
                      </a:r>
                      <a:r>
                        <a:rPr kumimoji="1" lang="en-US" altLang="ja-JP" sz="1200" b="1" dirty="0">
                          <a:solidFill>
                            <a:schemeClr val="accent6">
                              <a:lumMod val="50000"/>
                            </a:schemeClr>
                          </a:solidFill>
                        </a:rPr>
                        <a:t>250</a:t>
                      </a:r>
                      <a:r>
                        <a:rPr kumimoji="1" lang="ja-JP" altLang="en-US" sz="1200" b="1" dirty="0">
                          <a:solidFill>
                            <a:schemeClr val="accent6">
                              <a:lumMod val="50000"/>
                            </a:schemeClr>
                          </a:solidFill>
                        </a:rPr>
                        <a:t>ｍ）に確保します。</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110004020202020204"/>
                          <a:ea typeface="游ゴシック" panose="020B0400000000000000" pitchFamily="50" charset="-128"/>
                          <a:cs typeface="+mn-cs"/>
                        </a:rPr>
                        <a:t>100</a:t>
                      </a:r>
                      <a:r>
                        <a:rPr kumimoji="1" lang="ja-JP" altLang="en-US" sz="1600" b="1" i="0" u="none" strike="noStrike" kern="1200" cap="none" spc="0" normalizeH="0" baseline="0" noProof="0" dirty="0">
                          <a:ln>
                            <a:noFill/>
                          </a:ln>
                          <a:solidFill>
                            <a:schemeClr val="tx1"/>
                          </a:solidFill>
                          <a:effectLst/>
                          <a:uLnTx/>
                          <a:uFillTx/>
                          <a:latin typeface="游ゴシック" panose="02110004020202020204"/>
                          <a:ea typeface="游ゴシック" panose="020B0400000000000000" pitchFamily="50" charset="-128"/>
                          <a:cs typeface="+mn-c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56082"/>
                          </a:solidFill>
                          <a:effectLst/>
                          <a:uLnTx/>
                          <a:uFillTx/>
                          <a:latin typeface="游ゴシック" panose="02110004020202020204"/>
                          <a:ea typeface="游ゴシック" panose="020B0400000000000000" pitchFamily="50" charset="-128"/>
                          <a:cs typeface="+mn-cs"/>
                        </a:rPr>
                        <a:t>―</a:t>
                      </a:r>
                      <a:endParaRPr kumimoji="1" lang="ja-JP" altLang="en-US" sz="1600" b="1" i="0" u="none" strike="noStrike" kern="1200" cap="none" spc="0" normalizeH="0" baseline="0" noProof="0" dirty="0">
                        <a:ln>
                          <a:noFill/>
                        </a:ln>
                        <a:solidFill>
                          <a:srgbClr val="156082"/>
                        </a:solidFill>
                        <a:effectLst/>
                        <a:uLnTx/>
                        <a:uFillTx/>
                        <a:latin typeface="游ゴシック" panose="02110004020202020204"/>
                        <a:ea typeface="游ゴシック" panose="020B0400000000000000" pitchFamily="50" charset="-128"/>
                        <a:cs typeface="+mn-cs"/>
                      </a:endParaRP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56082"/>
                          </a:solidFill>
                          <a:effectLst/>
                          <a:uLnTx/>
                          <a:uFillTx/>
                          <a:latin typeface="游ゴシック" panose="02110004020202020204"/>
                          <a:ea typeface="游ゴシック" panose="020B0400000000000000" pitchFamily="50" charset="-128"/>
                          <a:cs typeface="+mn-cs"/>
                        </a:rPr>
                        <a:t>約</a:t>
                      </a:r>
                      <a:r>
                        <a:rPr kumimoji="1" lang="en-US" altLang="ja-JP" sz="1600" b="1" i="0" u="none" strike="noStrike" kern="1200" cap="none" spc="0" normalizeH="0" baseline="0" noProof="0" dirty="0">
                          <a:ln>
                            <a:noFill/>
                          </a:ln>
                          <a:solidFill>
                            <a:srgbClr val="156082"/>
                          </a:solidFill>
                          <a:effectLst/>
                          <a:uLnTx/>
                          <a:uFillTx/>
                          <a:latin typeface="游ゴシック" panose="02110004020202020204"/>
                          <a:ea typeface="游ゴシック" panose="020B0400000000000000" pitchFamily="50" charset="-128"/>
                          <a:cs typeface="+mn-cs"/>
                        </a:rPr>
                        <a:t>86</a:t>
                      </a:r>
                      <a:r>
                        <a:rPr kumimoji="1" lang="ja-JP" altLang="en-US" sz="1600" b="1" i="0" u="none" strike="noStrike" kern="1200" cap="none" spc="0" normalizeH="0" baseline="0" noProof="0" dirty="0">
                          <a:ln>
                            <a:noFill/>
                          </a:ln>
                          <a:solidFill>
                            <a:srgbClr val="156082"/>
                          </a:solidFill>
                          <a:effectLst/>
                          <a:uLnTx/>
                          <a:uFillTx/>
                          <a:latin typeface="游ゴシック" panose="02110004020202020204"/>
                          <a:ea typeface="游ゴシック" panose="020B0400000000000000" pitchFamily="50" charset="-128"/>
                          <a:cs typeface="+mn-cs"/>
                        </a:rPr>
                        <a:t>％</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56082"/>
                          </a:solidFill>
                          <a:effectLst/>
                          <a:uLnTx/>
                          <a:uFillTx/>
                          <a:latin typeface="游ゴシック" panose="02110004020202020204"/>
                          <a:ea typeface="游ゴシック" panose="020B0400000000000000" pitchFamily="50" charset="-128"/>
                          <a:cs typeface="+mn-cs"/>
                        </a:rPr>
                        <a:t>未達成</a:t>
                      </a:r>
                    </a:p>
                  </a:txBody>
                  <a:tcPr anchor="ctr">
                    <a:solidFill>
                      <a:schemeClr val="tx2">
                        <a:lumMod val="10000"/>
                        <a:lumOff val="90000"/>
                      </a:schemeClr>
                    </a:solidFill>
                  </a:tcPr>
                </a:tc>
                <a:extLst>
                  <a:ext uri="{0D108BD9-81ED-4DB2-BD59-A6C34878D82A}">
                    <a16:rowId xmlns:a16="http://schemas.microsoft.com/office/drawing/2014/main" val="95953264"/>
                  </a:ext>
                </a:extLst>
              </a:tr>
              <a:tr h="343648">
                <a:tc>
                  <a:txBody>
                    <a:bodyPr/>
                    <a:lstStyle/>
                    <a:p>
                      <a:pPr algn="l"/>
                      <a:r>
                        <a:rPr kumimoji="1" lang="ja-JP" altLang="en-US" sz="1200" b="1" dirty="0">
                          <a:solidFill>
                            <a:schemeClr val="bg1"/>
                          </a:solidFill>
                        </a:rPr>
                        <a:t>目標５</a:t>
                      </a:r>
                    </a:p>
                  </a:txBody>
                  <a:tcPr anchor="ctr">
                    <a:solidFill>
                      <a:schemeClr val="accent6">
                        <a:lumMod val="75000"/>
                      </a:schemeClr>
                    </a:solidFill>
                  </a:tcPr>
                </a:tc>
                <a:tc>
                  <a:txBody>
                    <a:bodyPr/>
                    <a:lstStyle/>
                    <a:p>
                      <a:r>
                        <a:rPr kumimoji="1" lang="ja-JP" altLang="en-US" sz="1200" b="1" dirty="0">
                          <a:solidFill>
                            <a:schemeClr val="accent6">
                              <a:lumMod val="50000"/>
                            </a:schemeClr>
                          </a:solidFill>
                        </a:rPr>
                        <a:t>柏市の緑や自然環境に満足している市民の割合を</a:t>
                      </a:r>
                      <a:r>
                        <a:rPr kumimoji="1" lang="en-US" altLang="ja-JP" sz="1200" b="1" dirty="0">
                          <a:solidFill>
                            <a:schemeClr val="accent6">
                              <a:lumMod val="50000"/>
                            </a:schemeClr>
                          </a:solidFill>
                        </a:rPr>
                        <a:t>30</a:t>
                      </a:r>
                      <a:r>
                        <a:rPr kumimoji="1" lang="ja-JP" altLang="en-US" sz="1200" b="1" dirty="0">
                          <a:solidFill>
                            <a:schemeClr val="accent6">
                              <a:lumMod val="50000"/>
                            </a:schemeClr>
                          </a:solidFill>
                        </a:rPr>
                        <a:t>％に増やします。</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tx1"/>
                          </a:solidFill>
                        </a:rPr>
                        <a:t>30</a:t>
                      </a:r>
                      <a:r>
                        <a:rPr kumimoji="1" lang="ja-JP" altLang="en-US" sz="1600" b="1" dirty="0">
                          <a:solidFill>
                            <a:schemeClr val="tx1"/>
                          </a:solidFill>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C00000"/>
                          </a:solidFill>
                        </a:rPr>
                        <a:t>21.2</a:t>
                      </a:r>
                      <a:r>
                        <a:rPr kumimoji="1" lang="ja-JP" altLang="en-US" sz="1600" b="1" dirty="0">
                          <a:solidFill>
                            <a:srgbClr val="C00000"/>
                          </a:solidFill>
                        </a:rPr>
                        <a:t>％</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C00000"/>
                          </a:solidFill>
                        </a:rPr>
                        <a:t>36.6</a:t>
                      </a:r>
                      <a:r>
                        <a:rPr kumimoji="1" lang="ja-JP" altLang="en-US" sz="1600" b="1" dirty="0">
                          <a:solidFill>
                            <a:srgbClr val="C00000"/>
                          </a:solidFill>
                        </a:rPr>
                        <a:t>％</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C00000"/>
                          </a:solidFill>
                        </a:rPr>
                        <a:t>達成</a:t>
                      </a:r>
                    </a:p>
                  </a:txBody>
                  <a:tcPr anchor="ctr">
                    <a:solidFill>
                      <a:schemeClr val="accent2">
                        <a:lumMod val="20000"/>
                        <a:lumOff val="80000"/>
                      </a:schemeClr>
                    </a:solidFill>
                  </a:tcPr>
                </a:tc>
                <a:extLst>
                  <a:ext uri="{0D108BD9-81ED-4DB2-BD59-A6C34878D82A}">
                    <a16:rowId xmlns:a16="http://schemas.microsoft.com/office/drawing/2014/main" val="4245564051"/>
                  </a:ext>
                </a:extLst>
              </a:tr>
            </a:tbl>
          </a:graphicData>
        </a:graphic>
      </p:graphicFrame>
      <p:sp>
        <p:nvSpPr>
          <p:cNvPr id="13" name="テキスト ボックス 12">
            <a:extLst>
              <a:ext uri="{FF2B5EF4-FFF2-40B4-BE49-F238E27FC236}">
                <a16:creationId xmlns:a16="http://schemas.microsoft.com/office/drawing/2014/main" id="{7FA9A7FC-41B2-51B5-450F-9C3B385F1E56}"/>
              </a:ext>
            </a:extLst>
          </p:cNvPr>
          <p:cNvSpPr txBox="1"/>
          <p:nvPr/>
        </p:nvSpPr>
        <p:spPr>
          <a:xfrm>
            <a:off x="761749" y="2167965"/>
            <a:ext cx="10637312" cy="369332"/>
          </a:xfrm>
          <a:prstGeom prst="rect">
            <a:avLst/>
          </a:prstGeom>
          <a:noFill/>
        </p:spPr>
        <p:txBody>
          <a:bodyPr wrap="square">
            <a:spAutoFit/>
          </a:bodyPr>
          <a:lstStyle/>
          <a:p>
            <a:pPr algn="ctr"/>
            <a:r>
              <a:rPr lang="ja-JP" altLang="en-US" dirty="0"/>
              <a:t>表８　緑の目標水準と達成状況</a:t>
            </a:r>
          </a:p>
        </p:txBody>
      </p:sp>
      <p:sp>
        <p:nvSpPr>
          <p:cNvPr id="21" name="矢印: 右 20">
            <a:extLst>
              <a:ext uri="{FF2B5EF4-FFF2-40B4-BE49-F238E27FC236}">
                <a16:creationId xmlns:a16="http://schemas.microsoft.com/office/drawing/2014/main" id="{F0CB443C-29EC-DCAB-CB52-BDC1D1DCCADF}"/>
              </a:ext>
            </a:extLst>
          </p:cNvPr>
          <p:cNvSpPr/>
          <p:nvPr/>
        </p:nvSpPr>
        <p:spPr>
          <a:xfrm>
            <a:off x="220217" y="4928029"/>
            <a:ext cx="541532" cy="1321634"/>
          </a:xfrm>
          <a:prstGeom prst="rightArrow">
            <a:avLst>
              <a:gd name="adj1" fmla="val 73586"/>
              <a:gd name="adj2"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28C04F-019D-993C-7827-71D44D671C8D}"/>
              </a:ext>
            </a:extLst>
          </p:cNvPr>
          <p:cNvSpPr txBox="1"/>
          <p:nvPr/>
        </p:nvSpPr>
        <p:spPr>
          <a:xfrm>
            <a:off x="886125" y="5050746"/>
            <a:ext cx="10969902" cy="1323439"/>
          </a:xfrm>
          <a:prstGeom prst="rect">
            <a:avLst/>
          </a:prstGeom>
          <a:noFill/>
        </p:spPr>
        <p:txBody>
          <a:bodyPr wrap="square">
            <a:spAutoFit/>
          </a:bodyPr>
          <a:lstStyle/>
          <a:p>
            <a:pPr marL="285750" indent="-285750" algn="just">
              <a:buFont typeface="Wingdings" panose="05000000000000000000" pitchFamily="2" charset="2"/>
              <a:buChar char="l"/>
            </a:pPr>
            <a:r>
              <a:rPr lang="ja-JP" altLang="en-US" sz="1600" dirty="0"/>
              <a:t>令和６年度末時点で、目標１～４については、公有地化（施策２・</a:t>
            </a:r>
            <a:r>
              <a:rPr lang="en-US" altLang="ja-JP" sz="1600" dirty="0"/>
              <a:t>15</a:t>
            </a:r>
            <a:r>
              <a:rPr lang="ja-JP" altLang="en-US" sz="1600" dirty="0"/>
              <a:t>など）や公園整備（施策</a:t>
            </a:r>
            <a:r>
              <a:rPr lang="en-US" altLang="ja-JP" sz="1600" dirty="0"/>
              <a:t>24</a:t>
            </a:r>
            <a:r>
              <a:rPr lang="ja-JP" altLang="en-US" sz="1600" dirty="0"/>
              <a:t>・</a:t>
            </a:r>
            <a:r>
              <a:rPr lang="en-US" altLang="ja-JP" sz="1600" dirty="0"/>
              <a:t>36</a:t>
            </a:r>
            <a:r>
              <a:rPr lang="ja-JP" altLang="en-US" sz="1600" dirty="0"/>
              <a:t>・</a:t>
            </a:r>
            <a:r>
              <a:rPr lang="en-US" altLang="ja-JP" sz="1600" dirty="0"/>
              <a:t>37</a:t>
            </a:r>
            <a:r>
              <a:rPr lang="ja-JP" altLang="en-US" sz="1600" dirty="0"/>
              <a:t>など）により着実に実績を積み上げてきたものの、</a:t>
            </a:r>
            <a:r>
              <a:rPr lang="ja-JP" altLang="en-US" sz="1600" b="1" dirty="0">
                <a:solidFill>
                  <a:srgbClr val="C00000"/>
                </a:solidFill>
              </a:rPr>
              <a:t>人口増加局面にあることや行政がコントロールできない保全緑地や民有地の緑の減少を原因として、達成には至っていません。</a:t>
            </a:r>
            <a:endParaRPr lang="en-US" altLang="ja-JP" sz="1600" b="1" dirty="0">
              <a:solidFill>
                <a:srgbClr val="C00000"/>
              </a:solidFill>
            </a:endParaRPr>
          </a:p>
          <a:p>
            <a:pPr marL="285750" indent="-285750" algn="just">
              <a:buFont typeface="Wingdings" panose="05000000000000000000" pitchFamily="2" charset="2"/>
              <a:buChar char="l"/>
            </a:pPr>
            <a:r>
              <a:rPr lang="ja-JP" altLang="en-US" sz="1600" dirty="0"/>
              <a:t>一方で、目標５については、目標水準を達成する結果となっており、</a:t>
            </a:r>
            <a:r>
              <a:rPr lang="ja-JP" altLang="en-US" sz="1600" b="1" dirty="0">
                <a:solidFill>
                  <a:srgbClr val="C00000"/>
                </a:solidFill>
              </a:rPr>
              <a:t>カシニワフェスタといったイベントや特色ある公園整備など（施策</a:t>
            </a:r>
            <a:r>
              <a:rPr lang="en-US" altLang="ja-JP" sz="1600" b="1" dirty="0">
                <a:solidFill>
                  <a:srgbClr val="C00000"/>
                </a:solidFill>
              </a:rPr>
              <a:t>24</a:t>
            </a:r>
            <a:r>
              <a:rPr lang="ja-JP" altLang="en-US" sz="1600" b="1" dirty="0">
                <a:solidFill>
                  <a:srgbClr val="C00000"/>
                </a:solidFill>
              </a:rPr>
              <a:t>・</a:t>
            </a:r>
            <a:r>
              <a:rPr lang="en-US" altLang="ja-JP" sz="1600" b="1" dirty="0">
                <a:solidFill>
                  <a:srgbClr val="C00000"/>
                </a:solidFill>
              </a:rPr>
              <a:t>36</a:t>
            </a:r>
            <a:r>
              <a:rPr lang="ja-JP" altLang="en-US" sz="1600" b="1" dirty="0">
                <a:solidFill>
                  <a:srgbClr val="C00000"/>
                </a:solidFill>
              </a:rPr>
              <a:t>・</a:t>
            </a:r>
            <a:r>
              <a:rPr lang="en-US" altLang="ja-JP" sz="1600" b="1" dirty="0">
                <a:solidFill>
                  <a:srgbClr val="C00000"/>
                </a:solidFill>
              </a:rPr>
              <a:t>37</a:t>
            </a:r>
            <a:r>
              <a:rPr lang="ja-JP" altLang="en-US" sz="1600" b="1" dirty="0">
                <a:solidFill>
                  <a:srgbClr val="C00000"/>
                </a:solidFill>
              </a:rPr>
              <a:t>など）の施策の実施による効果があったと考えます。</a:t>
            </a:r>
            <a:endParaRPr lang="en-US" altLang="ja-JP" sz="1600" b="1" dirty="0">
              <a:solidFill>
                <a:srgbClr val="C00000"/>
              </a:solidFill>
            </a:endParaRPr>
          </a:p>
        </p:txBody>
      </p:sp>
      <p:sp>
        <p:nvSpPr>
          <p:cNvPr id="14" name="テキスト ボックス 13">
            <a:extLst>
              <a:ext uri="{FF2B5EF4-FFF2-40B4-BE49-F238E27FC236}">
                <a16:creationId xmlns:a16="http://schemas.microsoft.com/office/drawing/2014/main" id="{1C0B8251-691C-C689-A2A8-609E68711412}"/>
              </a:ext>
            </a:extLst>
          </p:cNvPr>
          <p:cNvSpPr txBox="1"/>
          <p:nvPr/>
        </p:nvSpPr>
        <p:spPr>
          <a:xfrm>
            <a:off x="1013106" y="6374185"/>
            <a:ext cx="3371525" cy="338554"/>
          </a:xfrm>
          <a:prstGeom prst="rect">
            <a:avLst/>
          </a:prstGeom>
          <a:noFill/>
        </p:spPr>
        <p:txBody>
          <a:bodyPr wrap="square">
            <a:spAutoFit/>
          </a:bodyPr>
          <a:lstStyle/>
          <a:p>
            <a:r>
              <a:rPr lang="en-US" altLang="ja-JP" sz="1600" dirty="0"/>
              <a:t> ※</a:t>
            </a:r>
            <a:r>
              <a:rPr lang="ja-JP" altLang="en-US" sz="1600" dirty="0"/>
              <a:t>施策の詳細は資料１－２を参照</a:t>
            </a:r>
          </a:p>
        </p:txBody>
      </p:sp>
    </p:spTree>
    <p:extLst>
      <p:ext uri="{BB962C8B-B14F-4D97-AF65-F5344CB8AC3E}">
        <p14:creationId xmlns:p14="http://schemas.microsoft.com/office/powerpoint/2010/main" val="248157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820A-C531-8574-CA5E-A4376BFAFE0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D1C971A-78E6-A5FF-7987-B38A466A7858}"/>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23C888FC-8A5D-6E4D-3BDE-0D14134BA8BB}"/>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0703D057-C61C-F538-64A2-000FA9CFCCC1}"/>
              </a:ext>
            </a:extLst>
          </p:cNvPr>
          <p:cNvSpPr txBox="1"/>
          <p:nvPr/>
        </p:nvSpPr>
        <p:spPr>
          <a:xfrm>
            <a:off x="116878" y="129602"/>
            <a:ext cx="9110186" cy="461665"/>
          </a:xfrm>
          <a:prstGeom prst="rect">
            <a:avLst/>
          </a:prstGeom>
          <a:noFill/>
        </p:spPr>
        <p:txBody>
          <a:bodyPr wrap="none" rtlCol="0">
            <a:spAutoFit/>
          </a:bodyPr>
          <a:lstStyle/>
          <a:p>
            <a:r>
              <a:rPr kumimoji="1" lang="ja-JP" altLang="en-US" sz="2400" b="1" dirty="0">
                <a:solidFill>
                  <a:srgbClr val="002060"/>
                </a:solidFill>
              </a:rPr>
              <a:t>現行計画の基本理念、緑の目標、基本方針（現行計画の確認）</a:t>
            </a:r>
          </a:p>
        </p:txBody>
      </p:sp>
      <p:sp>
        <p:nvSpPr>
          <p:cNvPr id="5" name="正方形/長方形 4">
            <a:extLst>
              <a:ext uri="{FF2B5EF4-FFF2-40B4-BE49-F238E27FC236}">
                <a16:creationId xmlns:a16="http://schemas.microsoft.com/office/drawing/2014/main" id="{BAC9E603-B7B3-D5E8-A1E9-72579D523F9A}"/>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B1742245-E22F-E9C9-2431-7C94D6D6DE34}"/>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1</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118AD3BD-F144-19BE-3C02-1AAFA4499D9E}"/>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ア）基本理念</a:t>
            </a:r>
          </a:p>
        </p:txBody>
      </p:sp>
      <p:sp>
        <p:nvSpPr>
          <p:cNvPr id="11" name="テキスト ボックス 10">
            <a:extLst>
              <a:ext uri="{FF2B5EF4-FFF2-40B4-BE49-F238E27FC236}">
                <a16:creationId xmlns:a16="http://schemas.microsoft.com/office/drawing/2014/main" id="{7E9753DA-D6EA-6384-D2FA-8424CE22E6F6}"/>
              </a:ext>
            </a:extLst>
          </p:cNvPr>
          <p:cNvSpPr txBox="1"/>
          <p:nvPr/>
        </p:nvSpPr>
        <p:spPr>
          <a:xfrm>
            <a:off x="222529" y="1254335"/>
            <a:ext cx="11604067" cy="1477328"/>
          </a:xfrm>
          <a:prstGeom prst="rect">
            <a:avLst/>
          </a:prstGeom>
          <a:noFill/>
        </p:spPr>
        <p:txBody>
          <a:bodyPr wrap="square">
            <a:spAutoFit/>
          </a:bodyPr>
          <a:lstStyle/>
          <a:p>
            <a:pPr marL="285750" indent="-285750" algn="just">
              <a:buFont typeface="Wingdings" panose="05000000000000000000" pitchFamily="2" charset="2"/>
              <a:buChar char="l"/>
            </a:pPr>
            <a:r>
              <a:rPr lang="ja-JP" altLang="en-US" dirty="0"/>
              <a:t>柏市緑の基本計画（令和</a:t>
            </a:r>
            <a:r>
              <a:rPr lang="en-US" altLang="ja-JP" dirty="0"/>
              <a:t>2</a:t>
            </a:r>
            <a:r>
              <a:rPr lang="ja-JP" altLang="en-US" dirty="0"/>
              <a:t>年</a:t>
            </a:r>
            <a:r>
              <a:rPr lang="en-US" altLang="ja-JP" dirty="0"/>
              <a:t>3</a:t>
            </a:r>
            <a:r>
              <a:rPr lang="ja-JP" altLang="en-US" dirty="0"/>
              <a:t>月改定版）（以下、「現行計画」という）では、基本理念を</a:t>
            </a:r>
            <a:r>
              <a:rPr lang="ja-JP" altLang="en-US" b="1" dirty="0">
                <a:solidFill>
                  <a:srgbClr val="C00000"/>
                </a:solidFill>
              </a:rPr>
              <a:t>「みんなで育てよう　環境にやさしい　水と緑豊かなまち　柏」</a:t>
            </a:r>
            <a:r>
              <a:rPr lang="ja-JP" altLang="en-US" dirty="0"/>
              <a:t>として掲げています。</a:t>
            </a:r>
            <a:endParaRPr lang="en-US" altLang="ja-JP" dirty="0"/>
          </a:p>
          <a:p>
            <a:pPr marL="285750" indent="-285750" algn="just">
              <a:buFont typeface="Wingdings" panose="05000000000000000000" pitchFamily="2" charset="2"/>
              <a:buChar char="l"/>
            </a:pPr>
            <a:r>
              <a:rPr lang="ja-JP" altLang="en-US" dirty="0"/>
              <a:t>市民も事業者も、また団体や学校も、社会を構成するすべての主体がみんなで協力しながら、私たちに多くの恩恵を与え、暮らしを支えてくれる水と緑を育て、</a:t>
            </a:r>
            <a:r>
              <a:rPr lang="ja-JP" altLang="en-US" b="1" dirty="0">
                <a:solidFill>
                  <a:srgbClr val="C00000"/>
                </a:solidFill>
              </a:rPr>
              <a:t>環境にやさしい豊かな水と緑が感じられるまちの実現を目指していく</a:t>
            </a:r>
            <a:r>
              <a:rPr lang="ja-JP" altLang="en-US" dirty="0"/>
              <a:t>ものとしています。</a:t>
            </a:r>
          </a:p>
        </p:txBody>
      </p:sp>
      <p:sp>
        <p:nvSpPr>
          <p:cNvPr id="12" name="テキスト ボックス 11">
            <a:extLst>
              <a:ext uri="{FF2B5EF4-FFF2-40B4-BE49-F238E27FC236}">
                <a16:creationId xmlns:a16="http://schemas.microsoft.com/office/drawing/2014/main" id="{F101FB73-2AA5-79C0-5B12-85613EEA6DC3}"/>
              </a:ext>
            </a:extLst>
          </p:cNvPr>
          <p:cNvSpPr txBox="1"/>
          <p:nvPr/>
        </p:nvSpPr>
        <p:spPr>
          <a:xfrm>
            <a:off x="116878" y="2833070"/>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イ）緑の目標と基本方針</a:t>
            </a:r>
          </a:p>
        </p:txBody>
      </p:sp>
      <p:sp>
        <p:nvSpPr>
          <p:cNvPr id="14" name="テキスト ボックス 13">
            <a:extLst>
              <a:ext uri="{FF2B5EF4-FFF2-40B4-BE49-F238E27FC236}">
                <a16:creationId xmlns:a16="http://schemas.microsoft.com/office/drawing/2014/main" id="{2CF45823-C704-E463-9B53-3F33E2685A06}"/>
              </a:ext>
            </a:extLst>
          </p:cNvPr>
          <p:cNvSpPr txBox="1"/>
          <p:nvPr/>
        </p:nvSpPr>
        <p:spPr>
          <a:xfrm>
            <a:off x="222529" y="3280847"/>
            <a:ext cx="10411692" cy="369332"/>
          </a:xfrm>
          <a:prstGeom prst="rect">
            <a:avLst/>
          </a:prstGeom>
          <a:noFill/>
        </p:spPr>
        <p:txBody>
          <a:bodyPr wrap="square">
            <a:spAutoFit/>
          </a:bodyPr>
          <a:lstStyle/>
          <a:p>
            <a:pPr marL="285750" indent="-285750">
              <a:buFont typeface="Wingdings" panose="05000000000000000000" pitchFamily="2" charset="2"/>
              <a:buChar char="l"/>
            </a:pPr>
            <a:r>
              <a:rPr lang="ja-JP" altLang="en-US" dirty="0"/>
              <a:t>現行計画では次の３つの目標を定め、６つの基本方針に基づき各種施策等を推進してきました。</a:t>
            </a:r>
          </a:p>
        </p:txBody>
      </p:sp>
      <p:graphicFrame>
        <p:nvGraphicFramePr>
          <p:cNvPr id="16" name="表 15">
            <a:extLst>
              <a:ext uri="{FF2B5EF4-FFF2-40B4-BE49-F238E27FC236}">
                <a16:creationId xmlns:a16="http://schemas.microsoft.com/office/drawing/2014/main" id="{8545A0E5-5A3D-C514-58F7-9CB106E3810E}"/>
              </a:ext>
            </a:extLst>
          </p:cNvPr>
          <p:cNvGraphicFramePr>
            <a:graphicFrameLocks noGrp="1"/>
          </p:cNvGraphicFramePr>
          <p:nvPr/>
        </p:nvGraphicFramePr>
        <p:xfrm>
          <a:off x="397116" y="4114801"/>
          <a:ext cx="11254893" cy="2179430"/>
        </p:xfrm>
        <a:graphic>
          <a:graphicData uri="http://schemas.openxmlformats.org/drawingml/2006/table">
            <a:tbl>
              <a:tblPr firstRow="1" firstCol="1" bandRow="1"/>
              <a:tblGrid>
                <a:gridCol w="4353393">
                  <a:extLst>
                    <a:ext uri="{9D8B030D-6E8A-4147-A177-3AD203B41FA5}">
                      <a16:colId xmlns:a16="http://schemas.microsoft.com/office/drawing/2014/main" val="361494987"/>
                    </a:ext>
                  </a:extLst>
                </a:gridCol>
                <a:gridCol w="6901500">
                  <a:extLst>
                    <a:ext uri="{9D8B030D-6E8A-4147-A177-3AD203B41FA5}">
                      <a16:colId xmlns:a16="http://schemas.microsoft.com/office/drawing/2014/main" val="3793215132"/>
                    </a:ext>
                  </a:extLst>
                </a:gridCol>
              </a:tblGrid>
              <a:tr h="325829">
                <a:tc>
                  <a:txBody>
                    <a:bodyPr/>
                    <a:lstStyle/>
                    <a:p>
                      <a:pPr algn="ctr">
                        <a:buNone/>
                      </a:pPr>
                      <a:r>
                        <a:rPr lang="ja-JP" sz="1600" b="1" kern="100" dirty="0">
                          <a:effectLst/>
                          <a:latin typeface="+mn-ea"/>
                          <a:ea typeface="+mn-ea"/>
                          <a:cs typeface="Times New Roman" panose="02020603050405020304" pitchFamily="18" charset="0"/>
                        </a:rPr>
                        <a:t>目　標</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buNone/>
                      </a:pPr>
                      <a:r>
                        <a:rPr lang="ja-JP" sz="1600" b="1" kern="100" dirty="0">
                          <a:effectLst/>
                          <a:latin typeface="+mn-ea"/>
                          <a:ea typeface="+mn-ea"/>
                          <a:cs typeface="Times New Roman" panose="02020603050405020304" pitchFamily="18" charset="0"/>
                        </a:rPr>
                        <a:t>基本方針</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8750374"/>
                  </a:ext>
                </a:extLst>
              </a:tr>
              <a:tr h="617867">
                <a:tc>
                  <a:txBody>
                    <a:bodyPr/>
                    <a:lstStyle/>
                    <a:p>
                      <a:pPr algn="just">
                        <a:buNone/>
                      </a:pPr>
                      <a:r>
                        <a:rPr lang="ja-JP" sz="1600" b="1" kern="100" dirty="0">
                          <a:solidFill>
                            <a:srgbClr val="000000"/>
                          </a:solidFill>
                          <a:effectLst/>
                          <a:latin typeface="+mn-ea"/>
                          <a:ea typeface="+mn-ea"/>
                          <a:cs typeface="Times New Roman" panose="02020603050405020304" pitchFamily="18" charset="0"/>
                        </a:rPr>
                        <a:t>Ⅰ　受け継がれてきた緑を</a:t>
                      </a:r>
                      <a:r>
                        <a:rPr lang="ja-JP" sz="1600" b="1" kern="100" dirty="0">
                          <a:solidFill>
                            <a:srgbClr val="C00000"/>
                          </a:solidFill>
                          <a:effectLst/>
                          <a:latin typeface="+mn-ea"/>
                          <a:ea typeface="+mn-ea"/>
                          <a:cs typeface="Times New Roman" panose="02020603050405020304" pitchFamily="18" charset="0"/>
                        </a:rPr>
                        <a:t>守ります</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just">
                        <a:buNone/>
                        <a:tabLst>
                          <a:tab pos="2676525" algn="l"/>
                        </a:tabLst>
                      </a:pPr>
                      <a:r>
                        <a:rPr lang="ja-JP" sz="1600" kern="100" dirty="0">
                          <a:effectLst/>
                          <a:latin typeface="+mn-ea"/>
                          <a:ea typeface="+mn-ea"/>
                          <a:cs typeface="Times New Roman" panose="02020603050405020304" pitchFamily="18" charset="0"/>
                        </a:rPr>
                        <a:t>１　骨格・拠点となる緑を守ります</a:t>
                      </a:r>
                    </a:p>
                    <a:p>
                      <a:pPr algn="just">
                        <a:buNone/>
                      </a:pPr>
                      <a:r>
                        <a:rPr lang="ja-JP" sz="1600" kern="100" dirty="0">
                          <a:effectLst/>
                          <a:latin typeface="+mn-ea"/>
                          <a:ea typeface="+mn-ea"/>
                          <a:cs typeface="Times New Roman" panose="02020603050405020304" pitchFamily="18" charset="0"/>
                        </a:rPr>
                        <a:t>２　暮らしの中の身近な緑を守ります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79651"/>
                  </a:ext>
                </a:extLst>
              </a:tr>
              <a:tr h="617867">
                <a:tc>
                  <a:txBody>
                    <a:bodyPr/>
                    <a:lstStyle/>
                    <a:p>
                      <a:pPr algn="just">
                        <a:buNone/>
                      </a:pPr>
                      <a:r>
                        <a:rPr lang="ja-JP" sz="1600" b="1" kern="100" dirty="0">
                          <a:solidFill>
                            <a:srgbClr val="000000"/>
                          </a:solidFill>
                          <a:effectLst/>
                          <a:latin typeface="+mn-ea"/>
                          <a:ea typeface="+mn-ea"/>
                          <a:cs typeface="Times New Roman" panose="02020603050405020304" pitchFamily="18" charset="0"/>
                        </a:rPr>
                        <a:t>Ⅱ　快適に暮らせる緑を</a:t>
                      </a:r>
                      <a:r>
                        <a:rPr lang="ja-JP" sz="1600" b="1" kern="100" dirty="0">
                          <a:solidFill>
                            <a:srgbClr val="C00000"/>
                          </a:solidFill>
                          <a:effectLst/>
                          <a:latin typeface="+mn-ea"/>
                          <a:ea typeface="+mn-ea"/>
                          <a:cs typeface="Times New Roman" panose="02020603050405020304" pitchFamily="18" charset="0"/>
                        </a:rPr>
                        <a:t>つくります</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86D"/>
                    </a:solidFill>
                  </a:tcPr>
                </a:tc>
                <a:tc>
                  <a:txBody>
                    <a:bodyPr/>
                    <a:lstStyle/>
                    <a:p>
                      <a:pPr algn="just">
                        <a:buNone/>
                      </a:pPr>
                      <a:r>
                        <a:rPr lang="ja-JP" sz="1600" kern="100" dirty="0">
                          <a:effectLst/>
                          <a:latin typeface="+mn-ea"/>
                          <a:ea typeface="+mn-ea"/>
                          <a:cs typeface="Times New Roman" panose="02020603050405020304" pitchFamily="18" charset="0"/>
                        </a:rPr>
                        <a:t>３　拠点の緑の整備や緑の中心市街地づくりを進めます</a:t>
                      </a:r>
                    </a:p>
                    <a:p>
                      <a:pPr algn="just">
                        <a:buNone/>
                      </a:pPr>
                      <a:r>
                        <a:rPr lang="ja-JP" sz="1600" kern="100" dirty="0">
                          <a:effectLst/>
                          <a:latin typeface="+mn-ea"/>
                          <a:ea typeface="+mn-ea"/>
                          <a:cs typeface="Times New Roman" panose="02020603050405020304" pitchFamily="18" charset="0"/>
                        </a:rPr>
                        <a:t>４　愛着の持てる身近な緑のまちづくりを進めます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8167957"/>
                  </a:ext>
                </a:extLst>
              </a:tr>
              <a:tr h="617867">
                <a:tc>
                  <a:txBody>
                    <a:bodyPr/>
                    <a:lstStyle/>
                    <a:p>
                      <a:pPr algn="just">
                        <a:buNone/>
                      </a:pPr>
                      <a:r>
                        <a:rPr lang="ja-JP" sz="1600" b="1" kern="100" dirty="0">
                          <a:solidFill>
                            <a:srgbClr val="000000"/>
                          </a:solidFill>
                          <a:effectLst/>
                          <a:latin typeface="+mn-ea"/>
                          <a:ea typeface="+mn-ea"/>
                          <a:cs typeface="Times New Roman" panose="02020603050405020304" pitchFamily="18" charset="0"/>
                        </a:rPr>
                        <a:t>Ⅲ　未来に伝える緑を</a:t>
                      </a:r>
                      <a:r>
                        <a:rPr lang="ja-JP" sz="1600" b="1" kern="100" dirty="0">
                          <a:solidFill>
                            <a:srgbClr val="C00000"/>
                          </a:solidFill>
                          <a:effectLst/>
                          <a:latin typeface="+mn-ea"/>
                          <a:ea typeface="+mn-ea"/>
                          <a:cs typeface="Times New Roman" panose="02020603050405020304" pitchFamily="18" charset="0"/>
                        </a:rPr>
                        <a:t>育てていきます</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5FB"/>
                    </a:solidFill>
                  </a:tcPr>
                </a:tc>
                <a:tc>
                  <a:txBody>
                    <a:bodyPr/>
                    <a:lstStyle/>
                    <a:p>
                      <a:pPr algn="just">
                        <a:buNone/>
                      </a:pPr>
                      <a:r>
                        <a:rPr lang="ja-JP" sz="1600" kern="100" dirty="0">
                          <a:effectLst/>
                          <a:latin typeface="+mn-ea"/>
                          <a:ea typeface="+mn-ea"/>
                          <a:cs typeface="Times New Roman" panose="02020603050405020304" pitchFamily="18" charset="0"/>
                        </a:rPr>
                        <a:t>５　市民・団体・学校・事業者・市の協働により緑を育てていきます</a:t>
                      </a:r>
                    </a:p>
                    <a:p>
                      <a:pPr algn="just">
                        <a:buNone/>
                      </a:pPr>
                      <a:r>
                        <a:rPr lang="ja-JP" sz="1600" kern="100" dirty="0">
                          <a:effectLst/>
                          <a:latin typeface="+mn-ea"/>
                          <a:ea typeface="+mn-ea"/>
                          <a:cs typeface="Times New Roman" panose="02020603050405020304" pitchFamily="18" charset="0"/>
                        </a:rPr>
                        <a:t>６　緑に関する知識を広め、緑への思いやりを育てていきます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6998126"/>
                  </a:ext>
                </a:extLst>
              </a:tr>
            </a:tbl>
          </a:graphicData>
        </a:graphic>
      </p:graphicFrame>
      <p:sp>
        <p:nvSpPr>
          <p:cNvPr id="18" name="テキスト ボックス 17">
            <a:extLst>
              <a:ext uri="{FF2B5EF4-FFF2-40B4-BE49-F238E27FC236}">
                <a16:creationId xmlns:a16="http://schemas.microsoft.com/office/drawing/2014/main" id="{71537956-4FA0-8714-3B7E-6A7B7AFE9634}"/>
              </a:ext>
            </a:extLst>
          </p:cNvPr>
          <p:cNvSpPr txBox="1"/>
          <p:nvPr/>
        </p:nvSpPr>
        <p:spPr>
          <a:xfrm>
            <a:off x="2974181" y="3742452"/>
            <a:ext cx="6100762" cy="369332"/>
          </a:xfrm>
          <a:prstGeom prst="rect">
            <a:avLst/>
          </a:prstGeom>
          <a:noFill/>
        </p:spPr>
        <p:txBody>
          <a:bodyPr wrap="square">
            <a:spAutoFit/>
          </a:bodyPr>
          <a:lstStyle/>
          <a:p>
            <a:pPr algn="ctr"/>
            <a:r>
              <a:rPr lang="ja-JP" altLang="en-US" dirty="0"/>
              <a:t>表１　現行計画の目標と基本方針</a:t>
            </a:r>
          </a:p>
        </p:txBody>
      </p:sp>
    </p:spTree>
    <p:extLst>
      <p:ext uri="{BB962C8B-B14F-4D97-AF65-F5344CB8AC3E}">
        <p14:creationId xmlns:p14="http://schemas.microsoft.com/office/powerpoint/2010/main" val="131285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8DBF-6951-44D7-23BA-5900FB01AC1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EADA40E-EFD0-51C7-FE70-D6641FBC7B5F}"/>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65F18F6A-B5FE-47DB-B9D2-5084D8AAE070}"/>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C57146EF-F39C-F63F-E3A8-CED573A2A6C7}"/>
              </a:ext>
            </a:extLst>
          </p:cNvPr>
          <p:cNvSpPr txBox="1"/>
          <p:nvPr/>
        </p:nvSpPr>
        <p:spPr>
          <a:xfrm>
            <a:off x="116878" y="129602"/>
            <a:ext cx="9110186" cy="461665"/>
          </a:xfrm>
          <a:prstGeom prst="rect">
            <a:avLst/>
          </a:prstGeom>
          <a:noFill/>
        </p:spPr>
        <p:txBody>
          <a:bodyPr wrap="none" rtlCol="0">
            <a:spAutoFit/>
          </a:bodyPr>
          <a:lstStyle/>
          <a:p>
            <a:r>
              <a:rPr kumimoji="1" lang="ja-JP" altLang="en-US" sz="2400" b="1" dirty="0">
                <a:solidFill>
                  <a:srgbClr val="002060"/>
                </a:solidFill>
              </a:rPr>
              <a:t>現行計画の基本理念、緑の目標、基本方針（現行計画の確認）</a:t>
            </a:r>
          </a:p>
        </p:txBody>
      </p:sp>
      <p:sp>
        <p:nvSpPr>
          <p:cNvPr id="5" name="正方形/長方形 4">
            <a:extLst>
              <a:ext uri="{FF2B5EF4-FFF2-40B4-BE49-F238E27FC236}">
                <a16:creationId xmlns:a16="http://schemas.microsoft.com/office/drawing/2014/main" id="{19EA33CB-1844-D914-F741-EA2703396E0A}"/>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C33CF57B-9B05-0DD9-3DDF-FE3156A1007D}"/>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rPr>
              <a:t>2</a:t>
            </a:r>
            <a:endParaRPr kumimoji="1" lang="ja-JP" altLang="en-US" sz="1200" b="1" dirty="0">
              <a:solidFill>
                <a:schemeClr val="tx1"/>
              </a:solidFill>
            </a:endParaRPr>
          </a:p>
        </p:txBody>
      </p:sp>
      <p:pic>
        <p:nvPicPr>
          <p:cNvPr id="7" name="図 6">
            <a:extLst>
              <a:ext uri="{FF2B5EF4-FFF2-40B4-BE49-F238E27FC236}">
                <a16:creationId xmlns:a16="http://schemas.microsoft.com/office/drawing/2014/main" id="{24A269B8-075B-E774-F2AB-A8F8B766615D}"/>
              </a:ext>
            </a:extLst>
          </p:cNvPr>
          <p:cNvPicPr>
            <a:picLocks noChangeAspect="1"/>
          </p:cNvPicPr>
          <p:nvPr/>
        </p:nvPicPr>
        <p:blipFill>
          <a:blip r:embed="rId2"/>
          <a:stretch>
            <a:fillRect/>
          </a:stretch>
        </p:blipFill>
        <p:spPr>
          <a:xfrm>
            <a:off x="2349302" y="997937"/>
            <a:ext cx="7350521" cy="4800165"/>
          </a:xfrm>
          <a:prstGeom prst="rect">
            <a:avLst/>
          </a:prstGeom>
        </p:spPr>
      </p:pic>
      <p:sp>
        <p:nvSpPr>
          <p:cNvPr id="10" name="テキスト ボックス 9">
            <a:extLst>
              <a:ext uri="{FF2B5EF4-FFF2-40B4-BE49-F238E27FC236}">
                <a16:creationId xmlns:a16="http://schemas.microsoft.com/office/drawing/2014/main" id="{7F2919E6-605A-773C-EE1C-7DFCE94FD301}"/>
              </a:ext>
            </a:extLst>
          </p:cNvPr>
          <p:cNvSpPr txBox="1"/>
          <p:nvPr/>
        </p:nvSpPr>
        <p:spPr>
          <a:xfrm>
            <a:off x="2493566" y="5860063"/>
            <a:ext cx="6109854" cy="230832"/>
          </a:xfrm>
          <a:prstGeom prst="rect">
            <a:avLst/>
          </a:prstGeom>
          <a:noFill/>
        </p:spPr>
        <p:txBody>
          <a:bodyPr wrap="square">
            <a:spAutoFit/>
          </a:bodyPr>
          <a:lstStyle/>
          <a:p>
            <a:r>
              <a:rPr lang="ja-JP" altLang="en-US" sz="900" dirty="0"/>
              <a:t>出典：柏市みどりの基本計画（柏市）</a:t>
            </a:r>
          </a:p>
        </p:txBody>
      </p:sp>
      <p:sp>
        <p:nvSpPr>
          <p:cNvPr id="15" name="テキスト ボックス 14">
            <a:extLst>
              <a:ext uri="{FF2B5EF4-FFF2-40B4-BE49-F238E27FC236}">
                <a16:creationId xmlns:a16="http://schemas.microsoft.com/office/drawing/2014/main" id="{F19F5B37-E66D-9E03-3E29-646C16878C4A}"/>
              </a:ext>
            </a:extLst>
          </p:cNvPr>
          <p:cNvSpPr txBox="1"/>
          <p:nvPr/>
        </p:nvSpPr>
        <p:spPr>
          <a:xfrm>
            <a:off x="2974181" y="6069529"/>
            <a:ext cx="6100762" cy="307777"/>
          </a:xfrm>
          <a:prstGeom prst="rect">
            <a:avLst/>
          </a:prstGeom>
          <a:noFill/>
        </p:spPr>
        <p:txBody>
          <a:bodyPr wrap="square">
            <a:spAutoFit/>
          </a:bodyPr>
          <a:lstStyle/>
          <a:p>
            <a:pPr algn="ctr"/>
            <a:r>
              <a:rPr lang="ja-JP" altLang="en-US" sz="1400" dirty="0"/>
              <a:t>図１３つの目標と将来像</a:t>
            </a:r>
          </a:p>
        </p:txBody>
      </p:sp>
    </p:spTree>
    <p:extLst>
      <p:ext uri="{BB962C8B-B14F-4D97-AF65-F5344CB8AC3E}">
        <p14:creationId xmlns:p14="http://schemas.microsoft.com/office/powerpoint/2010/main" val="41723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8F871-6B94-ADC6-1761-B5C68A77365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EB59A2-4CD1-41C9-EA70-7BEB3BC2B214}"/>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ECDDD876-76AB-E90C-D679-F6B8037273FE}"/>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D05F8F59-D452-18B6-F516-43BB5E5A0F8A}"/>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946C430F-7973-5D1B-8D80-822B1593BCE1}"/>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CB819A3-AAF7-8540-FBF9-931697F38AC7}"/>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ア）緑の目標水準に対する結果</a:t>
            </a:r>
          </a:p>
        </p:txBody>
      </p:sp>
      <p:sp>
        <p:nvSpPr>
          <p:cNvPr id="11" name="テキスト ボックス 10">
            <a:extLst>
              <a:ext uri="{FF2B5EF4-FFF2-40B4-BE49-F238E27FC236}">
                <a16:creationId xmlns:a16="http://schemas.microsoft.com/office/drawing/2014/main" id="{D3EF9588-9566-66FD-3C1C-5B2B113FC349}"/>
              </a:ext>
            </a:extLst>
          </p:cNvPr>
          <p:cNvSpPr txBox="1"/>
          <p:nvPr/>
        </p:nvSpPr>
        <p:spPr>
          <a:xfrm>
            <a:off x="222529" y="1254335"/>
            <a:ext cx="11604067" cy="369332"/>
          </a:xfrm>
          <a:prstGeom prst="rect">
            <a:avLst/>
          </a:prstGeom>
          <a:noFill/>
        </p:spPr>
        <p:txBody>
          <a:bodyPr wrap="square">
            <a:spAutoFit/>
          </a:bodyPr>
          <a:lstStyle/>
          <a:p>
            <a:pPr marL="285750" indent="-285750" algn="just">
              <a:buFont typeface="Wingdings" panose="05000000000000000000" pitchFamily="2" charset="2"/>
              <a:buChar char="l"/>
            </a:pPr>
            <a:r>
              <a:rPr lang="ja-JP" altLang="en-US" dirty="0"/>
              <a:t>現行計画では、次の５つの緑の目標水準を設定し、取組を推進してきました。</a:t>
            </a:r>
          </a:p>
        </p:txBody>
      </p:sp>
      <p:graphicFrame>
        <p:nvGraphicFramePr>
          <p:cNvPr id="19" name="表 18">
            <a:extLst>
              <a:ext uri="{FF2B5EF4-FFF2-40B4-BE49-F238E27FC236}">
                <a16:creationId xmlns:a16="http://schemas.microsoft.com/office/drawing/2014/main" id="{414953A1-B615-350F-EAEA-F35D51566159}"/>
              </a:ext>
            </a:extLst>
          </p:cNvPr>
          <p:cNvGraphicFramePr>
            <a:graphicFrameLocks noGrp="1"/>
          </p:cNvGraphicFramePr>
          <p:nvPr>
            <p:extLst>
              <p:ext uri="{D42A27DB-BD31-4B8C-83A1-F6EECF244321}">
                <p14:modId xmlns:p14="http://schemas.microsoft.com/office/powerpoint/2010/main" val="764762653"/>
              </p:ext>
            </p:extLst>
          </p:nvPr>
        </p:nvGraphicFramePr>
        <p:xfrm>
          <a:off x="386080" y="1619974"/>
          <a:ext cx="11593792" cy="365760"/>
        </p:xfrm>
        <a:graphic>
          <a:graphicData uri="http://schemas.openxmlformats.org/drawingml/2006/table">
            <a:tbl>
              <a:tblPr firstRow="1" bandRow="1">
                <a:tableStyleId>{5C22544A-7EE6-4342-B048-85BDC9FD1C3A}</a:tableStyleId>
              </a:tblPr>
              <a:tblGrid>
                <a:gridCol w="1359593">
                  <a:extLst>
                    <a:ext uri="{9D8B030D-6E8A-4147-A177-3AD203B41FA5}">
                      <a16:colId xmlns:a16="http://schemas.microsoft.com/office/drawing/2014/main" val="2877012653"/>
                    </a:ext>
                  </a:extLst>
                </a:gridCol>
                <a:gridCol w="10234199">
                  <a:extLst>
                    <a:ext uri="{9D8B030D-6E8A-4147-A177-3AD203B41FA5}">
                      <a16:colId xmlns:a16="http://schemas.microsoft.com/office/drawing/2014/main" val="1672119523"/>
                    </a:ext>
                  </a:extLst>
                </a:gridCol>
              </a:tblGrid>
              <a:tr h="341269">
                <a:tc>
                  <a:txBody>
                    <a:bodyPr/>
                    <a:lstStyle/>
                    <a:p>
                      <a:r>
                        <a:rPr kumimoji="1" lang="ja-JP" altLang="en-US" b="1" dirty="0"/>
                        <a:t>目標１</a:t>
                      </a:r>
                    </a:p>
                  </a:txBody>
                  <a:tcPr>
                    <a:solidFill>
                      <a:schemeClr val="accent6">
                        <a:lumMod val="75000"/>
                      </a:schemeClr>
                    </a:solidFill>
                  </a:tcPr>
                </a:tc>
                <a:tc>
                  <a:txBody>
                    <a:bodyPr/>
                    <a:lstStyle/>
                    <a:p>
                      <a:r>
                        <a:rPr kumimoji="1" lang="ja-JP" altLang="en-US" dirty="0">
                          <a:solidFill>
                            <a:schemeClr val="accent6">
                              <a:lumMod val="50000"/>
                            </a:schemeClr>
                          </a:solidFill>
                        </a:rPr>
                        <a:t>制度などによる永続性のある緑を市域の</a:t>
                      </a:r>
                      <a:r>
                        <a:rPr kumimoji="1" lang="en-US" altLang="ja-JP" dirty="0">
                          <a:solidFill>
                            <a:schemeClr val="accent6">
                              <a:lumMod val="50000"/>
                            </a:schemeClr>
                          </a:solidFill>
                        </a:rPr>
                        <a:t>30</a:t>
                      </a:r>
                      <a:r>
                        <a:rPr kumimoji="1" lang="ja-JP" altLang="en-US" dirty="0">
                          <a:solidFill>
                            <a:schemeClr val="accent6">
                              <a:lumMod val="50000"/>
                            </a:schemeClr>
                          </a:solidFill>
                        </a:rPr>
                        <a:t>％確保します。</a:t>
                      </a:r>
                    </a:p>
                  </a:txBody>
                  <a:tcPr>
                    <a:solidFill>
                      <a:schemeClr val="accent6">
                        <a:lumMod val="20000"/>
                        <a:lumOff val="80000"/>
                      </a:schemeClr>
                    </a:solidFill>
                  </a:tcPr>
                </a:tc>
                <a:extLst>
                  <a:ext uri="{0D108BD9-81ED-4DB2-BD59-A6C34878D82A}">
                    <a16:rowId xmlns:a16="http://schemas.microsoft.com/office/drawing/2014/main" val="1839683961"/>
                  </a:ext>
                </a:extLst>
              </a:tr>
            </a:tbl>
          </a:graphicData>
        </a:graphic>
      </p:graphicFrame>
      <p:sp>
        <p:nvSpPr>
          <p:cNvPr id="20" name="矢印: 右 19">
            <a:extLst>
              <a:ext uri="{FF2B5EF4-FFF2-40B4-BE49-F238E27FC236}">
                <a16:creationId xmlns:a16="http://schemas.microsoft.com/office/drawing/2014/main" id="{0A592450-C903-0B98-3C00-B1C6BF474921}"/>
              </a:ext>
            </a:extLst>
          </p:cNvPr>
          <p:cNvSpPr/>
          <p:nvPr/>
        </p:nvSpPr>
        <p:spPr>
          <a:xfrm>
            <a:off x="522513" y="2116118"/>
            <a:ext cx="310751" cy="484632"/>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369DC5C-534B-1D65-1FCA-11D938AE26D1}"/>
              </a:ext>
            </a:extLst>
          </p:cNvPr>
          <p:cNvSpPr txBox="1"/>
          <p:nvPr/>
        </p:nvSpPr>
        <p:spPr>
          <a:xfrm>
            <a:off x="1005637" y="2133823"/>
            <a:ext cx="11001465" cy="507561"/>
          </a:xfrm>
          <a:prstGeom prst="roundRect">
            <a:avLst/>
          </a:prstGeom>
          <a:noFill/>
          <a:ln w="19050">
            <a:solidFill>
              <a:schemeClr val="accent3"/>
            </a:solidFill>
            <a:prstDash val="sysDash"/>
          </a:ln>
        </p:spPr>
        <p:txBody>
          <a:bodyPr wrap="square" tIns="108000" bIns="72000" rtlCol="0">
            <a:spAutoFit/>
          </a:bodyPr>
          <a:lstStyle/>
          <a:p>
            <a:r>
              <a:rPr lang="ja-JP" altLang="en-US" dirty="0"/>
              <a:t>永続</a:t>
            </a:r>
            <a:r>
              <a:rPr lang="ja-JP" altLang="ja-JP" dirty="0"/>
              <a:t>性のある緑は</a:t>
            </a:r>
            <a:r>
              <a:rPr lang="ja-JP" altLang="en-US" dirty="0"/>
              <a:t>、生産緑地などの減少に伴い、</a:t>
            </a:r>
            <a:r>
              <a:rPr lang="ja-JP" altLang="en-US" b="1" u="sng" dirty="0">
                <a:solidFill>
                  <a:srgbClr val="C00000"/>
                </a:solidFill>
              </a:rPr>
              <a:t>減少傾向にあります。</a:t>
            </a:r>
            <a:endParaRPr kumimoji="1" lang="ja-JP" altLang="en-US" b="1" u="sng" dirty="0">
              <a:solidFill>
                <a:srgbClr val="C00000"/>
              </a:solidFill>
            </a:endParaRPr>
          </a:p>
        </p:txBody>
      </p:sp>
      <p:graphicFrame>
        <p:nvGraphicFramePr>
          <p:cNvPr id="24" name="表 23">
            <a:extLst>
              <a:ext uri="{FF2B5EF4-FFF2-40B4-BE49-F238E27FC236}">
                <a16:creationId xmlns:a16="http://schemas.microsoft.com/office/drawing/2014/main" id="{B37B59EB-6332-3F58-B90A-94B3F76897C1}"/>
              </a:ext>
            </a:extLst>
          </p:cNvPr>
          <p:cNvGraphicFramePr>
            <a:graphicFrameLocks noGrp="1"/>
          </p:cNvGraphicFramePr>
          <p:nvPr>
            <p:extLst>
              <p:ext uri="{D42A27DB-BD31-4B8C-83A1-F6EECF244321}">
                <p14:modId xmlns:p14="http://schemas.microsoft.com/office/powerpoint/2010/main" val="4052631221"/>
              </p:ext>
            </p:extLst>
          </p:nvPr>
        </p:nvGraphicFramePr>
        <p:xfrm>
          <a:off x="411481" y="3088718"/>
          <a:ext cx="8017075" cy="3709575"/>
        </p:xfrm>
        <a:graphic>
          <a:graphicData uri="http://schemas.openxmlformats.org/drawingml/2006/table">
            <a:tbl>
              <a:tblPr firstRow="1" firstCol="1" bandRow="1">
                <a:tableStyleId>{5940675A-B579-460E-94D1-54222C63F5DA}</a:tableStyleId>
              </a:tblPr>
              <a:tblGrid>
                <a:gridCol w="2117342">
                  <a:extLst>
                    <a:ext uri="{9D8B030D-6E8A-4147-A177-3AD203B41FA5}">
                      <a16:colId xmlns:a16="http://schemas.microsoft.com/office/drawing/2014/main" val="1110903456"/>
                    </a:ext>
                  </a:extLst>
                </a:gridCol>
                <a:gridCol w="1868689">
                  <a:extLst>
                    <a:ext uri="{9D8B030D-6E8A-4147-A177-3AD203B41FA5}">
                      <a16:colId xmlns:a16="http://schemas.microsoft.com/office/drawing/2014/main" val="3593045191"/>
                    </a:ext>
                  </a:extLst>
                </a:gridCol>
                <a:gridCol w="1007761">
                  <a:extLst>
                    <a:ext uri="{9D8B030D-6E8A-4147-A177-3AD203B41FA5}">
                      <a16:colId xmlns:a16="http://schemas.microsoft.com/office/drawing/2014/main" val="392066086"/>
                    </a:ext>
                  </a:extLst>
                </a:gridCol>
                <a:gridCol w="1007761">
                  <a:extLst>
                    <a:ext uri="{9D8B030D-6E8A-4147-A177-3AD203B41FA5}">
                      <a16:colId xmlns:a16="http://schemas.microsoft.com/office/drawing/2014/main" val="4149111519"/>
                    </a:ext>
                  </a:extLst>
                </a:gridCol>
                <a:gridCol w="1007761">
                  <a:extLst>
                    <a:ext uri="{9D8B030D-6E8A-4147-A177-3AD203B41FA5}">
                      <a16:colId xmlns:a16="http://schemas.microsoft.com/office/drawing/2014/main" val="373708452"/>
                    </a:ext>
                  </a:extLst>
                </a:gridCol>
                <a:gridCol w="1007761">
                  <a:extLst>
                    <a:ext uri="{9D8B030D-6E8A-4147-A177-3AD203B41FA5}">
                      <a16:colId xmlns:a16="http://schemas.microsoft.com/office/drawing/2014/main" val="2598913022"/>
                    </a:ext>
                  </a:extLst>
                </a:gridCol>
              </a:tblGrid>
              <a:tr h="182371">
                <a:tc rowSpan="2" gridSpan="2">
                  <a:txBody>
                    <a:bodyPr/>
                    <a:lstStyle/>
                    <a:p>
                      <a:pPr algn="ctr">
                        <a:buNone/>
                      </a:pPr>
                      <a:r>
                        <a:rPr lang="ja-JP" altLang="en-US" sz="1050" kern="100" dirty="0">
                          <a:effectLst/>
                        </a:rPr>
                        <a:t>　</a:t>
                      </a:r>
                      <a:r>
                        <a:rPr lang="ja-JP" sz="1050" kern="100" dirty="0">
                          <a:effectLst/>
                        </a:rPr>
                        <a:t>項　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4">
                  <a:txBody>
                    <a:bodyPr/>
                    <a:lstStyle/>
                    <a:p>
                      <a:pPr algn="ctr">
                        <a:buNone/>
                      </a:pPr>
                      <a:r>
                        <a:rPr lang="ja-JP" sz="1050" kern="100" dirty="0">
                          <a:effectLst/>
                        </a:rPr>
                        <a:t>実　績</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pPr algn="ctr">
                        <a:buNone/>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2533594"/>
                  </a:ext>
                </a:extLst>
              </a:tr>
              <a:tr h="356058">
                <a:tc gridSpan="2" vMerge="1">
                  <a:txBody>
                    <a:bodyPr/>
                    <a:lstStyle/>
                    <a:p>
                      <a:endParaRPr kumimoji="1" lang="ja-JP" altLang="en-US"/>
                    </a:p>
                  </a:txBody>
                  <a:tcPr/>
                </a:tc>
                <a:tc hMerge="1" vMerge="1">
                  <a:txBody>
                    <a:bodyPr/>
                    <a:lstStyle/>
                    <a:p>
                      <a:endParaRPr kumimoji="1" lang="ja-JP" altLang="en-US"/>
                    </a:p>
                  </a:txBody>
                  <a:tcPr/>
                </a:tc>
                <a:tc>
                  <a:txBody>
                    <a:bodyPr/>
                    <a:lstStyle/>
                    <a:p>
                      <a:pPr algn="ctr">
                        <a:buNone/>
                      </a:pPr>
                      <a:r>
                        <a:rPr lang="ja-JP" sz="1000" kern="100" dirty="0">
                          <a:effectLst/>
                        </a:rPr>
                        <a:t>平成</a:t>
                      </a:r>
                      <a:r>
                        <a:rPr lang="en-US" altLang="ja-JP" sz="1000" kern="100" dirty="0">
                          <a:effectLst/>
                        </a:rPr>
                        <a:t>19</a:t>
                      </a:r>
                      <a:r>
                        <a:rPr lang="ja-JP" sz="1000" kern="100" dirty="0">
                          <a:effectLst/>
                        </a:rPr>
                        <a:t>年度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ja-JP" sz="1050" b="0" kern="100" dirty="0">
                          <a:effectLst/>
                        </a:rPr>
                        <a:t>令和</a:t>
                      </a:r>
                      <a:r>
                        <a:rPr lang="en-US" altLang="ja-JP" sz="1050" b="0" kern="100" dirty="0">
                          <a:effectLst/>
                        </a:rPr>
                        <a:t>5</a:t>
                      </a:r>
                      <a:r>
                        <a:rPr lang="ja-JP" sz="1050" b="0" kern="100" dirty="0">
                          <a:effectLst/>
                        </a:rPr>
                        <a:t>年</a:t>
                      </a:r>
                      <a:r>
                        <a:rPr lang="ja-JP" altLang="en-US" sz="1050" b="0" kern="100" dirty="0">
                          <a:effectLst/>
                        </a:rPr>
                        <a:t>度</a:t>
                      </a:r>
                      <a:endParaRPr lang="ja-JP" sz="1050" b="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ja-JP" sz="1050" b="0" kern="100" dirty="0">
                          <a:solidFill>
                            <a:schemeClr val="tx1"/>
                          </a:solidFill>
                          <a:effectLst/>
                        </a:rPr>
                        <a:t>増減</a:t>
                      </a:r>
                    </a:p>
                    <a:p>
                      <a:pPr algn="ctr">
                        <a:buNone/>
                      </a:pPr>
                      <a:r>
                        <a:rPr lang="ja-JP" sz="900" b="0" kern="100" dirty="0">
                          <a:solidFill>
                            <a:schemeClr val="tx1"/>
                          </a:solidFill>
                          <a:effectLst/>
                        </a:rPr>
                        <a:t>（</a:t>
                      </a:r>
                      <a:r>
                        <a:rPr lang="en-US" altLang="ja-JP" sz="900" b="0" kern="100" dirty="0">
                          <a:solidFill>
                            <a:schemeClr val="tx1"/>
                          </a:solidFill>
                          <a:effectLst/>
                        </a:rPr>
                        <a:t>H19</a:t>
                      </a:r>
                      <a:r>
                        <a:rPr lang="ja-JP" sz="900" b="0" kern="100" dirty="0">
                          <a:solidFill>
                            <a:schemeClr val="tx1"/>
                          </a:solidFill>
                          <a:effectLst/>
                        </a:rPr>
                        <a:t>～</a:t>
                      </a:r>
                      <a:r>
                        <a:rPr lang="en-US" altLang="ja-JP" sz="900" b="0" kern="100" dirty="0">
                          <a:solidFill>
                            <a:schemeClr val="tx1"/>
                          </a:solidFill>
                          <a:effectLst/>
                        </a:rPr>
                        <a:t>R5</a:t>
                      </a:r>
                      <a:r>
                        <a:rPr lang="ja-JP" sz="900" b="0" kern="100" dirty="0">
                          <a:solidFill>
                            <a:schemeClr val="tx1"/>
                          </a:solidFill>
                          <a:effectLst/>
                        </a:rPr>
                        <a:t>）</a:t>
                      </a:r>
                      <a:endParaRPr lang="ja-JP" sz="105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buNone/>
                      </a:pPr>
                      <a:r>
                        <a:rPr kumimoji="1" lang="ja-JP" altLang="en-US" sz="1050" kern="100" dirty="0">
                          <a:solidFill>
                            <a:schemeClr val="tx1"/>
                          </a:solidFill>
                          <a:effectLst/>
                          <a:latin typeface="+mn-lt"/>
                          <a:ea typeface="+mn-ea"/>
                          <a:cs typeface="+mn-cs"/>
                        </a:rPr>
                        <a:t>令和</a:t>
                      </a:r>
                      <a:r>
                        <a:rPr kumimoji="1" lang="en-US" altLang="ja-JP" sz="1050" kern="100" dirty="0">
                          <a:solidFill>
                            <a:schemeClr val="tx1"/>
                          </a:solidFill>
                          <a:effectLst/>
                          <a:latin typeface="+mn-lt"/>
                          <a:ea typeface="+mn-ea"/>
                          <a:cs typeface="+mn-cs"/>
                        </a:rPr>
                        <a:t>6</a:t>
                      </a:r>
                      <a:r>
                        <a:rPr kumimoji="1" lang="ja-JP" altLang="en-US" sz="1050" kern="100" dirty="0">
                          <a:solidFill>
                            <a:schemeClr val="tx1"/>
                          </a:solidFill>
                          <a:effectLst/>
                          <a:latin typeface="+mn-lt"/>
                          <a:ea typeface="+mn-ea"/>
                          <a:cs typeface="+mn-cs"/>
                        </a:rPr>
                        <a:t>年度</a:t>
                      </a:r>
                      <a:endParaRPr kumimoji="1" lang="en-US" altLang="ja-JP" sz="1050" kern="100" dirty="0">
                        <a:solidFill>
                          <a:schemeClr val="tx1"/>
                        </a:solidFill>
                        <a:effectLst/>
                        <a:latin typeface="+mn-lt"/>
                        <a:ea typeface="+mn-ea"/>
                        <a:cs typeface="+mn-cs"/>
                      </a:endParaRPr>
                    </a:p>
                    <a:p>
                      <a:pPr marL="0" algn="ctr" defTabSz="914400" rtl="0" eaLnBrk="1" latinLnBrk="0" hangingPunct="1">
                        <a:buNone/>
                      </a:pPr>
                      <a:r>
                        <a:rPr kumimoji="1" lang="ja-JP" altLang="en-US" sz="900" kern="100" dirty="0">
                          <a:solidFill>
                            <a:schemeClr val="tx1"/>
                          </a:solidFill>
                          <a:effectLst/>
                          <a:latin typeface="+mn-lt"/>
                          <a:ea typeface="+mn-ea"/>
                          <a:cs typeface="+mn-cs"/>
                        </a:rPr>
                        <a:t>（参考値）</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4454056"/>
                  </a:ext>
                </a:extLst>
              </a:tr>
              <a:tr h="182371">
                <a:tc gridSpan="2">
                  <a:txBody>
                    <a:bodyPr/>
                    <a:lstStyle/>
                    <a:p>
                      <a:pPr algn="l">
                        <a:buNone/>
                      </a:pPr>
                      <a:r>
                        <a:rPr lang="ja-JP" sz="1050" b="1" kern="100" dirty="0">
                          <a:solidFill>
                            <a:schemeClr val="tx1"/>
                          </a:solidFill>
                          <a:effectLst/>
                        </a:rPr>
                        <a:t>都市公園</a:t>
                      </a:r>
                      <a:endParaRPr lang="ja-JP" sz="1050" b="1"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215.44ha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256.61ha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ja-JP" altLang="en-US" sz="1050" kern="100" dirty="0">
                          <a:solidFill>
                            <a:schemeClr val="tx1"/>
                          </a:solidFill>
                          <a:effectLst/>
                          <a:latin typeface="+mn-lt"/>
                          <a:ea typeface="+mn-ea"/>
                          <a:cs typeface="+mn-cs"/>
                        </a:rPr>
                        <a:t>   </a:t>
                      </a:r>
                      <a:r>
                        <a:rPr kumimoji="1" lang="en-US" altLang="ja-JP" sz="1050" b="1" kern="100" dirty="0">
                          <a:solidFill>
                            <a:srgbClr val="C00000"/>
                          </a:solidFill>
                          <a:effectLst/>
                          <a:latin typeface="+mn-lt"/>
                          <a:ea typeface="+mn-ea"/>
                          <a:cs typeface="+mn-cs"/>
                        </a:rPr>
                        <a:t>+41.17ha</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   256.61ha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0755091"/>
                  </a:ext>
                </a:extLst>
              </a:tr>
              <a:tr h="182371">
                <a:tc rowSpan="5">
                  <a:txBody>
                    <a:bodyPr/>
                    <a:lstStyle/>
                    <a:p>
                      <a:pPr algn="l">
                        <a:buNone/>
                      </a:pPr>
                      <a:r>
                        <a:rPr lang="ja-JP" sz="1050" b="1" kern="100" dirty="0">
                          <a:solidFill>
                            <a:schemeClr val="tx1"/>
                          </a:solidFill>
                          <a:effectLst/>
                        </a:rPr>
                        <a:t>その他の緑のオープンスペース</a:t>
                      </a:r>
                      <a:endParaRPr lang="ja-JP" sz="1050" b="1"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ja-JP" sz="1050" kern="100" dirty="0">
                          <a:effectLst/>
                        </a:rPr>
                        <a:t>児童遊園</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1.08ha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1.49ha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ja-JP" altLang="en-US" sz="1050" b="1" kern="100" dirty="0">
                          <a:solidFill>
                            <a:srgbClr val="C00000"/>
                          </a:solidFill>
                          <a:effectLst/>
                          <a:latin typeface="+mn-lt"/>
                          <a:ea typeface="+mn-ea"/>
                          <a:cs typeface="+mn-cs"/>
                        </a:rPr>
                        <a:t>     </a:t>
                      </a:r>
                      <a:r>
                        <a:rPr kumimoji="1" lang="en-US" altLang="ja-JP" sz="1050" b="1" kern="100" dirty="0">
                          <a:solidFill>
                            <a:srgbClr val="C00000"/>
                          </a:solidFill>
                          <a:effectLst/>
                          <a:latin typeface="+mn-lt"/>
                          <a:ea typeface="+mn-ea"/>
                          <a:cs typeface="+mn-cs"/>
                        </a:rPr>
                        <a:t>+0.41ha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1.49ha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7222659"/>
                  </a:ext>
                </a:extLst>
              </a:tr>
              <a:tr h="182371">
                <a:tc vMerge="1">
                  <a:txBody>
                    <a:bodyPr/>
                    <a:lstStyle/>
                    <a:p>
                      <a:endParaRPr kumimoji="1" lang="ja-JP" altLang="en-US"/>
                    </a:p>
                  </a:txBody>
                  <a:tcPr/>
                </a:tc>
                <a:tc>
                  <a:txBody>
                    <a:bodyPr/>
                    <a:lstStyle/>
                    <a:p>
                      <a:pPr algn="l">
                        <a:buNone/>
                      </a:pPr>
                      <a:r>
                        <a:rPr lang="ja-JP" sz="1050" kern="100" dirty="0">
                          <a:effectLst/>
                        </a:rPr>
                        <a:t>子供の遊び場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5.86ha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3.25ha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1"/>
                          </a:solidFill>
                          <a:effectLst/>
                          <a:latin typeface="+mn-lt"/>
                          <a:ea typeface="+mn-ea"/>
                          <a:cs typeface="+mn-cs"/>
                        </a:rPr>
                        <a:t>      </a:t>
                      </a:r>
                      <a:r>
                        <a:rPr kumimoji="1" lang="en-US" altLang="ja-JP" sz="1050" b="1" kern="100" dirty="0">
                          <a:solidFill>
                            <a:schemeClr val="tx2">
                              <a:lumMod val="75000"/>
                              <a:lumOff val="25000"/>
                            </a:schemeClr>
                          </a:solidFill>
                          <a:effectLst/>
                          <a:latin typeface="+mn-lt"/>
                          <a:ea typeface="+mn-ea"/>
                          <a:cs typeface="+mn-cs"/>
                        </a:rPr>
                        <a:t>-2.61ha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3.25ha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089626"/>
                  </a:ext>
                </a:extLst>
              </a:tr>
              <a:tr h="182371">
                <a:tc vMerge="1">
                  <a:txBody>
                    <a:bodyPr/>
                    <a:lstStyle/>
                    <a:p>
                      <a:endParaRPr kumimoji="1" lang="ja-JP" altLang="en-US"/>
                    </a:p>
                  </a:txBody>
                  <a:tcPr/>
                </a:tc>
                <a:tc>
                  <a:txBody>
                    <a:bodyPr/>
                    <a:lstStyle/>
                    <a:p>
                      <a:pPr algn="l">
                        <a:buNone/>
                      </a:pPr>
                      <a:r>
                        <a:rPr lang="ja-JP" sz="1050" kern="100" dirty="0">
                          <a:effectLst/>
                        </a:rPr>
                        <a:t>農業公園</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17.70ha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17.70ha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b="1" kern="100" dirty="0">
                          <a:solidFill>
                            <a:schemeClr val="tx1"/>
                          </a:solidFill>
                          <a:effectLst/>
                          <a:latin typeface="+mn-lt"/>
                          <a:ea typeface="+mn-ea"/>
                          <a:cs typeface="+mn-cs"/>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17.70ha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7783503"/>
                  </a:ext>
                </a:extLst>
              </a:tr>
              <a:tr h="182371">
                <a:tc vMerge="1">
                  <a:txBody>
                    <a:bodyPr/>
                    <a:lstStyle/>
                    <a:p>
                      <a:endParaRPr kumimoji="1" lang="ja-JP" altLang="en-US"/>
                    </a:p>
                  </a:txBody>
                  <a:tcPr/>
                </a:tc>
                <a:tc>
                  <a:txBody>
                    <a:bodyPr/>
                    <a:lstStyle/>
                    <a:p>
                      <a:pPr algn="l">
                        <a:buNone/>
                      </a:pPr>
                      <a:r>
                        <a:rPr lang="ja-JP" sz="1050" kern="100" dirty="0">
                          <a:effectLst/>
                        </a:rPr>
                        <a:t>運動場・運動広場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a:t>
                      </a:r>
                      <a:r>
                        <a:rPr kumimoji="1" lang="ja-JP" altLang="en-US" sz="1050" kern="100" dirty="0">
                          <a:solidFill>
                            <a:schemeClr val="tx1"/>
                          </a:solidFill>
                          <a:effectLst/>
                          <a:latin typeface="+mn-lt"/>
                          <a:ea typeface="+mn-ea"/>
                          <a:cs typeface="+mn-cs"/>
                        </a:rPr>
                        <a:t> </a:t>
                      </a:r>
                      <a:r>
                        <a:rPr kumimoji="1" lang="en-US" altLang="ja-JP" sz="1050" kern="100" dirty="0">
                          <a:solidFill>
                            <a:schemeClr val="tx1"/>
                          </a:solidFill>
                          <a:effectLst/>
                          <a:latin typeface="+mn-lt"/>
                          <a:ea typeface="+mn-ea"/>
                          <a:cs typeface="+mn-cs"/>
                        </a:rPr>
                        <a:t> 47.84ha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46.31ha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1"/>
                          </a:solidFill>
                          <a:effectLst/>
                          <a:latin typeface="+mn-lt"/>
                          <a:ea typeface="+mn-ea"/>
                          <a:cs typeface="+mn-cs"/>
                        </a:rPr>
                        <a:t>      </a:t>
                      </a:r>
                      <a:r>
                        <a:rPr kumimoji="1" lang="en-US" altLang="ja-JP" sz="1050" b="1" kern="100" dirty="0">
                          <a:solidFill>
                            <a:schemeClr val="tx2">
                              <a:lumMod val="75000"/>
                              <a:lumOff val="25000"/>
                            </a:schemeClr>
                          </a:solidFill>
                          <a:effectLst/>
                          <a:latin typeface="+mn-lt"/>
                          <a:ea typeface="+mn-ea"/>
                          <a:cs typeface="+mn-cs"/>
                        </a:rPr>
                        <a:t>-1.53ha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46.31ha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066824"/>
                  </a:ext>
                </a:extLst>
              </a:tr>
              <a:tr h="182371">
                <a:tc vMerge="1">
                  <a:txBody>
                    <a:bodyPr/>
                    <a:lstStyle/>
                    <a:p>
                      <a:endParaRPr kumimoji="1" lang="ja-JP" altLang="en-US"/>
                    </a:p>
                  </a:txBody>
                  <a:tcPr/>
                </a:tc>
                <a:tc>
                  <a:txBody>
                    <a:bodyPr/>
                    <a:lstStyle/>
                    <a:p>
                      <a:pPr algn="l">
                        <a:buNone/>
                      </a:pPr>
                      <a:r>
                        <a:rPr lang="ja-JP" sz="1050" kern="100" dirty="0">
                          <a:effectLst/>
                        </a:rPr>
                        <a:t>その他の緑地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ja-JP" altLang="en-US" sz="1050" kern="100" dirty="0">
                          <a:solidFill>
                            <a:schemeClr val="tx1"/>
                          </a:solidFill>
                          <a:effectLst/>
                          <a:latin typeface="+mn-lt"/>
                          <a:ea typeface="+mn-ea"/>
                          <a:cs typeface="+mn-cs"/>
                        </a:rPr>
                        <a:t>　      </a:t>
                      </a:r>
                      <a:r>
                        <a:rPr kumimoji="1" lang="en-US" altLang="ja-JP" sz="1050" kern="100" dirty="0">
                          <a:solidFill>
                            <a:schemeClr val="tx1"/>
                          </a:solidFill>
                          <a:effectLst/>
                          <a:latin typeface="+mn-lt"/>
                          <a:ea typeface="+mn-ea"/>
                          <a:cs typeface="+mn-cs"/>
                        </a:rPr>
                        <a:t>1.08ha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16.43ha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ja-JP" altLang="en-US" sz="1050" b="1" kern="100" dirty="0">
                          <a:solidFill>
                            <a:schemeClr val="tx1"/>
                          </a:solidFill>
                          <a:effectLst/>
                          <a:latin typeface="+mn-lt"/>
                          <a:ea typeface="+mn-ea"/>
                          <a:cs typeface="+mn-cs"/>
                        </a:rPr>
                        <a:t>   </a:t>
                      </a:r>
                      <a:r>
                        <a:rPr kumimoji="1" lang="en-US" altLang="ja-JP" sz="1050" b="1" kern="100" dirty="0">
                          <a:solidFill>
                            <a:srgbClr val="C00000"/>
                          </a:solidFill>
                          <a:effectLst/>
                          <a:latin typeface="+mn-lt"/>
                          <a:ea typeface="+mn-ea"/>
                          <a:cs typeface="+mn-cs"/>
                        </a:rPr>
                        <a:t>+15.35ha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16.43ha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4855150"/>
                  </a:ext>
                </a:extLst>
              </a:tr>
              <a:tr h="188721">
                <a:tc gridSpan="2">
                  <a:txBody>
                    <a:bodyPr/>
                    <a:lstStyle/>
                    <a:p>
                      <a:pPr algn="l">
                        <a:buNone/>
                      </a:pPr>
                      <a:r>
                        <a:rPr lang="ja-JP" sz="1050" b="1" kern="100" dirty="0">
                          <a:solidFill>
                            <a:schemeClr val="tx1"/>
                          </a:solidFill>
                          <a:effectLst/>
                        </a:rPr>
                        <a:t>学校グラウンド等</a:t>
                      </a:r>
                      <a:r>
                        <a:rPr lang="ja-JP" altLang="en-US" sz="1050" b="1" kern="100" dirty="0">
                          <a:solidFill>
                            <a:schemeClr val="tx1"/>
                          </a:solidFill>
                          <a:effectLst/>
                        </a:rPr>
                        <a:t>（私立含む小学校・中学校・高校・大学）</a:t>
                      </a:r>
                      <a:endParaRPr lang="ja-JP" sz="1050" b="1"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buNone/>
                      </a:pPr>
                      <a:r>
                        <a:rPr kumimoji="1" lang="ja-JP" altLang="en-US" sz="1050" kern="100" dirty="0">
                          <a:solidFill>
                            <a:schemeClr val="tx1"/>
                          </a:solidFill>
                          <a:effectLst/>
                          <a:latin typeface="+mn-lt"/>
                          <a:ea typeface="+mn-ea"/>
                          <a:cs typeface="+mn-cs"/>
                        </a:rPr>
                        <a:t>　</a:t>
                      </a:r>
                      <a:r>
                        <a:rPr kumimoji="1" lang="en-US" altLang="ja-JP" sz="1050" kern="100" dirty="0">
                          <a:solidFill>
                            <a:schemeClr val="tx1"/>
                          </a:solidFill>
                          <a:effectLst/>
                          <a:latin typeface="+mn-lt"/>
                          <a:ea typeface="+mn-ea"/>
                          <a:cs typeface="+mn-cs"/>
                        </a:rPr>
                        <a:t>234.11ha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233.48ha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2">
                              <a:lumMod val="75000"/>
                              <a:lumOff val="25000"/>
                            </a:schemeClr>
                          </a:solidFill>
                          <a:effectLst/>
                          <a:latin typeface="+mn-lt"/>
                          <a:ea typeface="+mn-ea"/>
                          <a:cs typeface="+mn-cs"/>
                        </a:rPr>
                        <a:t>      -0.63ha</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   233.48ha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927358"/>
                  </a:ext>
                </a:extLst>
              </a:tr>
              <a:tr h="512304">
                <a:tc>
                  <a:txBody>
                    <a:bodyPr/>
                    <a:lstStyle/>
                    <a:p>
                      <a:pPr algn="l">
                        <a:buNone/>
                      </a:pPr>
                      <a:r>
                        <a:rPr lang="ja-JP" sz="1050" b="1" kern="100" dirty="0">
                          <a:effectLst/>
                        </a:rPr>
                        <a:t>保全系緑地</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ja-JP" sz="1050" kern="100" dirty="0">
                          <a:effectLst/>
                        </a:rPr>
                        <a:t>特別緑地保全地区・市民緑地・みどりの広場・保護地区・保全緑地・文化財等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buNone/>
                      </a:pPr>
                      <a:r>
                        <a:rPr kumimoji="1" lang="ja-JP" altLang="en-US" sz="1050" kern="100" dirty="0">
                          <a:solidFill>
                            <a:schemeClr val="tx1"/>
                          </a:solidFill>
                          <a:effectLst/>
                          <a:latin typeface="+mn-lt"/>
                          <a:ea typeface="+mn-ea"/>
                          <a:cs typeface="+mn-cs"/>
                        </a:rPr>
                        <a:t>　</a:t>
                      </a:r>
                      <a:r>
                        <a:rPr kumimoji="1" lang="en-US" altLang="ja-JP" sz="1050" kern="100" dirty="0">
                          <a:solidFill>
                            <a:schemeClr val="tx1"/>
                          </a:solidFill>
                          <a:effectLst/>
                          <a:latin typeface="+mn-lt"/>
                          <a:ea typeface="+mn-ea"/>
                          <a:cs typeface="+mn-cs"/>
                        </a:rPr>
                        <a:t>97.29ha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      88.61ha</a:t>
                      </a: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2">
                              <a:lumMod val="75000"/>
                              <a:lumOff val="25000"/>
                            </a:schemeClr>
                          </a:solidFill>
                          <a:effectLst/>
                          <a:latin typeface="+mn-lt"/>
                          <a:ea typeface="+mn-ea"/>
                          <a:cs typeface="+mn-cs"/>
                        </a:rPr>
                        <a:t>      -8.68ha</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     87.67ha</a:t>
                      </a: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6351467"/>
                  </a:ext>
                </a:extLst>
              </a:tr>
              <a:tr h="182371">
                <a:tc rowSpan="2">
                  <a:txBody>
                    <a:bodyPr/>
                    <a:lstStyle/>
                    <a:p>
                      <a:pPr algn="l">
                        <a:buNone/>
                      </a:pPr>
                      <a:r>
                        <a:rPr lang="ja-JP" sz="1050" b="1" kern="100" dirty="0">
                          <a:solidFill>
                            <a:schemeClr val="tx1"/>
                          </a:solidFill>
                          <a:effectLst/>
                        </a:rPr>
                        <a:t>保全農地</a:t>
                      </a:r>
                      <a:r>
                        <a:rPr lang="ja-JP" altLang="en-US" sz="1050" b="1" kern="100" baseline="30000" dirty="0">
                          <a:solidFill>
                            <a:schemeClr val="tx1"/>
                          </a:solidFill>
                          <a:effectLst/>
                        </a:rPr>
                        <a:t>注</a:t>
                      </a:r>
                      <a:r>
                        <a:rPr lang="en-US" altLang="ja-JP" sz="1050" b="1" kern="100" baseline="30000" dirty="0">
                          <a:solidFill>
                            <a:schemeClr val="tx1"/>
                          </a:solidFill>
                          <a:effectLst/>
                        </a:rPr>
                        <a:t>3)</a:t>
                      </a:r>
                      <a:endParaRPr lang="ja-JP" sz="1050" b="1"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ja-JP" sz="1050" kern="100" dirty="0">
                          <a:effectLst/>
                        </a:rPr>
                        <a:t>農用地区域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1,717.59ha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kern="100" dirty="0">
                          <a:solidFill>
                            <a:schemeClr val="tx1"/>
                          </a:solidFill>
                          <a:effectLst/>
                          <a:latin typeface="+mn-lt"/>
                          <a:ea typeface="+mn-ea"/>
                          <a:cs typeface="+mn-cs"/>
                        </a:rPr>
                        <a:t>   1,698.38ha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2">
                              <a:lumMod val="75000"/>
                              <a:lumOff val="25000"/>
                            </a:schemeClr>
                          </a:solidFill>
                          <a:effectLst/>
                          <a:latin typeface="+mn-lt"/>
                          <a:ea typeface="+mn-ea"/>
                          <a:cs typeface="+mn-cs"/>
                        </a:rPr>
                        <a:t>    -19.21ha</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1,698.38ha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948190"/>
                  </a:ext>
                </a:extLst>
              </a:tr>
              <a:tr h="182371">
                <a:tc vMerge="1">
                  <a:txBody>
                    <a:bodyPr/>
                    <a:lstStyle/>
                    <a:p>
                      <a:endParaRPr kumimoji="1" lang="ja-JP" altLang="en-US"/>
                    </a:p>
                  </a:txBody>
                  <a:tcPr/>
                </a:tc>
                <a:tc>
                  <a:txBody>
                    <a:bodyPr/>
                    <a:lstStyle/>
                    <a:p>
                      <a:pPr algn="l">
                        <a:buNone/>
                      </a:pPr>
                      <a:r>
                        <a:rPr lang="ja-JP" sz="1050" kern="100" dirty="0">
                          <a:effectLst/>
                        </a:rPr>
                        <a:t>生産緑地地区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190.4ha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kern="100" dirty="0">
                          <a:solidFill>
                            <a:schemeClr val="tx1"/>
                          </a:solidFill>
                          <a:effectLst/>
                          <a:latin typeface="+mn-lt"/>
                          <a:ea typeface="+mn-ea"/>
                          <a:cs typeface="+mn-cs"/>
                        </a:rPr>
                        <a:t>      142.13ha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2">
                              <a:lumMod val="75000"/>
                              <a:lumOff val="25000"/>
                            </a:schemeClr>
                          </a:solidFill>
                          <a:effectLst/>
                          <a:latin typeface="+mn-lt"/>
                          <a:ea typeface="+mn-ea"/>
                          <a:cs typeface="+mn-cs"/>
                        </a:rPr>
                        <a:t>    -48.27ha</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138.24ha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9074607"/>
                  </a:ext>
                </a:extLst>
              </a:tr>
              <a:tr h="182371">
                <a:tc>
                  <a:txBody>
                    <a:bodyPr/>
                    <a:lstStyle/>
                    <a:p>
                      <a:pPr algn="l">
                        <a:buNone/>
                      </a:pPr>
                      <a:r>
                        <a:rPr lang="ja-JP" sz="1050" b="1" kern="100" dirty="0">
                          <a:effectLst/>
                        </a:rPr>
                        <a:t>水面・水辺</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ja-JP" sz="1050" kern="100" dirty="0">
                          <a:effectLst/>
                        </a:rPr>
                        <a:t>河川・水辺地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   840.55ha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9875" indent="-269875" algn="ctr" defTabSz="914400" rtl="0" eaLnBrk="1" fontAlgn="b" latinLnBrk="0" hangingPunct="1">
                        <a:buNone/>
                      </a:pPr>
                      <a:r>
                        <a:rPr kumimoji="1" lang="en-US" altLang="ja-JP" sz="1050" kern="100" dirty="0">
                          <a:solidFill>
                            <a:schemeClr val="tx1"/>
                          </a:solidFill>
                          <a:effectLst/>
                          <a:latin typeface="+mn-lt"/>
                          <a:ea typeface="+mn-ea"/>
                          <a:cs typeface="+mn-cs"/>
                        </a:rPr>
                        <a:t>    840.55ha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ja-JP" altLang="en-US" sz="1050" b="1" kern="100" dirty="0">
                          <a:solidFill>
                            <a:schemeClr val="tx1"/>
                          </a:solidFill>
                          <a:effectLst/>
                          <a:latin typeface="+mn-lt"/>
                          <a:ea typeface="+mn-ea"/>
                          <a:cs typeface="+mn-cs"/>
                        </a:rPr>
                        <a:t>　</a:t>
                      </a:r>
                      <a:r>
                        <a:rPr kumimoji="1" lang="en-US" altLang="ja-JP" sz="1050" b="1" kern="100" dirty="0">
                          <a:solidFill>
                            <a:schemeClr val="tx1"/>
                          </a:solidFill>
                          <a:effectLst/>
                          <a:latin typeface="+mn-lt"/>
                          <a:ea typeface="+mn-ea"/>
                          <a:cs typeface="+mn-cs"/>
                        </a:rPr>
                        <a:t>―</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   840.55ha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535312"/>
                  </a:ext>
                </a:extLst>
              </a:tr>
              <a:tr h="182371">
                <a:tc rowSpan="3">
                  <a:txBody>
                    <a:bodyPr/>
                    <a:lstStyle/>
                    <a:p>
                      <a:pPr algn="l">
                        <a:buNone/>
                      </a:pPr>
                      <a:r>
                        <a:rPr lang="ja-JP" sz="1050" b="1" kern="100" dirty="0">
                          <a:solidFill>
                            <a:schemeClr val="tx1"/>
                          </a:solidFill>
                          <a:effectLst/>
                        </a:rPr>
                        <a:t>永続性のある緑</a:t>
                      </a:r>
                      <a:endParaRPr lang="ja-JP" sz="1050" b="1"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ja-JP" sz="1050" kern="100" dirty="0">
                          <a:effectLst/>
                        </a:rPr>
                        <a:t>永続性のある緑計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3,368.94ha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kern="100" dirty="0">
                          <a:solidFill>
                            <a:schemeClr val="tx1"/>
                          </a:solidFill>
                          <a:effectLst/>
                          <a:latin typeface="+mn-lt"/>
                          <a:ea typeface="+mn-ea"/>
                          <a:cs typeface="+mn-cs"/>
                        </a:rPr>
                        <a:t>   3,344.93ha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buNone/>
                      </a:pPr>
                      <a:r>
                        <a:rPr kumimoji="1" lang="en-US" altLang="ja-JP" sz="1050" b="1" kern="100" dirty="0">
                          <a:solidFill>
                            <a:schemeClr val="tx1"/>
                          </a:solidFill>
                          <a:effectLst/>
                          <a:latin typeface="+mn-lt"/>
                          <a:ea typeface="+mn-ea"/>
                          <a:cs typeface="+mn-cs"/>
                        </a:rPr>
                        <a:t>    </a:t>
                      </a:r>
                      <a:r>
                        <a:rPr kumimoji="1" lang="en-US" altLang="ja-JP" sz="1050" b="1" kern="100" dirty="0">
                          <a:solidFill>
                            <a:schemeClr val="tx2">
                              <a:lumMod val="75000"/>
                              <a:lumOff val="25000"/>
                            </a:schemeClr>
                          </a:solidFill>
                          <a:effectLst/>
                          <a:latin typeface="+mn-lt"/>
                          <a:ea typeface="+mn-ea"/>
                          <a:cs typeface="+mn-cs"/>
                        </a:rPr>
                        <a:t>-24.01ha</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3,340.10ha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9954524"/>
                  </a:ext>
                </a:extLst>
              </a:tr>
              <a:tr h="182371">
                <a:tc vMerge="1">
                  <a:txBody>
                    <a:bodyPr/>
                    <a:lstStyle/>
                    <a:p>
                      <a:endParaRPr kumimoji="1" lang="ja-JP" altLang="en-US"/>
                    </a:p>
                  </a:txBody>
                  <a:tcPr/>
                </a:tc>
                <a:tc>
                  <a:txBody>
                    <a:bodyPr/>
                    <a:lstStyle/>
                    <a:p>
                      <a:pPr marL="0" algn="l" defTabSz="914400" rtl="0" eaLnBrk="1" latinLnBrk="0" hangingPunct="1">
                        <a:buNone/>
                      </a:pPr>
                      <a:r>
                        <a:rPr kumimoji="1" lang="ja-JP" altLang="en-US" sz="1050" kern="100" dirty="0">
                          <a:solidFill>
                            <a:schemeClr val="tx1"/>
                          </a:solidFill>
                          <a:effectLst/>
                          <a:latin typeface="+mn-lt"/>
                          <a:ea typeface="+mn-ea"/>
                          <a:cs typeface="+mn-cs"/>
                        </a:rPr>
                        <a:t>市域面積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buNone/>
                      </a:pPr>
                      <a:r>
                        <a:rPr kumimoji="1" lang="en-US" altLang="ja-JP" sz="1050" kern="100" dirty="0">
                          <a:solidFill>
                            <a:schemeClr val="tx1"/>
                          </a:solidFill>
                          <a:effectLst/>
                          <a:latin typeface="+mn-lt"/>
                          <a:ea typeface="+mn-ea"/>
                          <a:cs typeface="+mn-cs"/>
                        </a:rPr>
                        <a:t>11,474ha</a:t>
                      </a:r>
                      <a:endParaRPr kumimoji="1" lang="ja-JP" altLang="en-US" sz="1050" kern="100" dirty="0">
                        <a:solidFill>
                          <a:schemeClr val="tx1"/>
                        </a:solidFill>
                        <a:effectLst/>
                        <a:latin typeface="+mn-lt"/>
                        <a:ea typeface="+mn-ea"/>
                        <a:cs typeface="+mn-cs"/>
                      </a:endParaRP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en-US" altLang="ja-JP" sz="1050" kern="100" dirty="0">
                          <a:solidFill>
                            <a:schemeClr val="tx1"/>
                          </a:solidFill>
                          <a:effectLst/>
                          <a:latin typeface="+mn-lt"/>
                          <a:ea typeface="+mn-ea"/>
                          <a:cs typeface="+mn-cs"/>
                        </a:rPr>
                        <a:t>11,474ha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buNone/>
                      </a:pPr>
                      <a:r>
                        <a:rPr kumimoji="1" lang="ja-JP" altLang="en-US" sz="1050" b="1" kern="100" dirty="0">
                          <a:solidFill>
                            <a:schemeClr val="tx1"/>
                          </a:solidFill>
                          <a:effectLst/>
                          <a:latin typeface="+mn-lt"/>
                          <a:ea typeface="+mn-ea"/>
                          <a:cs typeface="+mn-cs"/>
                        </a:rPr>
                        <a:t>　</a:t>
                      </a:r>
                      <a:r>
                        <a:rPr kumimoji="1" lang="en-US" altLang="ja-JP" sz="1050" b="1" kern="100" dirty="0">
                          <a:solidFill>
                            <a:schemeClr val="tx1"/>
                          </a:solidFill>
                          <a:effectLst/>
                          <a:latin typeface="+mn-lt"/>
                          <a:ea typeface="+mn-ea"/>
                          <a:cs typeface="+mn-cs"/>
                        </a:rPr>
                        <a:t>―</a:t>
                      </a: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11474ha</a:t>
                      </a:r>
                    </a:p>
                  </a:txBody>
                  <a:tcPr marL="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41881"/>
                  </a:ext>
                </a:extLst>
              </a:tr>
              <a:tr h="182371">
                <a:tc vMerge="1">
                  <a:txBody>
                    <a:bodyPr/>
                    <a:lstStyle/>
                    <a:p>
                      <a:endParaRPr kumimoji="1" lang="ja-JP" altLang="en-US"/>
                    </a:p>
                  </a:txBody>
                  <a:tcPr/>
                </a:tc>
                <a:tc>
                  <a:txBody>
                    <a:bodyPr/>
                    <a:lstStyle/>
                    <a:p>
                      <a:pPr algn="l">
                        <a:buNone/>
                      </a:pPr>
                      <a:r>
                        <a:rPr lang="ja-JP" altLang="en-US" sz="1050" b="1" kern="100" dirty="0">
                          <a:effectLst/>
                        </a:rPr>
                        <a:t>永続性のある緑の割合</a:t>
                      </a:r>
                      <a:br>
                        <a:rPr lang="en-US" altLang="ja-JP" sz="1050" b="1" kern="100" dirty="0">
                          <a:effectLst/>
                        </a:rPr>
                      </a:br>
                      <a:r>
                        <a:rPr lang="ja-JP" altLang="en-US" sz="1050" b="1" kern="100" dirty="0">
                          <a:effectLst/>
                        </a:rPr>
                        <a:t>（</a:t>
                      </a:r>
                      <a:r>
                        <a:rPr lang="en-US" sz="1050" b="1" kern="100" dirty="0">
                          <a:effectLst/>
                        </a:rPr>
                        <a:t>ha / </a:t>
                      </a:r>
                      <a:r>
                        <a:rPr lang="ja-JP" sz="1050" b="1" kern="100" dirty="0">
                          <a:effectLst/>
                        </a:rPr>
                        <a:t>市域</a:t>
                      </a:r>
                      <a:r>
                        <a:rPr lang="ja-JP" altLang="en-US" sz="1050" b="1" kern="100" dirty="0">
                          <a:effectLst/>
                        </a:rPr>
                        <a:t>）</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latinLnBrk="0" hangingPunct="1">
                        <a:buNone/>
                      </a:pPr>
                      <a:r>
                        <a:rPr kumimoji="1" lang="en-US" altLang="ja-JP" sz="1050" b="1" kern="100" dirty="0">
                          <a:solidFill>
                            <a:schemeClr val="tx1"/>
                          </a:solidFill>
                          <a:effectLst/>
                          <a:latin typeface="+mn-lt"/>
                          <a:ea typeface="+mn-ea"/>
                          <a:cs typeface="+mn-cs"/>
                        </a:rPr>
                        <a:t>     29.36</a:t>
                      </a:r>
                      <a:r>
                        <a:rPr kumimoji="1" lang="ja-JP" altLang="en-US" sz="1050" b="1" kern="100" dirty="0">
                          <a:solidFill>
                            <a:schemeClr val="tx1"/>
                          </a:solidFill>
                          <a:effectLst/>
                          <a:latin typeface="+mn-lt"/>
                          <a:ea typeface="+mn-ea"/>
                          <a:cs typeface="+mn-cs"/>
                        </a:rPr>
                        <a:t>％</a:t>
                      </a: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buNone/>
                      </a:pPr>
                      <a:r>
                        <a:rPr kumimoji="1" lang="en-US" altLang="ja-JP" sz="1050" b="1" kern="100" dirty="0">
                          <a:solidFill>
                            <a:schemeClr val="tx1"/>
                          </a:solidFill>
                          <a:effectLst/>
                          <a:latin typeface="+mn-lt"/>
                          <a:ea typeface="+mn-ea"/>
                          <a:cs typeface="+mn-cs"/>
                        </a:rPr>
                        <a:t>     29.15</a:t>
                      </a:r>
                      <a:r>
                        <a:rPr kumimoji="1" lang="ja-JP" altLang="en-US" sz="1050" b="1" kern="100" dirty="0">
                          <a:solidFill>
                            <a:schemeClr val="tx1"/>
                          </a:solidFill>
                          <a:effectLst/>
                          <a:latin typeface="+mn-lt"/>
                          <a:ea typeface="+mn-ea"/>
                          <a:cs typeface="+mn-cs"/>
                        </a:rPr>
                        <a:t>％</a:t>
                      </a: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b" latinLnBrk="0" hangingPunct="1">
                        <a:buNone/>
                      </a:pPr>
                      <a:r>
                        <a:rPr kumimoji="1" lang="en-US" altLang="ja-JP" sz="1050" b="1" kern="100" dirty="0">
                          <a:solidFill>
                            <a:schemeClr val="tx1"/>
                          </a:solidFill>
                          <a:effectLst/>
                          <a:latin typeface="+mn-lt"/>
                          <a:ea typeface="+mn-ea"/>
                          <a:cs typeface="+mn-cs"/>
                        </a:rPr>
                        <a:t>       </a:t>
                      </a:r>
                      <a:r>
                        <a:rPr kumimoji="1" lang="en-US" altLang="ja-JP" sz="1050" b="1" kern="100" dirty="0">
                          <a:solidFill>
                            <a:schemeClr val="tx2">
                              <a:lumMod val="75000"/>
                              <a:lumOff val="25000"/>
                            </a:schemeClr>
                          </a:solidFill>
                          <a:effectLst/>
                          <a:latin typeface="+mn-lt"/>
                          <a:ea typeface="+mn-ea"/>
                          <a:cs typeface="+mn-cs"/>
                        </a:rPr>
                        <a:t>-0.21</a:t>
                      </a:r>
                      <a:r>
                        <a:rPr kumimoji="1" lang="ja-JP" altLang="en-US" sz="1050" b="1" kern="100" dirty="0">
                          <a:solidFill>
                            <a:schemeClr val="tx2">
                              <a:lumMod val="75000"/>
                              <a:lumOff val="25000"/>
                            </a:schemeClr>
                          </a:solidFill>
                          <a:effectLst/>
                          <a:latin typeface="+mn-lt"/>
                          <a:ea typeface="+mn-ea"/>
                          <a:cs typeface="+mn-cs"/>
                        </a:rPr>
                        <a:t>％</a:t>
                      </a:r>
                      <a:endParaRPr kumimoji="1" lang="en-US" altLang="ja-JP" sz="1050" b="1" kern="100" dirty="0">
                        <a:solidFill>
                          <a:schemeClr val="tx2">
                            <a:lumMod val="75000"/>
                            <a:lumOff val="25000"/>
                          </a:schemeClr>
                        </a:solidFill>
                        <a:effectLst/>
                        <a:latin typeface="+mn-lt"/>
                        <a:ea typeface="+mn-ea"/>
                        <a:cs typeface="+mn-cs"/>
                      </a:endParaRPr>
                    </a:p>
                  </a:txBody>
                  <a:tcPr marL="7620" marR="21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b" latinLnBrk="0" hangingPunct="1">
                        <a:buNone/>
                      </a:pPr>
                      <a:r>
                        <a:rPr kumimoji="1" lang="en-US" altLang="ja-JP" sz="1050" kern="100" dirty="0">
                          <a:solidFill>
                            <a:schemeClr val="tx1"/>
                          </a:solidFill>
                          <a:effectLst/>
                          <a:latin typeface="+mn-lt"/>
                          <a:ea typeface="+mn-ea"/>
                          <a:cs typeface="+mn-cs"/>
                        </a:rPr>
                        <a:t>     29.11</a:t>
                      </a:r>
                      <a:r>
                        <a:rPr kumimoji="1" lang="ja-JP" altLang="en-US" sz="1050" kern="100" dirty="0">
                          <a:solidFill>
                            <a:schemeClr val="tx1"/>
                          </a:solidFill>
                          <a:effectLst/>
                          <a:latin typeface="+mn-lt"/>
                          <a:ea typeface="+mn-ea"/>
                          <a:cs typeface="+mn-cs"/>
                        </a:rPr>
                        <a:t>％</a:t>
                      </a:r>
                    </a:p>
                  </a:txBody>
                  <a:tcPr marL="68580" marR="21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569893"/>
                  </a:ext>
                </a:extLst>
              </a:tr>
              <a:tr h="144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00" dirty="0">
                          <a:solidFill>
                            <a:schemeClr val="tx1"/>
                          </a:solidFill>
                          <a:effectLst/>
                          <a:latin typeface="+mn-lt"/>
                          <a:ea typeface="+mn-ea"/>
                          <a:cs typeface="+mn-cs"/>
                        </a:rPr>
                        <a:t>注）緑化地（緑化施設・緑化助成等の制度に基づくもの）は本市には該当する施設がないため記載していません。</a:t>
                      </a:r>
                      <a:endParaRPr kumimoji="1" lang="en-US" altLang="ja-JP" sz="900" kern="1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kern="1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1597856"/>
                  </a:ext>
                </a:extLst>
              </a:tr>
            </a:tbl>
          </a:graphicData>
        </a:graphic>
      </p:graphicFrame>
      <p:sp>
        <p:nvSpPr>
          <p:cNvPr id="35" name="テキスト ボックス 34">
            <a:extLst>
              <a:ext uri="{FF2B5EF4-FFF2-40B4-BE49-F238E27FC236}">
                <a16:creationId xmlns:a16="http://schemas.microsoft.com/office/drawing/2014/main" id="{83D32ABF-4965-81DF-D03B-BCB454E6DF38}"/>
              </a:ext>
            </a:extLst>
          </p:cNvPr>
          <p:cNvSpPr txBox="1"/>
          <p:nvPr/>
        </p:nvSpPr>
        <p:spPr>
          <a:xfrm>
            <a:off x="411480" y="2723066"/>
            <a:ext cx="8017075" cy="369332"/>
          </a:xfrm>
          <a:prstGeom prst="rect">
            <a:avLst/>
          </a:prstGeom>
          <a:noFill/>
        </p:spPr>
        <p:txBody>
          <a:bodyPr wrap="square">
            <a:spAutoFit/>
          </a:bodyPr>
          <a:lstStyle/>
          <a:p>
            <a:pPr algn="ctr"/>
            <a:r>
              <a:rPr lang="ja-JP" altLang="en-US" dirty="0"/>
              <a:t>表２  永続性のある緑の推移</a:t>
            </a:r>
          </a:p>
        </p:txBody>
      </p:sp>
      <p:graphicFrame>
        <p:nvGraphicFramePr>
          <p:cNvPr id="9" name="表 8">
            <a:extLst>
              <a:ext uri="{FF2B5EF4-FFF2-40B4-BE49-F238E27FC236}">
                <a16:creationId xmlns:a16="http://schemas.microsoft.com/office/drawing/2014/main" id="{446ED992-9A71-23AD-00A2-2063C03E384E}"/>
              </a:ext>
            </a:extLst>
          </p:cNvPr>
          <p:cNvGraphicFramePr>
            <a:graphicFrameLocks noGrp="1"/>
          </p:cNvGraphicFramePr>
          <p:nvPr>
            <p:extLst>
              <p:ext uri="{D42A27DB-BD31-4B8C-83A1-F6EECF244321}">
                <p14:modId xmlns:p14="http://schemas.microsoft.com/office/powerpoint/2010/main" val="2651629017"/>
              </p:ext>
            </p:extLst>
          </p:nvPr>
        </p:nvGraphicFramePr>
        <p:xfrm>
          <a:off x="8694421" y="3088718"/>
          <a:ext cx="3086100" cy="3485297"/>
        </p:xfrm>
        <a:graphic>
          <a:graphicData uri="http://schemas.openxmlformats.org/drawingml/2006/table">
            <a:tbl>
              <a:tblPr firstRow="1" bandRow="1">
                <a:tableStyleId>{5940675A-B579-460E-94D1-54222C63F5DA}</a:tableStyleId>
              </a:tblPr>
              <a:tblGrid>
                <a:gridCol w="3086100">
                  <a:extLst>
                    <a:ext uri="{9D8B030D-6E8A-4147-A177-3AD203B41FA5}">
                      <a16:colId xmlns:a16="http://schemas.microsoft.com/office/drawing/2014/main" val="2095276061"/>
                    </a:ext>
                  </a:extLst>
                </a:gridCol>
              </a:tblGrid>
              <a:tr h="284897">
                <a:tc>
                  <a:txBody>
                    <a:bodyPr/>
                    <a:lstStyle/>
                    <a:p>
                      <a:pPr algn="ctr"/>
                      <a:r>
                        <a:rPr kumimoji="1" lang="ja-JP" altLang="en-US" sz="1200" b="1" dirty="0">
                          <a:solidFill>
                            <a:schemeClr val="tx2">
                              <a:lumMod val="75000"/>
                              <a:lumOff val="25000"/>
                            </a:schemeClr>
                          </a:solidFill>
                        </a:rPr>
                        <a:t>減少</a:t>
                      </a:r>
                      <a:r>
                        <a:rPr kumimoji="1" lang="ja-JP" altLang="en-US" sz="1200" b="1" dirty="0">
                          <a:solidFill>
                            <a:schemeClr val="tx1"/>
                          </a:solidFill>
                        </a:rPr>
                        <a:t>の要因</a:t>
                      </a:r>
                    </a:p>
                  </a:txBody>
                  <a:tcPr>
                    <a:solidFill>
                      <a:schemeClr val="bg1">
                        <a:lumMod val="95000"/>
                      </a:schemeClr>
                    </a:solidFill>
                  </a:tcPr>
                </a:tc>
                <a:extLst>
                  <a:ext uri="{0D108BD9-81ED-4DB2-BD59-A6C34878D82A}">
                    <a16:rowId xmlns:a16="http://schemas.microsoft.com/office/drawing/2014/main" val="3698454398"/>
                  </a:ext>
                </a:extLst>
              </a:tr>
              <a:tr h="3133865">
                <a:tc>
                  <a:txBody>
                    <a:bodyPr/>
                    <a:lstStyle/>
                    <a:p>
                      <a:pPr marL="171450" indent="-171450" algn="just">
                        <a:buClr>
                          <a:schemeClr val="tx1"/>
                        </a:buClr>
                        <a:buFont typeface="Wingdings" panose="05000000000000000000" pitchFamily="2" charset="2"/>
                        <a:buChar char="l"/>
                      </a:pPr>
                      <a:endParaRPr kumimoji="1" lang="en-US" altLang="ja-JP" sz="1200" b="1" dirty="0">
                        <a:solidFill>
                          <a:srgbClr val="0070C0"/>
                        </a:solidFill>
                      </a:endParaRPr>
                    </a:p>
                    <a:p>
                      <a:pPr marL="171450" indent="-171450" algn="just">
                        <a:buClr>
                          <a:schemeClr val="tx1"/>
                        </a:buClr>
                        <a:buFont typeface="Wingdings" panose="05000000000000000000" pitchFamily="2" charset="2"/>
                        <a:buChar char="l"/>
                      </a:pPr>
                      <a:r>
                        <a:rPr kumimoji="1" lang="ja-JP" altLang="en-US" sz="1200" b="0" dirty="0">
                          <a:solidFill>
                            <a:schemeClr val="tx1"/>
                          </a:solidFill>
                        </a:rPr>
                        <a:t>「都市公園」や「その他緑のオープンスペース」が増加している一方で、</a:t>
                      </a:r>
                      <a:r>
                        <a:rPr kumimoji="1" lang="ja-JP" altLang="en-US" sz="1200" b="1" dirty="0">
                          <a:solidFill>
                            <a:srgbClr val="0070C0"/>
                          </a:solidFill>
                        </a:rPr>
                        <a:t>「保全系緑地」や「保全農地」</a:t>
                      </a:r>
                      <a:r>
                        <a:rPr kumimoji="1" lang="ja-JP" altLang="en-US" sz="1200" dirty="0"/>
                        <a:t>の面積の減少が目立ちます。</a:t>
                      </a:r>
                      <a:endParaRPr kumimoji="1" lang="en-US" altLang="ja-JP" sz="1200" dirty="0"/>
                    </a:p>
                    <a:p>
                      <a:pPr marL="171450" indent="-171450" algn="just">
                        <a:buFont typeface="Wingdings" panose="05000000000000000000" pitchFamily="2" charset="2"/>
                        <a:buChar char="l"/>
                      </a:pPr>
                      <a:endParaRPr kumimoji="1" lang="en-US" altLang="ja-JP" sz="1200" dirty="0"/>
                    </a:p>
                    <a:p>
                      <a:pPr marL="171450" indent="-171450" algn="just">
                        <a:buFont typeface="Wingdings" panose="05000000000000000000" pitchFamily="2" charset="2"/>
                        <a:buChar char="l"/>
                      </a:pPr>
                      <a:r>
                        <a:rPr kumimoji="1" lang="ja-JP" altLang="en-US" sz="1200" dirty="0"/>
                        <a:t>特に農地については「特定生産緑地」（指定を</a:t>
                      </a:r>
                      <a:r>
                        <a:rPr kumimoji="1" lang="en-US" altLang="ja-JP" sz="1200" dirty="0"/>
                        <a:t>10</a:t>
                      </a:r>
                      <a:r>
                        <a:rPr kumimoji="1" lang="ja-JP" altLang="en-US" sz="1200" dirty="0"/>
                        <a:t>年延長）への移行を推進しているものの、</a:t>
                      </a:r>
                      <a:r>
                        <a:rPr kumimoji="1" lang="ja-JP" altLang="en-US" sz="1200" b="1" dirty="0">
                          <a:solidFill>
                            <a:srgbClr val="0070C0"/>
                          </a:solidFill>
                        </a:rPr>
                        <a:t>農業者の高齢化・後継者不足、宅地開発への転用など</a:t>
                      </a:r>
                      <a:r>
                        <a:rPr kumimoji="1" lang="ja-JP" altLang="en-US" sz="1200" dirty="0"/>
                        <a:t>によって減少が続いています。</a:t>
                      </a:r>
                      <a:endParaRPr kumimoji="1" lang="en-US" altLang="ja-JP" sz="1200" dirty="0"/>
                    </a:p>
                    <a:p>
                      <a:pPr marL="171450" indent="-171450" algn="just">
                        <a:buFont typeface="Wingdings" panose="05000000000000000000" pitchFamily="2" charset="2"/>
                        <a:buChar char="l"/>
                      </a:pPr>
                      <a:endParaRPr kumimoji="1" lang="en-US" altLang="ja-JP" sz="1200" dirty="0"/>
                    </a:p>
                    <a:p>
                      <a:pPr marL="171450" indent="-171450" algn="just">
                        <a:buFont typeface="Wingdings" panose="05000000000000000000" pitchFamily="2" charset="2"/>
                        <a:buChar char="l"/>
                      </a:pPr>
                      <a:r>
                        <a:rPr kumimoji="1" lang="ja-JP" altLang="en-US" sz="1200" dirty="0"/>
                        <a:t>行政がコントロールできない保全系緑地及び保全緑地を除いた場合は、　　</a:t>
                      </a:r>
                      <a:r>
                        <a:rPr kumimoji="1" lang="ja-JP" altLang="en-US" sz="1200" b="1" dirty="0">
                          <a:solidFill>
                            <a:srgbClr val="C00000"/>
                          </a:solidFill>
                        </a:rPr>
                        <a:t>＋</a:t>
                      </a:r>
                      <a:r>
                        <a:rPr kumimoji="1" lang="en-US" altLang="ja-JP" sz="1200" b="1" dirty="0">
                          <a:solidFill>
                            <a:srgbClr val="C00000"/>
                          </a:solidFill>
                        </a:rPr>
                        <a:t>52.16ha</a:t>
                      </a:r>
                      <a:r>
                        <a:rPr kumimoji="1" lang="ja-JP" altLang="en-US" sz="1200" dirty="0"/>
                        <a:t>となり、</a:t>
                      </a:r>
                      <a:r>
                        <a:rPr kumimoji="1" lang="ja-JP" altLang="en-US" sz="1200" b="1" dirty="0">
                          <a:solidFill>
                            <a:srgbClr val="0070C0"/>
                          </a:solidFill>
                        </a:rPr>
                        <a:t>緑の減少は行政がコントロールできない要素の影響が大きくなっています。</a:t>
                      </a:r>
                      <a:endParaRPr kumimoji="1" lang="en-US" altLang="ja-JP" sz="1200" b="1" dirty="0">
                        <a:solidFill>
                          <a:srgbClr val="0070C0"/>
                        </a:solidFill>
                      </a:endParaRPr>
                    </a:p>
                  </a:txBody>
                  <a:tcPr/>
                </a:tc>
                <a:extLst>
                  <a:ext uri="{0D108BD9-81ED-4DB2-BD59-A6C34878D82A}">
                    <a16:rowId xmlns:a16="http://schemas.microsoft.com/office/drawing/2014/main" val="3749555721"/>
                  </a:ext>
                </a:extLst>
              </a:tr>
            </a:tbl>
          </a:graphicData>
        </a:graphic>
      </p:graphicFrame>
      <p:sp>
        <p:nvSpPr>
          <p:cNvPr id="8" name="六角形 7">
            <a:extLst>
              <a:ext uri="{FF2B5EF4-FFF2-40B4-BE49-F238E27FC236}">
                <a16:creationId xmlns:a16="http://schemas.microsoft.com/office/drawing/2014/main" id="{022BFA67-0C0C-EB02-2C77-A753F0B2318C}"/>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3</a:t>
            </a:r>
            <a:endParaRPr kumimoji="1" lang="ja-JP" altLang="en-US" sz="1200" b="1" dirty="0">
              <a:solidFill>
                <a:schemeClr val="tx1"/>
              </a:solidFill>
            </a:endParaRPr>
          </a:p>
        </p:txBody>
      </p:sp>
    </p:spTree>
    <p:extLst>
      <p:ext uri="{BB962C8B-B14F-4D97-AF65-F5344CB8AC3E}">
        <p14:creationId xmlns:p14="http://schemas.microsoft.com/office/powerpoint/2010/main" val="104734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FADCE-C5CD-7799-3B81-8692A1F1E63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874DE54-0A2A-8E01-F1D2-31DC5B75C4BC}"/>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404596CA-6153-F9BD-4352-FE7D124FE2ED}"/>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921B49BB-C061-02E3-6442-EF36F60E4E17}"/>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E384D5ED-2315-363A-47FD-49D9D1BED807}"/>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46F5A1DC-44EB-960E-F288-37E0637F23B3}"/>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4</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26BA785A-FAD6-90A0-CDE0-9A7C9FA96FBD}"/>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参考）柏市における近年の樹林地の残存と消失の実態　</a:t>
            </a:r>
          </a:p>
        </p:txBody>
      </p:sp>
      <p:sp>
        <p:nvSpPr>
          <p:cNvPr id="13" name="テキスト ボックス 12">
            <a:extLst>
              <a:ext uri="{FF2B5EF4-FFF2-40B4-BE49-F238E27FC236}">
                <a16:creationId xmlns:a16="http://schemas.microsoft.com/office/drawing/2014/main" id="{DA34F460-5FB2-E23A-7974-91D3B08E1574}"/>
              </a:ext>
            </a:extLst>
          </p:cNvPr>
          <p:cNvSpPr txBox="1"/>
          <p:nvPr/>
        </p:nvSpPr>
        <p:spPr>
          <a:xfrm>
            <a:off x="244366" y="1229395"/>
            <a:ext cx="4979387" cy="369332"/>
          </a:xfrm>
          <a:prstGeom prst="rect">
            <a:avLst/>
          </a:prstGeom>
          <a:noFill/>
        </p:spPr>
        <p:txBody>
          <a:bodyPr wrap="square">
            <a:spAutoFit/>
          </a:bodyPr>
          <a:lstStyle/>
          <a:p>
            <a:r>
              <a:rPr lang="en-US" altLang="ja-JP" b="1" dirty="0"/>
              <a:t>1. </a:t>
            </a:r>
            <a:r>
              <a:rPr lang="ja-JP" altLang="en-US" b="1" dirty="0"/>
              <a:t>樹林地の増減（</a:t>
            </a:r>
            <a:r>
              <a:rPr lang="en-US" altLang="ja-JP" b="1" dirty="0"/>
              <a:t>2007-2019</a:t>
            </a:r>
            <a:r>
              <a:rPr lang="ja-JP" altLang="en-US" b="1" dirty="0"/>
              <a:t>の</a:t>
            </a:r>
            <a:r>
              <a:rPr lang="en-US" altLang="ja-JP" b="1" dirty="0"/>
              <a:t>12</a:t>
            </a:r>
            <a:r>
              <a:rPr lang="ja-JP" altLang="en-US" b="1" dirty="0"/>
              <a:t>年間）</a:t>
            </a:r>
          </a:p>
        </p:txBody>
      </p:sp>
      <p:sp>
        <p:nvSpPr>
          <p:cNvPr id="17" name="テキスト ボックス 16">
            <a:extLst>
              <a:ext uri="{FF2B5EF4-FFF2-40B4-BE49-F238E27FC236}">
                <a16:creationId xmlns:a16="http://schemas.microsoft.com/office/drawing/2014/main" id="{9AC4AF52-5323-AD5A-C4E4-FEC96F7D2E6F}"/>
              </a:ext>
            </a:extLst>
          </p:cNvPr>
          <p:cNvSpPr txBox="1"/>
          <p:nvPr/>
        </p:nvSpPr>
        <p:spPr>
          <a:xfrm>
            <a:off x="7381460" y="677806"/>
            <a:ext cx="4629493" cy="523220"/>
          </a:xfrm>
          <a:prstGeom prst="rect">
            <a:avLst/>
          </a:prstGeom>
          <a:solidFill>
            <a:schemeClr val="bg1"/>
          </a:solidFill>
          <a:ln>
            <a:solidFill>
              <a:schemeClr val="tx1"/>
            </a:solidFill>
          </a:ln>
        </p:spPr>
        <p:txBody>
          <a:bodyPr wrap="square">
            <a:spAutoFit/>
          </a:bodyPr>
          <a:lstStyle/>
          <a:p>
            <a:r>
              <a:rPr lang="ja-JP" altLang="en-US" sz="1400" dirty="0"/>
              <a:t>引用：千葉県柏市における樹林地保全制度の運用実態　</a:t>
            </a:r>
            <a:endParaRPr lang="en-US" altLang="ja-JP" sz="1400" dirty="0"/>
          </a:p>
          <a:p>
            <a:r>
              <a:rPr lang="ja-JP" altLang="en-US" sz="1400" dirty="0"/>
              <a:t>　　　東京大学　新領域・生物圏情報学分野　熊谷朋哉</a:t>
            </a:r>
          </a:p>
        </p:txBody>
      </p:sp>
      <p:pic>
        <p:nvPicPr>
          <p:cNvPr id="22" name="図 21">
            <a:extLst>
              <a:ext uri="{FF2B5EF4-FFF2-40B4-BE49-F238E27FC236}">
                <a16:creationId xmlns:a16="http://schemas.microsoft.com/office/drawing/2014/main" id="{D65B0707-34A4-C339-9804-1BDCB2F725A7}"/>
              </a:ext>
            </a:extLst>
          </p:cNvPr>
          <p:cNvPicPr>
            <a:picLocks noChangeAspect="1"/>
          </p:cNvPicPr>
          <p:nvPr/>
        </p:nvPicPr>
        <p:blipFill>
          <a:blip r:embed="rId3"/>
          <a:srcRect t="4341"/>
          <a:stretch>
            <a:fillRect/>
          </a:stretch>
        </p:blipFill>
        <p:spPr>
          <a:xfrm>
            <a:off x="8469" y="1765463"/>
            <a:ext cx="5261304" cy="4642212"/>
          </a:xfrm>
          <a:prstGeom prst="rect">
            <a:avLst/>
          </a:prstGeom>
        </p:spPr>
      </p:pic>
      <p:sp>
        <p:nvSpPr>
          <p:cNvPr id="23" name="テキスト ボックス 22">
            <a:extLst>
              <a:ext uri="{FF2B5EF4-FFF2-40B4-BE49-F238E27FC236}">
                <a16:creationId xmlns:a16="http://schemas.microsoft.com/office/drawing/2014/main" id="{6F459C99-339F-488E-7FA4-A67FE1BC5A8E}"/>
              </a:ext>
            </a:extLst>
          </p:cNvPr>
          <p:cNvSpPr txBox="1"/>
          <p:nvPr/>
        </p:nvSpPr>
        <p:spPr>
          <a:xfrm>
            <a:off x="125346" y="6420621"/>
            <a:ext cx="5027549" cy="307777"/>
          </a:xfrm>
          <a:prstGeom prst="rect">
            <a:avLst/>
          </a:prstGeom>
          <a:noFill/>
        </p:spPr>
        <p:txBody>
          <a:bodyPr wrap="square">
            <a:spAutoFit/>
          </a:bodyPr>
          <a:lstStyle/>
          <a:p>
            <a:pPr algn="ctr"/>
            <a:r>
              <a:rPr lang="ja-JP" altLang="en-US" sz="1400" dirty="0"/>
              <a:t>図２  樹林地増減地図</a:t>
            </a:r>
          </a:p>
        </p:txBody>
      </p:sp>
      <p:sp>
        <p:nvSpPr>
          <p:cNvPr id="26" name="テキスト ボックス 25">
            <a:extLst>
              <a:ext uri="{FF2B5EF4-FFF2-40B4-BE49-F238E27FC236}">
                <a16:creationId xmlns:a16="http://schemas.microsoft.com/office/drawing/2014/main" id="{1F4388B7-BBCE-DF77-94CC-E56993F252C7}"/>
              </a:ext>
            </a:extLst>
          </p:cNvPr>
          <p:cNvSpPr txBox="1"/>
          <p:nvPr/>
        </p:nvSpPr>
        <p:spPr>
          <a:xfrm>
            <a:off x="5937454" y="1418061"/>
            <a:ext cx="5027549" cy="369332"/>
          </a:xfrm>
          <a:prstGeom prst="rect">
            <a:avLst/>
          </a:prstGeom>
          <a:noFill/>
        </p:spPr>
        <p:txBody>
          <a:bodyPr wrap="square">
            <a:spAutoFit/>
          </a:bodyPr>
          <a:lstStyle/>
          <a:p>
            <a:pPr algn="ctr"/>
            <a:r>
              <a:rPr lang="ja-JP" altLang="en-US" dirty="0"/>
              <a:t>表３  樹林地の増減量・割合</a:t>
            </a:r>
          </a:p>
        </p:txBody>
      </p:sp>
      <p:graphicFrame>
        <p:nvGraphicFramePr>
          <p:cNvPr id="27" name="表 26">
            <a:extLst>
              <a:ext uri="{FF2B5EF4-FFF2-40B4-BE49-F238E27FC236}">
                <a16:creationId xmlns:a16="http://schemas.microsoft.com/office/drawing/2014/main" id="{8B2EF733-0975-49B0-EA2C-9C8BB13E0400}"/>
              </a:ext>
            </a:extLst>
          </p:cNvPr>
          <p:cNvGraphicFramePr>
            <a:graphicFrameLocks noGrp="1"/>
          </p:cNvGraphicFramePr>
          <p:nvPr>
            <p:extLst>
              <p:ext uri="{D42A27DB-BD31-4B8C-83A1-F6EECF244321}">
                <p14:modId xmlns:p14="http://schemas.microsoft.com/office/powerpoint/2010/main" val="3599488672"/>
              </p:ext>
            </p:extLst>
          </p:nvPr>
        </p:nvGraphicFramePr>
        <p:xfrm>
          <a:off x="5347239" y="1787584"/>
          <a:ext cx="6537252" cy="1407160"/>
        </p:xfrm>
        <a:graphic>
          <a:graphicData uri="http://schemas.openxmlformats.org/drawingml/2006/table">
            <a:tbl>
              <a:tblPr firstRow="1" bandRow="1">
                <a:tableStyleId>{5940675A-B579-460E-94D1-54222C63F5DA}</a:tableStyleId>
              </a:tblPr>
              <a:tblGrid>
                <a:gridCol w="1221144">
                  <a:extLst>
                    <a:ext uri="{9D8B030D-6E8A-4147-A177-3AD203B41FA5}">
                      <a16:colId xmlns:a16="http://schemas.microsoft.com/office/drawing/2014/main" val="2913112757"/>
                    </a:ext>
                  </a:extLst>
                </a:gridCol>
                <a:gridCol w="886018">
                  <a:extLst>
                    <a:ext uri="{9D8B030D-6E8A-4147-A177-3AD203B41FA5}">
                      <a16:colId xmlns:a16="http://schemas.microsoft.com/office/drawing/2014/main" val="853105736"/>
                    </a:ext>
                  </a:extLst>
                </a:gridCol>
                <a:gridCol w="886018">
                  <a:extLst>
                    <a:ext uri="{9D8B030D-6E8A-4147-A177-3AD203B41FA5}">
                      <a16:colId xmlns:a16="http://schemas.microsoft.com/office/drawing/2014/main" val="3733239379"/>
                    </a:ext>
                  </a:extLst>
                </a:gridCol>
                <a:gridCol w="886018">
                  <a:extLst>
                    <a:ext uri="{9D8B030D-6E8A-4147-A177-3AD203B41FA5}">
                      <a16:colId xmlns:a16="http://schemas.microsoft.com/office/drawing/2014/main" val="2434753651"/>
                    </a:ext>
                  </a:extLst>
                </a:gridCol>
                <a:gridCol w="886018">
                  <a:extLst>
                    <a:ext uri="{9D8B030D-6E8A-4147-A177-3AD203B41FA5}">
                      <a16:colId xmlns:a16="http://schemas.microsoft.com/office/drawing/2014/main" val="3406699659"/>
                    </a:ext>
                  </a:extLst>
                </a:gridCol>
                <a:gridCol w="886018">
                  <a:extLst>
                    <a:ext uri="{9D8B030D-6E8A-4147-A177-3AD203B41FA5}">
                      <a16:colId xmlns:a16="http://schemas.microsoft.com/office/drawing/2014/main" val="4238422016"/>
                    </a:ext>
                  </a:extLst>
                </a:gridCol>
                <a:gridCol w="886018">
                  <a:extLst>
                    <a:ext uri="{9D8B030D-6E8A-4147-A177-3AD203B41FA5}">
                      <a16:colId xmlns:a16="http://schemas.microsoft.com/office/drawing/2014/main" val="2449707304"/>
                    </a:ext>
                  </a:extLst>
                </a:gridCol>
              </a:tblGrid>
              <a:tr h="370840">
                <a:tc>
                  <a:txBody>
                    <a:bodyPr/>
                    <a:lstStyle/>
                    <a:p>
                      <a:endParaRPr kumimoji="1" lang="ja-JP" altLang="en-US" b="0" dirty="0"/>
                    </a:p>
                  </a:txBody>
                  <a:tcPr>
                    <a:solidFill>
                      <a:schemeClr val="bg1">
                        <a:lumMod val="95000"/>
                      </a:schemeClr>
                    </a:solidFill>
                  </a:tcPr>
                </a:tc>
                <a:tc>
                  <a:txBody>
                    <a:bodyPr/>
                    <a:lstStyle/>
                    <a:p>
                      <a:pPr algn="ctr"/>
                      <a:r>
                        <a:rPr kumimoji="1" lang="en-US" altLang="ja-JP" sz="1400" b="0" dirty="0"/>
                        <a:t>2007</a:t>
                      </a:r>
                      <a:endParaRPr kumimoji="1" lang="ja-JP" altLang="en-US" sz="1400" b="0" dirty="0"/>
                    </a:p>
                  </a:txBody>
                  <a:tcPr anchor="ctr">
                    <a:solidFill>
                      <a:schemeClr val="bg1">
                        <a:lumMod val="95000"/>
                      </a:schemeClr>
                    </a:solidFill>
                  </a:tcPr>
                </a:tc>
                <a:tc>
                  <a:txBody>
                    <a:bodyPr/>
                    <a:lstStyle/>
                    <a:p>
                      <a:pPr algn="ctr"/>
                      <a:r>
                        <a:rPr kumimoji="1" lang="en-US" altLang="ja-JP" sz="1400" b="0" dirty="0"/>
                        <a:t>2019</a:t>
                      </a:r>
                      <a:endParaRPr kumimoji="1" lang="ja-JP" altLang="en-US" sz="1400" b="0" dirty="0"/>
                    </a:p>
                  </a:txBody>
                  <a:tcPr anchor="ctr">
                    <a:solidFill>
                      <a:schemeClr val="bg1">
                        <a:lumMod val="95000"/>
                      </a:schemeClr>
                    </a:solidFill>
                  </a:tcPr>
                </a:tc>
                <a:tc>
                  <a:txBody>
                    <a:bodyPr/>
                    <a:lstStyle/>
                    <a:p>
                      <a:pPr algn="ctr"/>
                      <a:r>
                        <a:rPr kumimoji="1" lang="ja-JP" altLang="en-US" sz="1400" b="0" dirty="0"/>
                        <a:t>変化量</a:t>
                      </a:r>
                    </a:p>
                  </a:txBody>
                  <a:tcPr anchor="ctr">
                    <a:solidFill>
                      <a:schemeClr val="bg1">
                        <a:lumMod val="95000"/>
                      </a:schemeClr>
                    </a:solidFill>
                  </a:tcPr>
                </a:tc>
                <a:tc>
                  <a:txBody>
                    <a:bodyPr/>
                    <a:lstStyle/>
                    <a:p>
                      <a:pPr algn="ctr"/>
                      <a:r>
                        <a:rPr kumimoji="1" lang="ja-JP" altLang="en-US" sz="1400" b="0" dirty="0"/>
                        <a:t>割合</a:t>
                      </a:r>
                    </a:p>
                  </a:txBody>
                  <a:tcPr anchor="ctr">
                    <a:solidFill>
                      <a:schemeClr val="bg1">
                        <a:lumMod val="95000"/>
                      </a:schemeClr>
                    </a:solidFill>
                  </a:tcPr>
                </a:tc>
                <a:tc>
                  <a:txBody>
                    <a:bodyPr/>
                    <a:lstStyle/>
                    <a:p>
                      <a:pPr algn="ctr"/>
                      <a:r>
                        <a:rPr kumimoji="1" lang="ja-JP" altLang="en-US" sz="1400" b="0" dirty="0"/>
                        <a:t>新生</a:t>
                      </a:r>
                    </a:p>
                  </a:txBody>
                  <a:tcPr anchor="ctr">
                    <a:solidFill>
                      <a:schemeClr val="bg1">
                        <a:lumMod val="95000"/>
                      </a:schemeClr>
                    </a:solidFill>
                  </a:tcPr>
                </a:tc>
                <a:tc>
                  <a:txBody>
                    <a:bodyPr/>
                    <a:lstStyle/>
                    <a:p>
                      <a:pPr algn="ctr"/>
                      <a:r>
                        <a:rPr kumimoji="1" lang="ja-JP" altLang="en-US" sz="1400" b="0" dirty="0"/>
                        <a:t>消滅</a:t>
                      </a:r>
                    </a:p>
                  </a:txBody>
                  <a:tcPr anchor="ctr">
                    <a:solidFill>
                      <a:schemeClr val="bg1">
                        <a:lumMod val="95000"/>
                      </a:schemeClr>
                    </a:solidFill>
                  </a:tcPr>
                </a:tc>
                <a:extLst>
                  <a:ext uri="{0D108BD9-81ED-4DB2-BD59-A6C34878D82A}">
                    <a16:rowId xmlns:a16="http://schemas.microsoft.com/office/drawing/2014/main" val="2825928762"/>
                  </a:ext>
                </a:extLst>
              </a:tr>
              <a:tr h="370840">
                <a:tc>
                  <a:txBody>
                    <a:bodyPr/>
                    <a:lstStyle/>
                    <a:p>
                      <a:r>
                        <a:rPr kumimoji="1" lang="ja-JP" altLang="en-US" sz="1400" b="0" dirty="0"/>
                        <a:t>市街化</a:t>
                      </a:r>
                      <a:endParaRPr kumimoji="1" lang="en-US" altLang="ja-JP" sz="1400" b="0" dirty="0"/>
                    </a:p>
                    <a:p>
                      <a:r>
                        <a:rPr kumimoji="1" lang="ja-JP" altLang="en-US" sz="1400" b="0" dirty="0"/>
                        <a:t>区域</a:t>
                      </a:r>
                    </a:p>
                  </a:txBody>
                  <a:tcPr>
                    <a:solidFill>
                      <a:schemeClr val="bg1">
                        <a:lumMod val="95000"/>
                      </a:schemeClr>
                    </a:solidFill>
                  </a:tcPr>
                </a:tc>
                <a:tc>
                  <a:txBody>
                    <a:bodyPr/>
                    <a:lstStyle/>
                    <a:p>
                      <a:pPr algn="r"/>
                      <a:r>
                        <a:rPr kumimoji="1" lang="en-US" altLang="ja-JP" sz="1400" b="0" dirty="0"/>
                        <a:t>4.09</a:t>
                      </a:r>
                      <a:r>
                        <a:rPr kumimoji="1" lang="ja-JP" altLang="en-US" sz="1400" b="0" dirty="0"/>
                        <a:t>㎢</a:t>
                      </a:r>
                    </a:p>
                  </a:txBody>
                  <a:tcPr anchor="ctr"/>
                </a:tc>
                <a:tc>
                  <a:txBody>
                    <a:bodyPr/>
                    <a:lstStyle/>
                    <a:p>
                      <a:pPr algn="r"/>
                      <a:r>
                        <a:rPr kumimoji="1" lang="en-US" altLang="ja-JP" sz="1400" b="0" dirty="0"/>
                        <a:t>3.24</a:t>
                      </a:r>
                      <a:r>
                        <a:rPr kumimoji="1" lang="ja-JP" altLang="en-US" sz="1400" b="0" dirty="0"/>
                        <a:t>㎢</a:t>
                      </a:r>
                    </a:p>
                  </a:txBody>
                  <a:tcPr anchor="ctr"/>
                </a:tc>
                <a:tc>
                  <a:txBody>
                    <a:bodyPr/>
                    <a:lstStyle/>
                    <a:p>
                      <a:pPr algn="r"/>
                      <a:r>
                        <a:rPr kumimoji="1" lang="en-US" altLang="ja-JP" sz="1400" b="1" dirty="0">
                          <a:solidFill>
                            <a:schemeClr val="accent4">
                              <a:lumMod val="75000"/>
                            </a:schemeClr>
                          </a:solidFill>
                        </a:rPr>
                        <a:t>-0.85</a:t>
                      </a:r>
                      <a:r>
                        <a:rPr kumimoji="1" lang="ja-JP" altLang="en-US" sz="1400" b="1" dirty="0">
                          <a:solidFill>
                            <a:schemeClr val="accent4">
                              <a:lumMod val="75000"/>
                            </a:schemeClr>
                          </a:solidFill>
                        </a:rPr>
                        <a:t>㎢</a:t>
                      </a:r>
                    </a:p>
                  </a:txBody>
                  <a:tcPr anchor="ctr">
                    <a:solidFill>
                      <a:schemeClr val="accent1">
                        <a:lumMod val="20000"/>
                        <a:lumOff val="80000"/>
                      </a:schemeClr>
                    </a:solidFill>
                  </a:tcPr>
                </a:tc>
                <a:tc>
                  <a:txBody>
                    <a:bodyPr/>
                    <a:lstStyle/>
                    <a:p>
                      <a:pPr algn="r"/>
                      <a:r>
                        <a:rPr kumimoji="1" lang="en-US" altLang="ja-JP" sz="1400" b="0" dirty="0"/>
                        <a:t>79.16</a:t>
                      </a:r>
                      <a:r>
                        <a:rPr kumimoji="1" lang="ja-JP" altLang="en-US" sz="1400" b="0" dirty="0"/>
                        <a:t>％</a:t>
                      </a:r>
                    </a:p>
                  </a:txBody>
                  <a:tcPr anchor="ctr"/>
                </a:tc>
                <a:tc>
                  <a:txBody>
                    <a:bodyPr/>
                    <a:lstStyle/>
                    <a:p>
                      <a:pPr algn="r"/>
                      <a:r>
                        <a:rPr kumimoji="1" lang="en-US" altLang="ja-JP" sz="1400" b="0" dirty="0"/>
                        <a:t>0.034</a:t>
                      </a:r>
                      <a:r>
                        <a:rPr kumimoji="1" lang="ja-JP" altLang="en-US" sz="1400" b="0" dirty="0"/>
                        <a:t>㎢</a:t>
                      </a:r>
                    </a:p>
                  </a:txBody>
                  <a:tcPr anchor="ctr"/>
                </a:tc>
                <a:tc>
                  <a:txBody>
                    <a:bodyPr/>
                    <a:lstStyle/>
                    <a:p>
                      <a:pPr algn="r"/>
                      <a:r>
                        <a:rPr kumimoji="1" lang="en-US" altLang="ja-JP" sz="1400" b="0" dirty="0"/>
                        <a:t>0.886</a:t>
                      </a:r>
                      <a:r>
                        <a:rPr kumimoji="1" lang="ja-JP" altLang="en-US" sz="1400" b="0" dirty="0"/>
                        <a:t>㎢</a:t>
                      </a:r>
                    </a:p>
                  </a:txBody>
                  <a:tcPr anchor="ctr"/>
                </a:tc>
                <a:extLst>
                  <a:ext uri="{0D108BD9-81ED-4DB2-BD59-A6C34878D82A}">
                    <a16:rowId xmlns:a16="http://schemas.microsoft.com/office/drawing/2014/main" val="2644553564"/>
                  </a:ext>
                </a:extLst>
              </a:tr>
              <a:tr h="370840">
                <a:tc>
                  <a:txBody>
                    <a:bodyPr/>
                    <a:lstStyle/>
                    <a:p>
                      <a:r>
                        <a:rPr kumimoji="1" lang="ja-JP" altLang="en-US" sz="1400" b="0" dirty="0"/>
                        <a:t>市街化調整区域</a:t>
                      </a:r>
                    </a:p>
                  </a:txBody>
                  <a:tcPr>
                    <a:solidFill>
                      <a:schemeClr val="bg1">
                        <a:lumMod val="95000"/>
                      </a:schemeClr>
                    </a:solidFill>
                  </a:tcPr>
                </a:tc>
                <a:tc>
                  <a:txBody>
                    <a:bodyPr/>
                    <a:lstStyle/>
                    <a:p>
                      <a:pPr algn="r"/>
                      <a:r>
                        <a:rPr kumimoji="1" lang="en-US" altLang="ja-JP" sz="1400" b="0" dirty="0"/>
                        <a:t>8.22</a:t>
                      </a:r>
                      <a:r>
                        <a:rPr kumimoji="1" lang="ja-JP" altLang="en-US" sz="1400" b="0" dirty="0"/>
                        <a:t>㎢</a:t>
                      </a:r>
                    </a:p>
                  </a:txBody>
                  <a:tcPr anchor="ctr"/>
                </a:tc>
                <a:tc>
                  <a:txBody>
                    <a:bodyPr/>
                    <a:lstStyle/>
                    <a:p>
                      <a:pPr algn="r"/>
                      <a:r>
                        <a:rPr kumimoji="1" lang="en-US" altLang="ja-JP" sz="1400" b="0" dirty="0"/>
                        <a:t>8.14</a:t>
                      </a:r>
                      <a:r>
                        <a:rPr kumimoji="1" lang="ja-JP" altLang="en-US" sz="1400" b="0" dirty="0"/>
                        <a:t>㎢</a:t>
                      </a:r>
                    </a:p>
                  </a:txBody>
                  <a:tcPr anchor="ctr"/>
                </a:tc>
                <a:tc>
                  <a:txBody>
                    <a:bodyPr/>
                    <a:lstStyle/>
                    <a:p>
                      <a:pPr algn="r"/>
                      <a:r>
                        <a:rPr kumimoji="1" lang="en-US" altLang="ja-JP" sz="1400" b="1" dirty="0">
                          <a:solidFill>
                            <a:schemeClr val="accent4">
                              <a:lumMod val="75000"/>
                            </a:schemeClr>
                          </a:solidFill>
                        </a:rPr>
                        <a:t>-0.08</a:t>
                      </a:r>
                      <a:r>
                        <a:rPr kumimoji="1" lang="ja-JP" altLang="en-US" sz="1400" b="1" dirty="0">
                          <a:solidFill>
                            <a:schemeClr val="accent4">
                              <a:lumMod val="75000"/>
                            </a:schemeClr>
                          </a:solidFill>
                        </a:rPr>
                        <a:t>㎢</a:t>
                      </a:r>
                    </a:p>
                  </a:txBody>
                  <a:tcPr anchor="ctr">
                    <a:solidFill>
                      <a:schemeClr val="accent1">
                        <a:lumMod val="20000"/>
                        <a:lumOff val="80000"/>
                      </a:schemeClr>
                    </a:solidFill>
                  </a:tcPr>
                </a:tc>
                <a:tc>
                  <a:txBody>
                    <a:bodyPr/>
                    <a:lstStyle/>
                    <a:p>
                      <a:pPr algn="r"/>
                      <a:r>
                        <a:rPr kumimoji="1" lang="en-US" altLang="ja-JP" sz="1400" b="0" dirty="0"/>
                        <a:t>99.04</a:t>
                      </a:r>
                      <a:r>
                        <a:rPr kumimoji="1" lang="ja-JP" altLang="en-US" sz="1400" b="0" dirty="0"/>
                        <a:t>％</a:t>
                      </a:r>
                    </a:p>
                  </a:txBody>
                  <a:tcPr anchor="ctr"/>
                </a:tc>
                <a:tc>
                  <a:txBody>
                    <a:bodyPr/>
                    <a:lstStyle/>
                    <a:p>
                      <a:pPr algn="r"/>
                      <a:r>
                        <a:rPr kumimoji="1" lang="en-US" altLang="ja-JP" sz="1400" b="0" dirty="0"/>
                        <a:t>0.049</a:t>
                      </a:r>
                      <a:r>
                        <a:rPr kumimoji="1" lang="ja-JP" altLang="en-US" sz="1400" b="0" dirty="0"/>
                        <a:t>㎢</a:t>
                      </a:r>
                    </a:p>
                  </a:txBody>
                  <a:tcPr anchor="ctr"/>
                </a:tc>
                <a:tc>
                  <a:txBody>
                    <a:bodyPr/>
                    <a:lstStyle/>
                    <a:p>
                      <a:pPr algn="r"/>
                      <a:r>
                        <a:rPr kumimoji="1" lang="en-US" altLang="ja-JP" sz="1400" b="0" dirty="0"/>
                        <a:t>0.128</a:t>
                      </a:r>
                      <a:r>
                        <a:rPr kumimoji="1" lang="ja-JP" altLang="en-US" sz="1400" b="0" dirty="0"/>
                        <a:t>㎢</a:t>
                      </a:r>
                    </a:p>
                  </a:txBody>
                  <a:tcPr anchor="ctr"/>
                </a:tc>
                <a:extLst>
                  <a:ext uri="{0D108BD9-81ED-4DB2-BD59-A6C34878D82A}">
                    <a16:rowId xmlns:a16="http://schemas.microsoft.com/office/drawing/2014/main" val="2642564849"/>
                  </a:ext>
                </a:extLst>
              </a:tr>
            </a:tbl>
          </a:graphicData>
        </a:graphic>
      </p:graphicFrame>
      <p:sp>
        <p:nvSpPr>
          <p:cNvPr id="28" name="吹き出し: 下矢印 27">
            <a:extLst>
              <a:ext uri="{FF2B5EF4-FFF2-40B4-BE49-F238E27FC236}">
                <a16:creationId xmlns:a16="http://schemas.microsoft.com/office/drawing/2014/main" id="{B6E94B5E-0FB2-F687-96B5-B9C7957B7A4F}"/>
              </a:ext>
            </a:extLst>
          </p:cNvPr>
          <p:cNvSpPr/>
          <p:nvPr/>
        </p:nvSpPr>
        <p:spPr>
          <a:xfrm>
            <a:off x="8344439" y="1787584"/>
            <a:ext cx="1765300" cy="1641416"/>
          </a:xfrm>
          <a:prstGeom prst="downArrowCallout">
            <a:avLst>
              <a:gd name="adj1" fmla="val 32194"/>
              <a:gd name="adj2" fmla="val 32195"/>
              <a:gd name="adj3" fmla="val 8365"/>
              <a:gd name="adj4" fmla="val 84399"/>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28A662B-8DFE-D53E-2DBE-C1905A3E8020}"/>
              </a:ext>
            </a:extLst>
          </p:cNvPr>
          <p:cNvSpPr txBox="1"/>
          <p:nvPr/>
        </p:nvSpPr>
        <p:spPr>
          <a:xfrm>
            <a:off x="5802010" y="3478591"/>
            <a:ext cx="5861653" cy="369332"/>
          </a:xfrm>
          <a:prstGeom prst="rect">
            <a:avLst/>
          </a:prstGeom>
          <a:noFill/>
        </p:spPr>
        <p:txBody>
          <a:bodyPr wrap="square">
            <a:spAutoFit/>
          </a:bodyPr>
          <a:lstStyle/>
          <a:p>
            <a:r>
              <a:rPr lang="ja-JP" altLang="en-US" b="1" dirty="0"/>
              <a:t>市街化区域では</a:t>
            </a:r>
            <a:r>
              <a:rPr lang="ja-JP" altLang="en-US" b="1" dirty="0">
                <a:solidFill>
                  <a:srgbClr val="C00000"/>
                </a:solidFill>
              </a:rPr>
              <a:t>約</a:t>
            </a:r>
            <a:r>
              <a:rPr lang="en-US" altLang="ja-JP" b="1" dirty="0">
                <a:solidFill>
                  <a:srgbClr val="C00000"/>
                </a:solidFill>
              </a:rPr>
              <a:t>20%</a:t>
            </a:r>
            <a:r>
              <a:rPr lang="ja-JP" altLang="en-US" b="1" dirty="0">
                <a:solidFill>
                  <a:srgbClr val="C00000"/>
                </a:solidFill>
              </a:rPr>
              <a:t>減</a:t>
            </a:r>
            <a:r>
              <a:rPr lang="ja-JP" altLang="en-US" b="1" dirty="0"/>
              <a:t>、市街化調整区域では</a:t>
            </a:r>
            <a:r>
              <a:rPr lang="ja-JP" altLang="en-US" b="1" dirty="0">
                <a:solidFill>
                  <a:srgbClr val="C00000"/>
                </a:solidFill>
              </a:rPr>
              <a:t>約１</a:t>
            </a:r>
            <a:r>
              <a:rPr lang="en-US" altLang="ja-JP" b="1" dirty="0">
                <a:solidFill>
                  <a:srgbClr val="C00000"/>
                </a:solidFill>
              </a:rPr>
              <a:t>%</a:t>
            </a:r>
            <a:r>
              <a:rPr lang="ja-JP" altLang="en-US" b="1" dirty="0">
                <a:solidFill>
                  <a:srgbClr val="C00000"/>
                </a:solidFill>
              </a:rPr>
              <a:t>減</a:t>
            </a:r>
          </a:p>
        </p:txBody>
      </p:sp>
      <p:pic>
        <p:nvPicPr>
          <p:cNvPr id="37" name="図 36">
            <a:extLst>
              <a:ext uri="{FF2B5EF4-FFF2-40B4-BE49-F238E27FC236}">
                <a16:creationId xmlns:a16="http://schemas.microsoft.com/office/drawing/2014/main" id="{9C6C813A-D705-E48D-B517-D9307B864799}"/>
              </a:ext>
            </a:extLst>
          </p:cNvPr>
          <p:cNvPicPr>
            <a:picLocks noChangeAspect="1"/>
          </p:cNvPicPr>
          <p:nvPr/>
        </p:nvPicPr>
        <p:blipFill>
          <a:blip r:embed="rId4"/>
          <a:stretch>
            <a:fillRect/>
          </a:stretch>
        </p:blipFill>
        <p:spPr>
          <a:xfrm>
            <a:off x="9037695" y="4293133"/>
            <a:ext cx="2754861" cy="1736517"/>
          </a:xfrm>
          <a:prstGeom prst="rect">
            <a:avLst/>
          </a:prstGeom>
        </p:spPr>
      </p:pic>
      <p:pic>
        <p:nvPicPr>
          <p:cNvPr id="38" name="図 37">
            <a:extLst>
              <a:ext uri="{FF2B5EF4-FFF2-40B4-BE49-F238E27FC236}">
                <a16:creationId xmlns:a16="http://schemas.microsoft.com/office/drawing/2014/main" id="{AB2EB8E4-323B-C8DE-65B4-FC2EC472472D}"/>
              </a:ext>
            </a:extLst>
          </p:cNvPr>
          <p:cNvPicPr>
            <a:picLocks noChangeAspect="1"/>
          </p:cNvPicPr>
          <p:nvPr/>
        </p:nvPicPr>
        <p:blipFill>
          <a:blip r:embed="rId5"/>
          <a:stretch>
            <a:fillRect/>
          </a:stretch>
        </p:blipFill>
        <p:spPr>
          <a:xfrm>
            <a:off x="5709552" y="4293133"/>
            <a:ext cx="2752057" cy="1736517"/>
          </a:xfrm>
          <a:prstGeom prst="rect">
            <a:avLst/>
          </a:prstGeom>
        </p:spPr>
      </p:pic>
      <p:sp>
        <p:nvSpPr>
          <p:cNvPr id="39" name="テキスト ボックス 38">
            <a:extLst>
              <a:ext uri="{FF2B5EF4-FFF2-40B4-BE49-F238E27FC236}">
                <a16:creationId xmlns:a16="http://schemas.microsoft.com/office/drawing/2014/main" id="{3F1CE14C-21A7-0ACC-2138-3177A3CF8AA1}"/>
              </a:ext>
            </a:extLst>
          </p:cNvPr>
          <p:cNvSpPr txBox="1"/>
          <p:nvPr/>
        </p:nvSpPr>
        <p:spPr>
          <a:xfrm>
            <a:off x="5602018" y="3961622"/>
            <a:ext cx="2698175" cy="307777"/>
          </a:xfrm>
          <a:prstGeom prst="rect">
            <a:avLst/>
          </a:prstGeom>
          <a:noFill/>
        </p:spPr>
        <p:txBody>
          <a:bodyPr wrap="none" rtlCol="0">
            <a:spAutoFit/>
          </a:bodyPr>
          <a:lstStyle/>
          <a:p>
            <a:r>
              <a:rPr lang="ja-JP" altLang="en-US" sz="1400" b="1" dirty="0"/>
              <a:t>▶宅地化による樹林地消失の例</a:t>
            </a:r>
          </a:p>
        </p:txBody>
      </p:sp>
      <p:sp>
        <p:nvSpPr>
          <p:cNvPr id="40" name="矢印: 右 39">
            <a:extLst>
              <a:ext uri="{FF2B5EF4-FFF2-40B4-BE49-F238E27FC236}">
                <a16:creationId xmlns:a16="http://schemas.microsoft.com/office/drawing/2014/main" id="{F3CC2B22-EAD7-C853-B8F1-5B7B7499C305}"/>
              </a:ext>
            </a:extLst>
          </p:cNvPr>
          <p:cNvSpPr/>
          <p:nvPr/>
        </p:nvSpPr>
        <p:spPr>
          <a:xfrm>
            <a:off x="8618678" y="4474840"/>
            <a:ext cx="261948" cy="1407159"/>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AE32A240-0835-7064-5BA8-1B3317200710}"/>
              </a:ext>
            </a:extLst>
          </p:cNvPr>
          <p:cNvSpPr txBox="1"/>
          <p:nvPr/>
        </p:nvSpPr>
        <p:spPr>
          <a:xfrm>
            <a:off x="6309605" y="6160009"/>
            <a:ext cx="1531188" cy="307777"/>
          </a:xfrm>
          <a:prstGeom prst="rect">
            <a:avLst/>
          </a:prstGeom>
          <a:noFill/>
        </p:spPr>
        <p:txBody>
          <a:bodyPr wrap="none" rtlCol="0">
            <a:spAutoFit/>
          </a:bodyPr>
          <a:lstStyle/>
          <a:p>
            <a:r>
              <a:rPr kumimoji="1" lang="en-US" altLang="ja-JP" sz="1400" dirty="0"/>
              <a:t>2008</a:t>
            </a:r>
            <a:r>
              <a:rPr kumimoji="1" lang="ja-JP" altLang="en-US" sz="1400" dirty="0"/>
              <a:t>年 柏市南部</a:t>
            </a:r>
          </a:p>
        </p:txBody>
      </p:sp>
      <p:sp>
        <p:nvSpPr>
          <p:cNvPr id="42" name="テキスト ボックス 41">
            <a:extLst>
              <a:ext uri="{FF2B5EF4-FFF2-40B4-BE49-F238E27FC236}">
                <a16:creationId xmlns:a16="http://schemas.microsoft.com/office/drawing/2014/main" id="{A1DE551B-9188-C7BB-BE10-52FE3E5CC825}"/>
              </a:ext>
            </a:extLst>
          </p:cNvPr>
          <p:cNvSpPr txBox="1"/>
          <p:nvPr/>
        </p:nvSpPr>
        <p:spPr>
          <a:xfrm>
            <a:off x="9573782" y="6185623"/>
            <a:ext cx="1531188" cy="307777"/>
          </a:xfrm>
          <a:prstGeom prst="rect">
            <a:avLst/>
          </a:prstGeom>
          <a:noFill/>
        </p:spPr>
        <p:txBody>
          <a:bodyPr wrap="none" rtlCol="0">
            <a:spAutoFit/>
          </a:bodyPr>
          <a:lstStyle/>
          <a:p>
            <a:r>
              <a:rPr kumimoji="1" lang="en-US" altLang="ja-JP" sz="1400" dirty="0"/>
              <a:t>2024</a:t>
            </a:r>
            <a:r>
              <a:rPr kumimoji="1" lang="ja-JP" altLang="en-US" sz="1400" dirty="0"/>
              <a:t>年 柏市南部</a:t>
            </a:r>
          </a:p>
        </p:txBody>
      </p:sp>
      <p:sp>
        <p:nvSpPr>
          <p:cNvPr id="43" name="テキスト ボックス 42">
            <a:extLst>
              <a:ext uri="{FF2B5EF4-FFF2-40B4-BE49-F238E27FC236}">
                <a16:creationId xmlns:a16="http://schemas.microsoft.com/office/drawing/2014/main" id="{9ABD771D-E9BE-811C-4B8B-233D522BB755}"/>
              </a:ext>
            </a:extLst>
          </p:cNvPr>
          <p:cNvSpPr txBox="1"/>
          <p:nvPr/>
        </p:nvSpPr>
        <p:spPr>
          <a:xfrm>
            <a:off x="10776495" y="6013057"/>
            <a:ext cx="1107996" cy="230832"/>
          </a:xfrm>
          <a:prstGeom prst="rect">
            <a:avLst/>
          </a:prstGeom>
          <a:noFill/>
        </p:spPr>
        <p:txBody>
          <a:bodyPr wrap="none" rtlCol="0">
            <a:spAutoFit/>
          </a:bodyPr>
          <a:lstStyle/>
          <a:p>
            <a:r>
              <a:rPr kumimoji="1" lang="ja-JP" altLang="en-US" sz="900" dirty="0"/>
              <a:t>出典：地理院地図</a:t>
            </a:r>
          </a:p>
        </p:txBody>
      </p:sp>
    </p:spTree>
    <p:extLst>
      <p:ext uri="{BB962C8B-B14F-4D97-AF65-F5344CB8AC3E}">
        <p14:creationId xmlns:p14="http://schemas.microsoft.com/office/powerpoint/2010/main" val="74956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DC0B7CF-0B3F-D084-DC07-9FA0BBC52C0F}"/>
              </a:ext>
            </a:extLst>
          </p:cNvPr>
          <p:cNvSpPr/>
          <p:nvPr/>
        </p:nvSpPr>
        <p:spPr>
          <a:xfrm>
            <a:off x="214705" y="1033921"/>
            <a:ext cx="11796247" cy="4528679"/>
          </a:xfrm>
          <a:prstGeom prst="rect">
            <a:avLst/>
          </a:prstGeom>
          <a:solidFill>
            <a:schemeClr val="bg1">
              <a:lumMod val="95000"/>
            </a:schemeClr>
          </a:solidFill>
          <a:ln w="3810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ｚ</a:t>
            </a:r>
          </a:p>
        </p:txBody>
      </p:sp>
      <p:sp>
        <p:nvSpPr>
          <p:cNvPr id="2" name="正方形/長方形 1">
            <a:extLst>
              <a:ext uri="{FF2B5EF4-FFF2-40B4-BE49-F238E27FC236}">
                <a16:creationId xmlns:a16="http://schemas.microsoft.com/office/drawing/2014/main" id="{A4CE9811-13B7-AEB4-D117-BC0049EDF966}"/>
              </a:ext>
            </a:extLst>
          </p:cNvPr>
          <p:cNvSpPr/>
          <p:nvPr/>
        </p:nvSpPr>
        <p:spPr>
          <a:xfrm>
            <a:off x="0" y="-13748"/>
            <a:ext cx="12192000" cy="113438"/>
          </a:xfrm>
          <a:prstGeom prst="rect">
            <a:avLst/>
          </a:prstGeom>
          <a:gradFill flip="none" rotWithShape="1">
            <a:gsLst>
              <a:gs pos="0">
                <a:srgbClr val="008080"/>
              </a:gs>
              <a:gs pos="64740">
                <a:srgbClr val="008080"/>
              </a:gs>
              <a:gs pos="29000">
                <a:srgbClr val="008080"/>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4564430C-5A8E-A8F8-3758-731CCA497AA2}"/>
              </a:ext>
            </a:extLst>
          </p:cNvPr>
          <p:cNvCxnSpPr>
            <a:cxnSpLocks/>
          </p:cNvCxnSpPr>
          <p:nvPr/>
        </p:nvCxnSpPr>
        <p:spPr>
          <a:xfrm>
            <a:off x="0" y="563769"/>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99C699C4-5F23-617D-1F56-CB657ADAC388}"/>
              </a:ext>
            </a:extLst>
          </p:cNvPr>
          <p:cNvSpPr txBox="1"/>
          <p:nvPr/>
        </p:nvSpPr>
        <p:spPr>
          <a:xfrm>
            <a:off x="116878" y="129602"/>
            <a:ext cx="5724644" cy="461665"/>
          </a:xfrm>
          <a:prstGeom prst="rect">
            <a:avLst/>
          </a:prstGeom>
          <a:noFill/>
        </p:spPr>
        <p:txBody>
          <a:bodyPr wrap="none" rtlCol="0">
            <a:spAutoFit/>
          </a:bodyPr>
          <a:lstStyle/>
          <a:p>
            <a:r>
              <a:rPr lang="ja-JP" altLang="en-US" sz="2400" b="1" dirty="0">
                <a:solidFill>
                  <a:srgbClr val="002060"/>
                </a:solidFill>
              </a:rPr>
              <a:t>補足：</a:t>
            </a:r>
            <a:r>
              <a:rPr kumimoji="1" lang="ja-JP" altLang="en-US" sz="2400" b="1" dirty="0">
                <a:solidFill>
                  <a:srgbClr val="002060"/>
                </a:solidFill>
              </a:rPr>
              <a:t>緑の目標水準で定める緑地の定義</a:t>
            </a:r>
          </a:p>
        </p:txBody>
      </p:sp>
      <p:sp>
        <p:nvSpPr>
          <p:cNvPr id="5" name="正方形/長方形 4">
            <a:extLst>
              <a:ext uri="{FF2B5EF4-FFF2-40B4-BE49-F238E27FC236}">
                <a16:creationId xmlns:a16="http://schemas.microsoft.com/office/drawing/2014/main" id="{58997615-9AB7-6790-A20C-85968A776D69}"/>
              </a:ext>
            </a:extLst>
          </p:cNvPr>
          <p:cNvSpPr/>
          <p:nvPr/>
        </p:nvSpPr>
        <p:spPr>
          <a:xfrm>
            <a:off x="0" y="72192"/>
            <a:ext cx="116878" cy="491578"/>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461F702-4B3B-C40D-F8B0-324F1262A65E}"/>
              </a:ext>
            </a:extLst>
          </p:cNvPr>
          <p:cNvSpPr txBox="1"/>
          <p:nvPr/>
        </p:nvSpPr>
        <p:spPr>
          <a:xfrm>
            <a:off x="116878" y="793914"/>
            <a:ext cx="2133600" cy="389513"/>
          </a:xfrm>
          <a:prstGeom prst="roundRect">
            <a:avLst>
              <a:gd name="adj" fmla="val 50000"/>
            </a:avLst>
          </a:prstGeom>
          <a:solidFill>
            <a:srgbClr val="008080"/>
          </a:solidFill>
        </p:spPr>
        <p:txBody>
          <a:bodyPr wrap="square" tIns="0" bIns="0" rtlCol="0">
            <a:spAutoFit/>
          </a:bodyPr>
          <a:lstStyle/>
          <a:p>
            <a:pPr algn="ctr"/>
            <a:r>
              <a:rPr kumimoji="1" lang="ja-JP" altLang="en-US" b="1" dirty="0">
                <a:solidFill>
                  <a:schemeClr val="bg1"/>
                </a:solidFill>
              </a:rPr>
              <a:t>永続性のある緑</a:t>
            </a:r>
          </a:p>
        </p:txBody>
      </p:sp>
      <p:sp>
        <p:nvSpPr>
          <p:cNvPr id="12" name="十字形 11">
            <a:extLst>
              <a:ext uri="{FF2B5EF4-FFF2-40B4-BE49-F238E27FC236}">
                <a16:creationId xmlns:a16="http://schemas.microsoft.com/office/drawing/2014/main" id="{0726B284-56A3-B9F3-E51C-A7C8299BAF5F}"/>
              </a:ext>
            </a:extLst>
          </p:cNvPr>
          <p:cNvSpPr>
            <a:spLocks noChangeAspect="1"/>
          </p:cNvSpPr>
          <p:nvPr/>
        </p:nvSpPr>
        <p:spPr>
          <a:xfrm>
            <a:off x="1834464" y="3101560"/>
            <a:ext cx="578090" cy="578090"/>
          </a:xfrm>
          <a:prstGeom prst="plus">
            <a:avLst>
              <a:gd name="adj" fmla="val 4062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77BDAA-C2DE-3AA2-ACAE-044CD2360B2B}"/>
              </a:ext>
            </a:extLst>
          </p:cNvPr>
          <p:cNvSpPr txBox="1"/>
          <p:nvPr/>
        </p:nvSpPr>
        <p:spPr>
          <a:xfrm>
            <a:off x="2652020" y="1949277"/>
            <a:ext cx="2339101" cy="340519"/>
          </a:xfrm>
          <a:prstGeom prst="roundRect">
            <a:avLst/>
          </a:prstGeom>
          <a:solidFill>
            <a:srgbClr val="A6E2C4"/>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児童遊園</a:t>
            </a:r>
          </a:p>
        </p:txBody>
      </p:sp>
      <p:sp>
        <p:nvSpPr>
          <p:cNvPr id="14" name="テキスト ボックス 13">
            <a:extLst>
              <a:ext uri="{FF2B5EF4-FFF2-40B4-BE49-F238E27FC236}">
                <a16:creationId xmlns:a16="http://schemas.microsoft.com/office/drawing/2014/main" id="{3CEF3FAD-4622-C408-2949-E7BFD9F72768}"/>
              </a:ext>
            </a:extLst>
          </p:cNvPr>
          <p:cNvSpPr txBox="1"/>
          <p:nvPr/>
        </p:nvSpPr>
        <p:spPr>
          <a:xfrm>
            <a:off x="2652021" y="2689139"/>
            <a:ext cx="2339101" cy="340519"/>
          </a:xfrm>
          <a:prstGeom prst="roundRect">
            <a:avLst/>
          </a:prstGeom>
          <a:solidFill>
            <a:srgbClr val="A6E2C4"/>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子供の遊び場</a:t>
            </a:r>
          </a:p>
        </p:txBody>
      </p:sp>
      <p:sp>
        <p:nvSpPr>
          <p:cNvPr id="15" name="テキスト ボックス 14">
            <a:extLst>
              <a:ext uri="{FF2B5EF4-FFF2-40B4-BE49-F238E27FC236}">
                <a16:creationId xmlns:a16="http://schemas.microsoft.com/office/drawing/2014/main" id="{1C10886D-553C-EF20-28CF-26410CADE8B8}"/>
              </a:ext>
            </a:extLst>
          </p:cNvPr>
          <p:cNvSpPr txBox="1"/>
          <p:nvPr/>
        </p:nvSpPr>
        <p:spPr>
          <a:xfrm>
            <a:off x="2652021" y="3429001"/>
            <a:ext cx="2339101" cy="340519"/>
          </a:xfrm>
          <a:prstGeom prst="roundRect">
            <a:avLst/>
          </a:prstGeom>
          <a:solidFill>
            <a:srgbClr val="A6E2C4"/>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農業公園</a:t>
            </a:r>
          </a:p>
        </p:txBody>
      </p:sp>
      <p:sp>
        <p:nvSpPr>
          <p:cNvPr id="16" name="テキスト ボックス 15">
            <a:extLst>
              <a:ext uri="{FF2B5EF4-FFF2-40B4-BE49-F238E27FC236}">
                <a16:creationId xmlns:a16="http://schemas.microsoft.com/office/drawing/2014/main" id="{96B7383F-A6B7-3285-EB95-BA4EBB7F5BB6}"/>
              </a:ext>
            </a:extLst>
          </p:cNvPr>
          <p:cNvSpPr txBox="1"/>
          <p:nvPr/>
        </p:nvSpPr>
        <p:spPr>
          <a:xfrm>
            <a:off x="2652021" y="4168863"/>
            <a:ext cx="2339101" cy="340519"/>
          </a:xfrm>
          <a:prstGeom prst="roundRect">
            <a:avLst/>
          </a:prstGeom>
          <a:solidFill>
            <a:srgbClr val="A6E2C4"/>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運動場・運動広場</a:t>
            </a:r>
          </a:p>
        </p:txBody>
      </p:sp>
      <p:sp>
        <p:nvSpPr>
          <p:cNvPr id="17" name="テキスト ボックス 16">
            <a:extLst>
              <a:ext uri="{FF2B5EF4-FFF2-40B4-BE49-F238E27FC236}">
                <a16:creationId xmlns:a16="http://schemas.microsoft.com/office/drawing/2014/main" id="{556A38FC-460C-73D4-ED37-CF8E577686DB}"/>
              </a:ext>
            </a:extLst>
          </p:cNvPr>
          <p:cNvSpPr txBox="1"/>
          <p:nvPr/>
        </p:nvSpPr>
        <p:spPr>
          <a:xfrm>
            <a:off x="2652021" y="4908723"/>
            <a:ext cx="2339101" cy="340519"/>
          </a:xfrm>
          <a:prstGeom prst="roundRect">
            <a:avLst/>
          </a:prstGeom>
          <a:solidFill>
            <a:srgbClr val="A6E2C4"/>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その他の緑地</a:t>
            </a:r>
          </a:p>
        </p:txBody>
      </p:sp>
      <p:sp>
        <p:nvSpPr>
          <p:cNvPr id="18" name="テキスト ボックス 17">
            <a:extLst>
              <a:ext uri="{FF2B5EF4-FFF2-40B4-BE49-F238E27FC236}">
                <a16:creationId xmlns:a16="http://schemas.microsoft.com/office/drawing/2014/main" id="{02886680-E92D-5187-8D5C-529C834B29E2}"/>
              </a:ext>
            </a:extLst>
          </p:cNvPr>
          <p:cNvSpPr txBox="1"/>
          <p:nvPr/>
        </p:nvSpPr>
        <p:spPr>
          <a:xfrm>
            <a:off x="5936787" y="2939183"/>
            <a:ext cx="2432927" cy="340519"/>
          </a:xfrm>
          <a:prstGeom prst="roundRect">
            <a:avLst/>
          </a:prstGeom>
          <a:solidFill>
            <a:srgbClr val="FFCC66"/>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みどりの広場</a:t>
            </a:r>
          </a:p>
        </p:txBody>
      </p:sp>
      <p:sp>
        <p:nvSpPr>
          <p:cNvPr id="19" name="テキスト ボックス 18">
            <a:extLst>
              <a:ext uri="{FF2B5EF4-FFF2-40B4-BE49-F238E27FC236}">
                <a16:creationId xmlns:a16="http://schemas.microsoft.com/office/drawing/2014/main" id="{38D09977-3BFF-015C-886B-44D3C93CAD83}"/>
              </a:ext>
            </a:extLst>
          </p:cNvPr>
          <p:cNvSpPr txBox="1"/>
          <p:nvPr/>
        </p:nvSpPr>
        <p:spPr>
          <a:xfrm>
            <a:off x="5936787" y="2446798"/>
            <a:ext cx="2432927" cy="340519"/>
          </a:xfrm>
          <a:prstGeom prst="roundRect">
            <a:avLst/>
          </a:prstGeom>
          <a:solidFill>
            <a:srgbClr val="FFCC66"/>
          </a:solidFill>
          <a:ln>
            <a:solidFill>
              <a:schemeClr val="tx1">
                <a:lumMod val="50000"/>
                <a:lumOff val="50000"/>
              </a:schemeClr>
            </a:solidFill>
          </a:ln>
        </p:spPr>
        <p:txBody>
          <a:bodyPr wrap="square" rtlCol="0">
            <a:spAutoFit/>
          </a:bodyPr>
          <a:lstStyle>
            <a:defPPr>
              <a:defRPr lang="ja-JP"/>
            </a:defPPr>
            <a:lvl1pPr>
              <a:defRPr sz="1400" b="1">
                <a:solidFill>
                  <a:schemeClr val="bg1"/>
                </a:solidFill>
              </a:defRPr>
            </a:lvl1pPr>
          </a:lstStyle>
          <a:p>
            <a:r>
              <a:rPr lang="ja-JP" altLang="en-US" dirty="0">
                <a:solidFill>
                  <a:srgbClr val="002060"/>
                </a:solidFill>
              </a:rPr>
              <a:t>市民緑地</a:t>
            </a:r>
          </a:p>
        </p:txBody>
      </p:sp>
      <p:sp>
        <p:nvSpPr>
          <p:cNvPr id="22" name="十字形 21">
            <a:extLst>
              <a:ext uri="{FF2B5EF4-FFF2-40B4-BE49-F238E27FC236}">
                <a16:creationId xmlns:a16="http://schemas.microsoft.com/office/drawing/2014/main" id="{BDC39BBA-EEF9-FBE7-D0EB-2CF5BED6759C}"/>
              </a:ext>
            </a:extLst>
          </p:cNvPr>
          <p:cNvSpPr>
            <a:spLocks noChangeAspect="1"/>
          </p:cNvSpPr>
          <p:nvPr/>
        </p:nvSpPr>
        <p:spPr>
          <a:xfrm>
            <a:off x="5198723" y="3101560"/>
            <a:ext cx="578090" cy="578090"/>
          </a:xfrm>
          <a:prstGeom prst="plus">
            <a:avLst>
              <a:gd name="adj" fmla="val 4062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7EE623A-B14B-8ABE-2A59-30DE0658CD78}"/>
              </a:ext>
            </a:extLst>
          </p:cNvPr>
          <p:cNvSpPr txBox="1"/>
          <p:nvPr/>
        </p:nvSpPr>
        <p:spPr>
          <a:xfrm>
            <a:off x="5936787" y="1954413"/>
            <a:ext cx="2432927" cy="340519"/>
          </a:xfrm>
          <a:prstGeom prst="roundRect">
            <a:avLst/>
          </a:prstGeom>
          <a:solidFill>
            <a:srgbClr val="FFCC66"/>
          </a:solidFill>
          <a:ln>
            <a:solidFill>
              <a:schemeClr val="tx1">
                <a:lumMod val="50000"/>
                <a:lumOff val="50000"/>
              </a:schemeClr>
            </a:solidFill>
          </a:ln>
        </p:spPr>
        <p:txBody>
          <a:bodyPr wrap="square" rtlCol="0">
            <a:spAutoFit/>
          </a:bodyPr>
          <a:lstStyle/>
          <a:p>
            <a:r>
              <a:rPr lang="ja-JP" altLang="en-US" sz="1400" b="1" dirty="0">
                <a:solidFill>
                  <a:srgbClr val="002060"/>
                </a:solidFill>
              </a:rPr>
              <a:t>特別緑地保全地区</a:t>
            </a:r>
            <a:endParaRPr lang="en-US" altLang="ja-JP" sz="1400" b="1" dirty="0">
              <a:solidFill>
                <a:srgbClr val="002060"/>
              </a:solidFill>
            </a:endParaRPr>
          </a:p>
        </p:txBody>
      </p:sp>
      <p:sp>
        <p:nvSpPr>
          <p:cNvPr id="24" name="テキスト ボックス 23">
            <a:extLst>
              <a:ext uri="{FF2B5EF4-FFF2-40B4-BE49-F238E27FC236}">
                <a16:creationId xmlns:a16="http://schemas.microsoft.com/office/drawing/2014/main" id="{F0E81454-4675-1890-E469-5DC9A1F20944}"/>
              </a:ext>
            </a:extLst>
          </p:cNvPr>
          <p:cNvSpPr txBox="1"/>
          <p:nvPr/>
        </p:nvSpPr>
        <p:spPr>
          <a:xfrm>
            <a:off x="5936787" y="3431568"/>
            <a:ext cx="2432928" cy="340519"/>
          </a:xfrm>
          <a:prstGeom prst="roundRect">
            <a:avLst/>
          </a:prstGeom>
          <a:solidFill>
            <a:srgbClr val="FFCC66"/>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近郊緑地</a:t>
            </a:r>
            <a:r>
              <a:rPr lang="ja-JP" altLang="en-US" sz="1400" b="1" dirty="0">
                <a:solidFill>
                  <a:srgbClr val="002060"/>
                </a:solidFill>
              </a:rPr>
              <a:t>・緑地保全地域等</a:t>
            </a:r>
            <a:endParaRPr kumimoji="1" lang="ja-JP" altLang="en-US" sz="1400" b="1" dirty="0">
              <a:solidFill>
                <a:srgbClr val="002060"/>
              </a:solidFill>
            </a:endParaRPr>
          </a:p>
        </p:txBody>
      </p:sp>
      <p:sp>
        <p:nvSpPr>
          <p:cNvPr id="25" name="テキスト ボックス 24">
            <a:extLst>
              <a:ext uri="{FF2B5EF4-FFF2-40B4-BE49-F238E27FC236}">
                <a16:creationId xmlns:a16="http://schemas.microsoft.com/office/drawing/2014/main" id="{F3F07179-2495-1460-CE1E-85088FBE6FFB}"/>
              </a:ext>
            </a:extLst>
          </p:cNvPr>
          <p:cNvSpPr txBox="1"/>
          <p:nvPr/>
        </p:nvSpPr>
        <p:spPr>
          <a:xfrm>
            <a:off x="5936787" y="3923953"/>
            <a:ext cx="2432928" cy="340519"/>
          </a:xfrm>
          <a:prstGeom prst="roundRect">
            <a:avLst/>
          </a:prstGeom>
          <a:solidFill>
            <a:srgbClr val="FFCC66"/>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保護地区</a:t>
            </a:r>
          </a:p>
        </p:txBody>
      </p:sp>
      <p:sp>
        <p:nvSpPr>
          <p:cNvPr id="26" name="テキスト ボックス 25">
            <a:extLst>
              <a:ext uri="{FF2B5EF4-FFF2-40B4-BE49-F238E27FC236}">
                <a16:creationId xmlns:a16="http://schemas.microsoft.com/office/drawing/2014/main" id="{35860966-0555-7BCD-0A30-2FF9A2068EF3}"/>
              </a:ext>
            </a:extLst>
          </p:cNvPr>
          <p:cNvSpPr txBox="1"/>
          <p:nvPr/>
        </p:nvSpPr>
        <p:spPr>
          <a:xfrm>
            <a:off x="5936787" y="4416338"/>
            <a:ext cx="2432928" cy="340519"/>
          </a:xfrm>
          <a:prstGeom prst="roundRect">
            <a:avLst/>
          </a:prstGeom>
          <a:solidFill>
            <a:srgbClr val="FFCC66"/>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保全緑地（みどりの基金）</a:t>
            </a:r>
          </a:p>
        </p:txBody>
      </p:sp>
      <p:sp>
        <p:nvSpPr>
          <p:cNvPr id="27" name="テキスト ボックス 26">
            <a:extLst>
              <a:ext uri="{FF2B5EF4-FFF2-40B4-BE49-F238E27FC236}">
                <a16:creationId xmlns:a16="http://schemas.microsoft.com/office/drawing/2014/main" id="{1AF9B752-ED7C-097D-DD3A-A29738FB3991}"/>
              </a:ext>
            </a:extLst>
          </p:cNvPr>
          <p:cNvSpPr txBox="1"/>
          <p:nvPr/>
        </p:nvSpPr>
        <p:spPr>
          <a:xfrm>
            <a:off x="5936787" y="4908723"/>
            <a:ext cx="2432928" cy="340519"/>
          </a:xfrm>
          <a:prstGeom prst="roundRect">
            <a:avLst/>
          </a:prstGeom>
          <a:solidFill>
            <a:srgbClr val="FFCC66"/>
          </a:solidFill>
          <a:ln>
            <a:solidFill>
              <a:schemeClr val="tx1">
                <a:lumMod val="50000"/>
                <a:lumOff val="50000"/>
              </a:schemeClr>
            </a:solidFill>
          </a:ln>
        </p:spPr>
        <p:txBody>
          <a:bodyPr wrap="square" rtlCol="0">
            <a:spAutoFit/>
          </a:bodyPr>
          <a:lstStyle/>
          <a:p>
            <a:r>
              <a:rPr kumimoji="1" lang="ja-JP" altLang="en-US" sz="1400" b="1" dirty="0">
                <a:solidFill>
                  <a:srgbClr val="002060"/>
                </a:solidFill>
              </a:rPr>
              <a:t>文化財（史跡等）</a:t>
            </a:r>
          </a:p>
        </p:txBody>
      </p:sp>
      <p:sp>
        <p:nvSpPr>
          <p:cNvPr id="28" name="十字形 27">
            <a:extLst>
              <a:ext uri="{FF2B5EF4-FFF2-40B4-BE49-F238E27FC236}">
                <a16:creationId xmlns:a16="http://schemas.microsoft.com/office/drawing/2014/main" id="{EF9228C6-21B5-2BA5-DAAB-DDC37BE49E6C}"/>
              </a:ext>
            </a:extLst>
          </p:cNvPr>
          <p:cNvSpPr>
            <a:spLocks noChangeAspect="1"/>
          </p:cNvSpPr>
          <p:nvPr/>
        </p:nvSpPr>
        <p:spPr>
          <a:xfrm>
            <a:off x="8542975" y="3101560"/>
            <a:ext cx="578090" cy="578090"/>
          </a:xfrm>
          <a:prstGeom prst="plus">
            <a:avLst>
              <a:gd name="adj" fmla="val 4062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85BC8CE-4FDB-5265-2318-73B77EEF8709}"/>
              </a:ext>
            </a:extLst>
          </p:cNvPr>
          <p:cNvSpPr txBox="1"/>
          <p:nvPr/>
        </p:nvSpPr>
        <p:spPr>
          <a:xfrm>
            <a:off x="9427044" y="1955930"/>
            <a:ext cx="2322093" cy="578882"/>
          </a:xfrm>
          <a:prstGeom prst="roundRect">
            <a:avLst/>
          </a:prstGeom>
          <a:solidFill>
            <a:schemeClr val="accent5">
              <a:lumMod val="75000"/>
            </a:schemeClr>
          </a:solidFill>
          <a:ln>
            <a:solidFill>
              <a:schemeClr val="tx1">
                <a:lumMod val="50000"/>
                <a:lumOff val="50000"/>
              </a:schemeClr>
            </a:solidFill>
          </a:ln>
        </p:spPr>
        <p:txBody>
          <a:bodyPr wrap="square" rtlCol="0">
            <a:spAutoFit/>
          </a:bodyPr>
          <a:lstStyle/>
          <a:p>
            <a:r>
              <a:rPr lang="ja-JP" altLang="en-US" sz="1400" b="1" dirty="0">
                <a:solidFill>
                  <a:schemeClr val="bg1"/>
                </a:solidFill>
              </a:rPr>
              <a:t>学校グラウンド等（私立を含む小中高大）</a:t>
            </a:r>
            <a:endParaRPr lang="en-US" altLang="ja-JP" sz="1400" b="1" dirty="0">
              <a:solidFill>
                <a:schemeClr val="bg1"/>
              </a:solidFill>
            </a:endParaRPr>
          </a:p>
        </p:txBody>
      </p:sp>
      <p:sp>
        <p:nvSpPr>
          <p:cNvPr id="30" name="テキスト ボックス 29">
            <a:extLst>
              <a:ext uri="{FF2B5EF4-FFF2-40B4-BE49-F238E27FC236}">
                <a16:creationId xmlns:a16="http://schemas.microsoft.com/office/drawing/2014/main" id="{C976AD4B-4E61-875F-998F-4CD9E0426F1F}"/>
              </a:ext>
            </a:extLst>
          </p:cNvPr>
          <p:cNvSpPr txBox="1"/>
          <p:nvPr/>
        </p:nvSpPr>
        <p:spPr>
          <a:xfrm>
            <a:off x="9427044" y="2787981"/>
            <a:ext cx="2322093" cy="340519"/>
          </a:xfrm>
          <a:prstGeom prst="roundRect">
            <a:avLst/>
          </a:prstGeom>
          <a:solidFill>
            <a:srgbClr val="0F9ED5"/>
          </a:solidFill>
          <a:ln>
            <a:solidFill>
              <a:schemeClr val="tx1">
                <a:lumMod val="50000"/>
                <a:lumOff val="50000"/>
              </a:schemeClr>
            </a:solidFill>
          </a:ln>
        </p:spPr>
        <p:txBody>
          <a:bodyPr wrap="square" rtlCol="0">
            <a:spAutoFit/>
          </a:bodyPr>
          <a:lstStyle/>
          <a:p>
            <a:r>
              <a:rPr lang="ja-JP" altLang="en-US" sz="1400" b="1" dirty="0">
                <a:solidFill>
                  <a:schemeClr val="bg1"/>
                </a:solidFill>
              </a:rPr>
              <a:t>河川等（水辺＋水辺地）</a:t>
            </a:r>
            <a:r>
              <a:rPr kumimoji="1" lang="en-US" altLang="ja-JP" sz="1400" b="1" dirty="0">
                <a:solidFill>
                  <a:schemeClr val="bg1"/>
                </a:solidFill>
              </a:rPr>
              <a:t> </a:t>
            </a:r>
          </a:p>
        </p:txBody>
      </p:sp>
      <p:sp>
        <p:nvSpPr>
          <p:cNvPr id="40" name="テキスト ボックス 39">
            <a:extLst>
              <a:ext uri="{FF2B5EF4-FFF2-40B4-BE49-F238E27FC236}">
                <a16:creationId xmlns:a16="http://schemas.microsoft.com/office/drawing/2014/main" id="{B7CD6949-0C81-4D7E-61F7-D728B475B72A}"/>
              </a:ext>
            </a:extLst>
          </p:cNvPr>
          <p:cNvSpPr txBox="1"/>
          <p:nvPr/>
        </p:nvSpPr>
        <p:spPr>
          <a:xfrm>
            <a:off x="2180659" y="6281799"/>
            <a:ext cx="3287207" cy="346234"/>
          </a:xfrm>
          <a:prstGeom prst="roundRect">
            <a:avLst>
              <a:gd name="adj" fmla="val 50000"/>
            </a:avLst>
          </a:prstGeom>
          <a:solidFill>
            <a:srgbClr val="A6E2C4"/>
          </a:solidFill>
        </p:spPr>
        <p:txBody>
          <a:bodyPr wrap="square" tIns="0" bIns="0" rtlCol="0">
            <a:spAutoFit/>
          </a:bodyPr>
          <a:lstStyle/>
          <a:p>
            <a:pPr algn="ctr"/>
            <a:r>
              <a:rPr kumimoji="1" lang="ja-JP" altLang="en-US" sz="1600" b="1" dirty="0">
                <a:solidFill>
                  <a:srgbClr val="002060"/>
                </a:solidFill>
              </a:rPr>
              <a:t>その他</a:t>
            </a:r>
            <a:r>
              <a:rPr lang="ja-JP" altLang="en-US" sz="1600" b="1" dirty="0">
                <a:solidFill>
                  <a:srgbClr val="002060"/>
                </a:solidFill>
              </a:rPr>
              <a:t>の</a:t>
            </a:r>
            <a:r>
              <a:rPr kumimoji="1" lang="ja-JP" altLang="en-US" sz="1600" b="1" dirty="0">
                <a:solidFill>
                  <a:srgbClr val="002060"/>
                </a:solidFill>
              </a:rPr>
              <a:t>緑のオープンスペース</a:t>
            </a:r>
          </a:p>
        </p:txBody>
      </p:sp>
      <p:sp>
        <p:nvSpPr>
          <p:cNvPr id="41" name="吹き出し: 下矢印 40">
            <a:extLst>
              <a:ext uri="{FF2B5EF4-FFF2-40B4-BE49-F238E27FC236}">
                <a16:creationId xmlns:a16="http://schemas.microsoft.com/office/drawing/2014/main" id="{FBD30AB5-57FA-CBDA-F247-7C31690F49CF}"/>
              </a:ext>
            </a:extLst>
          </p:cNvPr>
          <p:cNvSpPr/>
          <p:nvPr/>
        </p:nvSpPr>
        <p:spPr>
          <a:xfrm>
            <a:off x="2517534" y="1620599"/>
            <a:ext cx="2609467" cy="4580175"/>
          </a:xfrm>
          <a:prstGeom prst="downArrowCallout">
            <a:avLst>
              <a:gd name="adj1" fmla="val 27190"/>
              <a:gd name="adj2" fmla="val 30110"/>
              <a:gd name="adj3" fmla="val 6750"/>
              <a:gd name="adj4" fmla="val 90321"/>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吹き出し: 下矢印 41">
            <a:extLst>
              <a:ext uri="{FF2B5EF4-FFF2-40B4-BE49-F238E27FC236}">
                <a16:creationId xmlns:a16="http://schemas.microsoft.com/office/drawing/2014/main" id="{D1FF0B70-D977-A125-387F-ED9109BC9C7A}"/>
              </a:ext>
            </a:extLst>
          </p:cNvPr>
          <p:cNvSpPr/>
          <p:nvPr/>
        </p:nvSpPr>
        <p:spPr>
          <a:xfrm>
            <a:off x="5856332" y="1620599"/>
            <a:ext cx="2609467" cy="4580176"/>
          </a:xfrm>
          <a:prstGeom prst="downArrowCallout">
            <a:avLst>
              <a:gd name="adj1" fmla="val 27190"/>
              <a:gd name="adj2" fmla="val 30110"/>
              <a:gd name="adj3" fmla="val 6750"/>
              <a:gd name="adj4" fmla="val 90321"/>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FEF5A48-7179-B00B-55BF-ED4E2A56EFEC}"/>
              </a:ext>
            </a:extLst>
          </p:cNvPr>
          <p:cNvSpPr txBox="1"/>
          <p:nvPr/>
        </p:nvSpPr>
        <p:spPr>
          <a:xfrm>
            <a:off x="5685653" y="6277720"/>
            <a:ext cx="2950824" cy="346234"/>
          </a:xfrm>
          <a:prstGeom prst="roundRect">
            <a:avLst>
              <a:gd name="adj" fmla="val 50000"/>
            </a:avLst>
          </a:prstGeom>
          <a:solidFill>
            <a:srgbClr val="FFCC66"/>
          </a:solidFill>
        </p:spPr>
        <p:txBody>
          <a:bodyPr wrap="square" tIns="0" bIns="0" rtlCol="0">
            <a:spAutoFit/>
          </a:bodyPr>
          <a:lstStyle/>
          <a:p>
            <a:pPr algn="ctr"/>
            <a:r>
              <a:rPr kumimoji="1" lang="ja-JP" altLang="en-US" sz="1600" b="1" dirty="0">
                <a:solidFill>
                  <a:srgbClr val="002060"/>
                </a:solidFill>
              </a:rPr>
              <a:t>保全系緑地</a:t>
            </a:r>
          </a:p>
        </p:txBody>
      </p:sp>
      <p:sp>
        <p:nvSpPr>
          <p:cNvPr id="38" name="四角形: 角を丸くする 37">
            <a:extLst>
              <a:ext uri="{FF2B5EF4-FFF2-40B4-BE49-F238E27FC236}">
                <a16:creationId xmlns:a16="http://schemas.microsoft.com/office/drawing/2014/main" id="{53B3ABD1-292C-C811-FDAF-0C3E240A3243}"/>
              </a:ext>
            </a:extLst>
          </p:cNvPr>
          <p:cNvSpPr/>
          <p:nvPr/>
        </p:nvSpPr>
        <p:spPr>
          <a:xfrm>
            <a:off x="369240" y="1794741"/>
            <a:ext cx="1381840" cy="3459474"/>
          </a:xfrm>
          <a:prstGeom prst="roundRect">
            <a:avLst>
              <a:gd name="adj" fmla="val 5037"/>
            </a:avLst>
          </a:prstGeom>
          <a:solidFill>
            <a:srgbClr val="E7F7E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EFC0F3D-68AC-9B05-EA0E-A72E97CA7038}"/>
              </a:ext>
            </a:extLst>
          </p:cNvPr>
          <p:cNvSpPr txBox="1"/>
          <p:nvPr/>
        </p:nvSpPr>
        <p:spPr>
          <a:xfrm>
            <a:off x="442863" y="2429524"/>
            <a:ext cx="1085554" cy="2031325"/>
          </a:xfrm>
          <a:prstGeom prst="rect">
            <a:avLst/>
          </a:prstGeom>
          <a:noFill/>
        </p:spPr>
        <p:txBody>
          <a:bodyPr wrap="none" rtlCol="0">
            <a:spAutoFit/>
          </a:bodyPr>
          <a:lstStyle/>
          <a:p>
            <a:pPr marL="180975" indent="-180975">
              <a:buFont typeface="Wingdings" panose="05000000000000000000" pitchFamily="2" charset="2"/>
              <a:buChar char="l"/>
            </a:pPr>
            <a:r>
              <a:rPr lang="ja-JP" altLang="en-US" sz="1400" b="1" dirty="0">
                <a:solidFill>
                  <a:srgbClr val="002060"/>
                </a:solidFill>
              </a:rPr>
              <a:t>街区公園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近隣公園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地区公園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運動公園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総合公園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特殊公園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広域公園</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都市緑地</a:t>
            </a:r>
            <a:endParaRPr lang="en-US" altLang="ja-JP" sz="1400" b="1" dirty="0">
              <a:solidFill>
                <a:srgbClr val="002060"/>
              </a:solidFill>
            </a:endParaRPr>
          </a:p>
          <a:p>
            <a:pPr marL="180975" indent="-180975">
              <a:buFont typeface="Wingdings" panose="05000000000000000000" pitchFamily="2" charset="2"/>
              <a:buChar char="l"/>
            </a:pPr>
            <a:r>
              <a:rPr lang="ja-JP" altLang="en-US" sz="1400" b="1" dirty="0">
                <a:solidFill>
                  <a:srgbClr val="002060"/>
                </a:solidFill>
              </a:rPr>
              <a:t>緑道</a:t>
            </a:r>
            <a:endParaRPr kumimoji="1" lang="ja-JP" altLang="en-US" sz="1400" dirty="0"/>
          </a:p>
        </p:txBody>
      </p:sp>
      <p:sp>
        <p:nvSpPr>
          <p:cNvPr id="35" name="テキスト ボックス 34">
            <a:extLst>
              <a:ext uri="{FF2B5EF4-FFF2-40B4-BE49-F238E27FC236}">
                <a16:creationId xmlns:a16="http://schemas.microsoft.com/office/drawing/2014/main" id="{735F2676-EAD6-7E0A-B55E-D220D79F7568}"/>
              </a:ext>
            </a:extLst>
          </p:cNvPr>
          <p:cNvSpPr txBox="1"/>
          <p:nvPr/>
        </p:nvSpPr>
        <p:spPr>
          <a:xfrm>
            <a:off x="362787" y="1620600"/>
            <a:ext cx="1388293" cy="340519"/>
          </a:xfrm>
          <a:prstGeom prst="roundRect">
            <a:avLst/>
          </a:prstGeom>
          <a:solidFill>
            <a:schemeClr val="accent6"/>
          </a:solidFill>
          <a:ln>
            <a:solidFill>
              <a:schemeClr val="tx1">
                <a:lumMod val="50000"/>
                <a:lumOff val="50000"/>
              </a:schemeClr>
            </a:solidFill>
          </a:ln>
        </p:spPr>
        <p:txBody>
          <a:bodyPr wrap="square" rtlCol="0">
            <a:spAutoFit/>
          </a:bodyPr>
          <a:lstStyle/>
          <a:p>
            <a:r>
              <a:rPr kumimoji="1" lang="ja-JP" altLang="en-US" sz="1400" b="1" dirty="0">
                <a:solidFill>
                  <a:schemeClr val="bg1"/>
                </a:solidFill>
              </a:rPr>
              <a:t>都市公園</a:t>
            </a:r>
          </a:p>
        </p:txBody>
      </p:sp>
      <p:sp>
        <p:nvSpPr>
          <p:cNvPr id="34" name="テキスト ボックス 33">
            <a:extLst>
              <a:ext uri="{FF2B5EF4-FFF2-40B4-BE49-F238E27FC236}">
                <a16:creationId xmlns:a16="http://schemas.microsoft.com/office/drawing/2014/main" id="{5A172919-9CBA-0CFD-C9BA-1C7234248744}"/>
              </a:ext>
            </a:extLst>
          </p:cNvPr>
          <p:cNvSpPr txBox="1"/>
          <p:nvPr/>
        </p:nvSpPr>
        <p:spPr>
          <a:xfrm>
            <a:off x="9427044" y="4122305"/>
            <a:ext cx="2322093" cy="578882"/>
          </a:xfrm>
          <a:prstGeom prst="roundRect">
            <a:avLst/>
          </a:prstGeom>
          <a:solidFill>
            <a:srgbClr val="00B050"/>
          </a:solidFill>
          <a:ln>
            <a:solidFill>
              <a:schemeClr val="tx1">
                <a:lumMod val="50000"/>
                <a:lumOff val="50000"/>
              </a:schemeClr>
            </a:solidFill>
          </a:ln>
        </p:spPr>
        <p:txBody>
          <a:bodyPr wrap="square" rtlCol="0">
            <a:spAutoFit/>
          </a:bodyPr>
          <a:lstStyle/>
          <a:p>
            <a:r>
              <a:rPr lang="ja-JP" altLang="en-US" sz="1400" b="1" dirty="0">
                <a:solidFill>
                  <a:schemeClr val="bg1"/>
                </a:solidFill>
              </a:rPr>
              <a:t>緑化地（制度に基づく緑化施設、緑化助成等）</a:t>
            </a:r>
          </a:p>
        </p:txBody>
      </p:sp>
      <p:sp>
        <p:nvSpPr>
          <p:cNvPr id="50" name="テキスト ボックス 49">
            <a:extLst>
              <a:ext uri="{FF2B5EF4-FFF2-40B4-BE49-F238E27FC236}">
                <a16:creationId xmlns:a16="http://schemas.microsoft.com/office/drawing/2014/main" id="{83994CA6-4E22-068B-A548-01204265C1AF}"/>
              </a:ext>
            </a:extLst>
          </p:cNvPr>
          <p:cNvSpPr txBox="1"/>
          <p:nvPr/>
        </p:nvSpPr>
        <p:spPr>
          <a:xfrm>
            <a:off x="5685653" y="286646"/>
            <a:ext cx="2199641" cy="253916"/>
          </a:xfrm>
          <a:prstGeom prst="rect">
            <a:avLst/>
          </a:prstGeom>
          <a:noFill/>
        </p:spPr>
        <p:txBody>
          <a:bodyPr wrap="none" rtlCol="0">
            <a:spAutoFit/>
          </a:bodyPr>
          <a:lstStyle/>
          <a:p>
            <a:r>
              <a:rPr lang="en-US" altLang="ja-JP" sz="1050" dirty="0"/>
              <a:t>※</a:t>
            </a:r>
            <a:r>
              <a:rPr lang="ja-JP" altLang="en-US" sz="1050" dirty="0"/>
              <a:t>柏市緑の基本計画</a:t>
            </a:r>
            <a:r>
              <a:rPr lang="en-US" altLang="ja-JP" sz="1050" dirty="0"/>
              <a:t>p.28</a:t>
            </a:r>
            <a:r>
              <a:rPr lang="ja-JP" altLang="en-US" sz="1050" dirty="0"/>
              <a:t>に準ずる</a:t>
            </a:r>
            <a:endParaRPr kumimoji="1" lang="ja-JP" altLang="en-US" sz="1050" dirty="0"/>
          </a:p>
        </p:txBody>
      </p:sp>
      <p:sp>
        <p:nvSpPr>
          <p:cNvPr id="8" name="六角形 7">
            <a:extLst>
              <a:ext uri="{FF2B5EF4-FFF2-40B4-BE49-F238E27FC236}">
                <a16:creationId xmlns:a16="http://schemas.microsoft.com/office/drawing/2014/main" id="{D855DD0E-A0D1-64D8-3F4C-2D3EBDCC331A}"/>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5</a:t>
            </a:r>
            <a:endParaRPr kumimoji="1" lang="ja-JP" altLang="en-US" sz="1200" b="1" dirty="0">
              <a:solidFill>
                <a:schemeClr val="tx1"/>
              </a:solidFill>
            </a:endParaRPr>
          </a:p>
        </p:txBody>
      </p:sp>
      <p:sp>
        <p:nvSpPr>
          <p:cNvPr id="21" name="テキスト ボックス 20">
            <a:extLst>
              <a:ext uri="{FF2B5EF4-FFF2-40B4-BE49-F238E27FC236}">
                <a16:creationId xmlns:a16="http://schemas.microsoft.com/office/drawing/2014/main" id="{3E54546F-DDF4-6C92-20EB-535DA13A9B2E}"/>
              </a:ext>
            </a:extLst>
          </p:cNvPr>
          <p:cNvSpPr txBox="1"/>
          <p:nvPr/>
        </p:nvSpPr>
        <p:spPr>
          <a:xfrm>
            <a:off x="9427044" y="3322096"/>
            <a:ext cx="2322093" cy="578882"/>
          </a:xfrm>
          <a:prstGeom prst="roundRect">
            <a:avLst/>
          </a:prstGeom>
          <a:solidFill>
            <a:srgbClr val="C04F15"/>
          </a:solidFill>
          <a:ln>
            <a:solidFill>
              <a:schemeClr val="tx1">
                <a:lumMod val="50000"/>
                <a:lumOff val="50000"/>
              </a:schemeClr>
            </a:solidFill>
          </a:ln>
        </p:spPr>
        <p:txBody>
          <a:bodyPr wrap="square" rtlCol="0">
            <a:spAutoFit/>
          </a:bodyPr>
          <a:lstStyle/>
          <a:p>
            <a:r>
              <a:rPr lang="ja-JP" altLang="en-US" sz="1400" b="1" dirty="0">
                <a:solidFill>
                  <a:schemeClr val="bg1"/>
                </a:solidFill>
              </a:rPr>
              <a:t>保全農地（農用地区域・生産緑地地区）</a:t>
            </a:r>
            <a:endParaRPr lang="en-US" altLang="ja-JP" sz="1400" b="1" dirty="0">
              <a:solidFill>
                <a:schemeClr val="bg1"/>
              </a:solidFill>
            </a:endParaRPr>
          </a:p>
        </p:txBody>
      </p:sp>
      <p:sp>
        <p:nvSpPr>
          <p:cNvPr id="48" name="テキスト ボックス 47">
            <a:extLst>
              <a:ext uri="{FF2B5EF4-FFF2-40B4-BE49-F238E27FC236}">
                <a16:creationId xmlns:a16="http://schemas.microsoft.com/office/drawing/2014/main" id="{5620B936-BEFA-B609-08AB-7EA828474695}"/>
              </a:ext>
            </a:extLst>
          </p:cNvPr>
          <p:cNvSpPr txBox="1"/>
          <p:nvPr/>
        </p:nvSpPr>
        <p:spPr>
          <a:xfrm>
            <a:off x="307755" y="1279256"/>
            <a:ext cx="1906291" cy="251795"/>
          </a:xfrm>
          <a:prstGeom prst="rect">
            <a:avLst/>
          </a:prstGeom>
          <a:solidFill>
            <a:schemeClr val="bg1"/>
          </a:solidFill>
          <a:ln>
            <a:solidFill>
              <a:schemeClr val="tx1"/>
            </a:solidFill>
          </a:ln>
        </p:spPr>
        <p:txBody>
          <a:bodyPr wrap="none" tIns="36000" bIns="0" rtlCol="0" anchor="ctr">
            <a:spAutoFit/>
          </a:bodyPr>
          <a:lstStyle/>
          <a:p>
            <a:pPr algn="ctr"/>
            <a:r>
              <a:rPr kumimoji="1" lang="en-US" altLang="ja-JP" sz="1400" b="1" dirty="0"/>
              <a:t>R</a:t>
            </a:r>
            <a:r>
              <a:rPr lang="ja-JP" altLang="en-US" sz="1400" b="1" dirty="0"/>
              <a:t>５</a:t>
            </a:r>
            <a:r>
              <a:rPr kumimoji="1" lang="ja-JP" altLang="en-US" sz="1400" b="1" dirty="0"/>
              <a:t>面積：</a:t>
            </a:r>
            <a:r>
              <a:rPr kumimoji="1" lang="en-US" altLang="ja-JP" sz="1400" b="1" dirty="0"/>
              <a:t>256.61. ha</a:t>
            </a:r>
            <a:endParaRPr kumimoji="1" lang="ja-JP" altLang="en-US" sz="1400" b="1" dirty="0"/>
          </a:p>
        </p:txBody>
      </p:sp>
      <p:sp>
        <p:nvSpPr>
          <p:cNvPr id="49" name="テキスト ボックス 48">
            <a:extLst>
              <a:ext uri="{FF2B5EF4-FFF2-40B4-BE49-F238E27FC236}">
                <a16:creationId xmlns:a16="http://schemas.microsoft.com/office/drawing/2014/main" id="{0C317779-DD28-E96D-2DBD-32096CE10724}"/>
              </a:ext>
            </a:extLst>
          </p:cNvPr>
          <p:cNvSpPr txBox="1"/>
          <p:nvPr/>
        </p:nvSpPr>
        <p:spPr>
          <a:xfrm>
            <a:off x="2944569" y="1279256"/>
            <a:ext cx="1754006" cy="251795"/>
          </a:xfrm>
          <a:prstGeom prst="rect">
            <a:avLst/>
          </a:prstGeom>
          <a:solidFill>
            <a:schemeClr val="bg1"/>
          </a:solidFill>
          <a:ln>
            <a:solidFill>
              <a:schemeClr val="tx1"/>
            </a:solidFill>
          </a:ln>
        </p:spPr>
        <p:txBody>
          <a:bodyPr wrap="none" tIns="36000" bIns="0" rtlCol="0" anchor="ctr">
            <a:spAutoFit/>
          </a:bodyPr>
          <a:lstStyle/>
          <a:p>
            <a:pPr algn="ctr"/>
            <a:r>
              <a:rPr kumimoji="1" lang="en-US" altLang="ja-JP" sz="1400" b="1" dirty="0"/>
              <a:t>R</a:t>
            </a:r>
            <a:r>
              <a:rPr lang="ja-JP" altLang="en-US" sz="1400" b="1" dirty="0"/>
              <a:t>５</a:t>
            </a:r>
            <a:r>
              <a:rPr kumimoji="1" lang="ja-JP" altLang="en-US" sz="1400" b="1" dirty="0"/>
              <a:t>面積：</a:t>
            </a:r>
            <a:r>
              <a:rPr kumimoji="1" lang="en-US" altLang="ja-JP" sz="1400" b="1" dirty="0"/>
              <a:t>85.18 ha</a:t>
            </a:r>
            <a:endParaRPr kumimoji="1" lang="ja-JP" altLang="en-US" sz="1400" b="1" dirty="0"/>
          </a:p>
        </p:txBody>
      </p:sp>
      <p:sp>
        <p:nvSpPr>
          <p:cNvPr id="51" name="テキスト ボックス 50">
            <a:extLst>
              <a:ext uri="{FF2B5EF4-FFF2-40B4-BE49-F238E27FC236}">
                <a16:creationId xmlns:a16="http://schemas.microsoft.com/office/drawing/2014/main" id="{51CF4FA5-8A6F-B69A-736A-9F3474ABC1B6}"/>
              </a:ext>
            </a:extLst>
          </p:cNvPr>
          <p:cNvSpPr txBox="1"/>
          <p:nvPr/>
        </p:nvSpPr>
        <p:spPr>
          <a:xfrm>
            <a:off x="6284062" y="1279256"/>
            <a:ext cx="1754006" cy="251795"/>
          </a:xfrm>
          <a:prstGeom prst="rect">
            <a:avLst/>
          </a:prstGeom>
          <a:solidFill>
            <a:schemeClr val="bg1"/>
          </a:solidFill>
          <a:ln>
            <a:solidFill>
              <a:schemeClr val="tx1"/>
            </a:solidFill>
          </a:ln>
        </p:spPr>
        <p:txBody>
          <a:bodyPr wrap="none" tIns="36000" bIns="0" rtlCol="0" anchor="ctr">
            <a:spAutoFit/>
          </a:bodyPr>
          <a:lstStyle/>
          <a:p>
            <a:pPr algn="ctr"/>
            <a:r>
              <a:rPr kumimoji="1" lang="en-US" altLang="ja-JP" sz="1400" b="1" dirty="0"/>
              <a:t>R</a:t>
            </a:r>
            <a:r>
              <a:rPr lang="ja-JP" altLang="en-US" sz="1400" b="1" dirty="0"/>
              <a:t>５</a:t>
            </a:r>
            <a:r>
              <a:rPr kumimoji="1" lang="ja-JP" altLang="en-US" sz="1400" b="1" dirty="0"/>
              <a:t>面積：</a:t>
            </a:r>
            <a:r>
              <a:rPr kumimoji="1" lang="en-US" altLang="ja-JP" sz="1400" b="1" dirty="0"/>
              <a:t>88.61 ha</a:t>
            </a:r>
            <a:endParaRPr kumimoji="1" lang="ja-JP" altLang="en-US" sz="1400" b="1" dirty="0"/>
          </a:p>
        </p:txBody>
      </p:sp>
      <p:sp>
        <p:nvSpPr>
          <p:cNvPr id="52" name="テキスト ボックス 51">
            <a:extLst>
              <a:ext uri="{FF2B5EF4-FFF2-40B4-BE49-F238E27FC236}">
                <a16:creationId xmlns:a16="http://schemas.microsoft.com/office/drawing/2014/main" id="{331627B7-9A6A-3F24-4452-5552E6267690}"/>
              </a:ext>
            </a:extLst>
          </p:cNvPr>
          <p:cNvSpPr txBox="1"/>
          <p:nvPr/>
        </p:nvSpPr>
        <p:spPr>
          <a:xfrm>
            <a:off x="9465519" y="1279256"/>
            <a:ext cx="1959191" cy="251795"/>
          </a:xfrm>
          <a:prstGeom prst="rect">
            <a:avLst/>
          </a:prstGeom>
          <a:solidFill>
            <a:schemeClr val="bg1"/>
          </a:solidFill>
          <a:ln>
            <a:solidFill>
              <a:schemeClr val="tx1"/>
            </a:solidFill>
          </a:ln>
        </p:spPr>
        <p:txBody>
          <a:bodyPr wrap="none" tIns="36000" bIns="0" rtlCol="0" anchor="ctr">
            <a:spAutoFit/>
          </a:bodyPr>
          <a:lstStyle/>
          <a:p>
            <a:pPr algn="ctr"/>
            <a:r>
              <a:rPr kumimoji="1" lang="en-US" altLang="ja-JP" sz="1400" b="1" dirty="0"/>
              <a:t>R</a:t>
            </a:r>
            <a:r>
              <a:rPr lang="ja-JP" altLang="en-US" sz="1400" b="1" dirty="0"/>
              <a:t>５</a:t>
            </a:r>
            <a:r>
              <a:rPr kumimoji="1" lang="ja-JP" altLang="en-US" sz="1400" b="1" dirty="0"/>
              <a:t>面積：</a:t>
            </a:r>
            <a:r>
              <a:rPr kumimoji="1" lang="en-US" altLang="ja-JP" sz="1400" b="1" dirty="0"/>
              <a:t>2982.65 ha</a:t>
            </a:r>
            <a:endParaRPr kumimoji="1" lang="ja-JP" altLang="en-US" sz="1400" b="1" dirty="0"/>
          </a:p>
        </p:txBody>
      </p:sp>
    </p:spTree>
    <p:extLst>
      <p:ext uri="{BB962C8B-B14F-4D97-AF65-F5344CB8AC3E}">
        <p14:creationId xmlns:p14="http://schemas.microsoft.com/office/powerpoint/2010/main" val="260369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60E1-D2C7-F5ED-6685-B64B2A1352D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859E26-8459-F8E7-2933-3C56DA6FCA39}"/>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0B980785-8B9C-F9D5-BEC6-1477345F7F9C}"/>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FA33E29D-301D-FAA7-C62D-B1B7285DE555}"/>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A7C62588-1C49-78A4-8649-6AFA8DCB75E5}"/>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C1954503-7F8F-8D80-12BB-83FFC70F9564}"/>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6</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C898C5CC-521B-383A-F823-A56349B1C815}"/>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ア）緑の目標水準に対する結果</a:t>
            </a:r>
          </a:p>
        </p:txBody>
      </p:sp>
      <p:graphicFrame>
        <p:nvGraphicFramePr>
          <p:cNvPr id="7" name="表 6">
            <a:extLst>
              <a:ext uri="{FF2B5EF4-FFF2-40B4-BE49-F238E27FC236}">
                <a16:creationId xmlns:a16="http://schemas.microsoft.com/office/drawing/2014/main" id="{C5F984BD-4F4A-7ECC-440A-FDA4DE90C30C}"/>
              </a:ext>
            </a:extLst>
          </p:cNvPr>
          <p:cNvGraphicFramePr>
            <a:graphicFrameLocks noGrp="1"/>
          </p:cNvGraphicFramePr>
          <p:nvPr>
            <p:extLst>
              <p:ext uri="{D42A27DB-BD31-4B8C-83A1-F6EECF244321}">
                <p14:modId xmlns:p14="http://schemas.microsoft.com/office/powerpoint/2010/main" val="2097232937"/>
              </p:ext>
            </p:extLst>
          </p:nvPr>
        </p:nvGraphicFramePr>
        <p:xfrm>
          <a:off x="386080" y="1238974"/>
          <a:ext cx="11593792" cy="365760"/>
        </p:xfrm>
        <a:graphic>
          <a:graphicData uri="http://schemas.openxmlformats.org/drawingml/2006/table">
            <a:tbl>
              <a:tblPr firstRow="1" bandRow="1">
                <a:tableStyleId>{5C22544A-7EE6-4342-B048-85BDC9FD1C3A}</a:tableStyleId>
              </a:tblPr>
              <a:tblGrid>
                <a:gridCol w="1359593">
                  <a:extLst>
                    <a:ext uri="{9D8B030D-6E8A-4147-A177-3AD203B41FA5}">
                      <a16:colId xmlns:a16="http://schemas.microsoft.com/office/drawing/2014/main" val="2877012653"/>
                    </a:ext>
                  </a:extLst>
                </a:gridCol>
                <a:gridCol w="10234199">
                  <a:extLst>
                    <a:ext uri="{9D8B030D-6E8A-4147-A177-3AD203B41FA5}">
                      <a16:colId xmlns:a16="http://schemas.microsoft.com/office/drawing/2014/main" val="1672119523"/>
                    </a:ext>
                  </a:extLst>
                </a:gridCol>
              </a:tblGrid>
              <a:tr h="341269">
                <a:tc>
                  <a:txBody>
                    <a:bodyPr/>
                    <a:lstStyle/>
                    <a:p>
                      <a:r>
                        <a:rPr kumimoji="1" lang="ja-JP" altLang="en-US" dirty="0"/>
                        <a:t>目標２</a:t>
                      </a:r>
                    </a:p>
                  </a:txBody>
                  <a:tcPr>
                    <a:solidFill>
                      <a:schemeClr val="accent6">
                        <a:lumMod val="75000"/>
                      </a:schemeClr>
                    </a:solidFill>
                  </a:tcPr>
                </a:tc>
                <a:tc>
                  <a:txBody>
                    <a:bodyPr/>
                    <a:lstStyle/>
                    <a:p>
                      <a:r>
                        <a:rPr kumimoji="1" lang="ja-JP" altLang="en-US" dirty="0">
                          <a:solidFill>
                            <a:schemeClr val="accent6">
                              <a:lumMod val="50000"/>
                            </a:schemeClr>
                          </a:solidFill>
                        </a:rPr>
                        <a:t>都市公園を含む緑のオープンスペースを市民</a:t>
                      </a:r>
                      <a:r>
                        <a:rPr kumimoji="1" lang="en-US" altLang="ja-JP" dirty="0">
                          <a:solidFill>
                            <a:schemeClr val="accent6">
                              <a:lumMod val="50000"/>
                            </a:schemeClr>
                          </a:solidFill>
                        </a:rPr>
                        <a:t>1</a:t>
                      </a:r>
                      <a:r>
                        <a:rPr kumimoji="1" lang="ja-JP" altLang="en-US" dirty="0">
                          <a:solidFill>
                            <a:schemeClr val="accent6">
                              <a:lumMod val="50000"/>
                            </a:schemeClr>
                          </a:solidFill>
                        </a:rPr>
                        <a:t>人当たり</a:t>
                      </a:r>
                      <a:r>
                        <a:rPr kumimoji="1" lang="en-US" altLang="ja-JP" dirty="0">
                          <a:solidFill>
                            <a:schemeClr val="accent6">
                              <a:lumMod val="50000"/>
                            </a:schemeClr>
                          </a:solidFill>
                        </a:rPr>
                        <a:t>10</a:t>
                      </a:r>
                      <a:r>
                        <a:rPr kumimoji="1" lang="ja-JP" altLang="en-US" dirty="0">
                          <a:solidFill>
                            <a:schemeClr val="accent6">
                              <a:lumMod val="50000"/>
                            </a:schemeClr>
                          </a:solidFill>
                        </a:rPr>
                        <a:t>㎡の確保を目指します。</a:t>
                      </a:r>
                    </a:p>
                  </a:txBody>
                  <a:tcPr>
                    <a:solidFill>
                      <a:schemeClr val="accent6">
                        <a:lumMod val="20000"/>
                        <a:lumOff val="80000"/>
                      </a:schemeClr>
                    </a:solidFill>
                  </a:tcPr>
                </a:tc>
                <a:extLst>
                  <a:ext uri="{0D108BD9-81ED-4DB2-BD59-A6C34878D82A}">
                    <a16:rowId xmlns:a16="http://schemas.microsoft.com/office/drawing/2014/main" val="1839683961"/>
                  </a:ext>
                </a:extLst>
              </a:tr>
            </a:tbl>
          </a:graphicData>
        </a:graphic>
      </p:graphicFrame>
      <p:sp>
        <p:nvSpPr>
          <p:cNvPr id="9" name="矢印: 右 8">
            <a:extLst>
              <a:ext uri="{FF2B5EF4-FFF2-40B4-BE49-F238E27FC236}">
                <a16:creationId xmlns:a16="http://schemas.microsoft.com/office/drawing/2014/main" id="{A9B91D84-4042-9D41-70A8-2528A1486B0A}"/>
              </a:ext>
            </a:extLst>
          </p:cNvPr>
          <p:cNvSpPr/>
          <p:nvPr/>
        </p:nvSpPr>
        <p:spPr>
          <a:xfrm>
            <a:off x="522513" y="1735118"/>
            <a:ext cx="310751" cy="484632"/>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5B798E3-F8AC-C41C-F9E0-6A9AEE6FF54A}"/>
              </a:ext>
            </a:extLst>
          </p:cNvPr>
          <p:cNvSpPr txBox="1"/>
          <p:nvPr/>
        </p:nvSpPr>
        <p:spPr>
          <a:xfrm>
            <a:off x="963893" y="1740440"/>
            <a:ext cx="11001465" cy="507561"/>
          </a:xfrm>
          <a:prstGeom prst="roundRect">
            <a:avLst/>
          </a:prstGeom>
          <a:noFill/>
          <a:ln w="19050">
            <a:solidFill>
              <a:schemeClr val="accent3"/>
            </a:solidFill>
            <a:prstDash val="sysDash"/>
          </a:ln>
        </p:spPr>
        <p:txBody>
          <a:bodyPr wrap="square" tIns="108000" bIns="72000" rtlCol="0">
            <a:spAutoFit/>
          </a:bodyPr>
          <a:lstStyle/>
          <a:p>
            <a:r>
              <a:rPr lang="ja-JP" altLang="en-US" dirty="0"/>
              <a:t>緑のオープンスペースは、</a:t>
            </a:r>
            <a:r>
              <a:rPr lang="ja-JP" altLang="en-US" b="1" u="sng" dirty="0">
                <a:solidFill>
                  <a:srgbClr val="C00000"/>
                </a:solidFill>
              </a:rPr>
              <a:t>達成まで約 １．７３（㎡／人）となっています。</a:t>
            </a:r>
            <a:endParaRPr lang="en-US" altLang="ja-JP" b="1" u="sng" dirty="0">
              <a:solidFill>
                <a:srgbClr val="C00000"/>
              </a:solidFill>
            </a:endParaRPr>
          </a:p>
        </p:txBody>
      </p:sp>
      <p:sp>
        <p:nvSpPr>
          <p:cNvPr id="12" name="テキスト ボックス 11">
            <a:extLst>
              <a:ext uri="{FF2B5EF4-FFF2-40B4-BE49-F238E27FC236}">
                <a16:creationId xmlns:a16="http://schemas.microsoft.com/office/drawing/2014/main" id="{1DB25790-4007-9111-82A7-D44B0F97509E}"/>
              </a:ext>
            </a:extLst>
          </p:cNvPr>
          <p:cNvSpPr txBox="1"/>
          <p:nvPr/>
        </p:nvSpPr>
        <p:spPr>
          <a:xfrm>
            <a:off x="1904319" y="2522603"/>
            <a:ext cx="8240488" cy="369332"/>
          </a:xfrm>
          <a:prstGeom prst="rect">
            <a:avLst/>
          </a:prstGeom>
          <a:noFill/>
        </p:spPr>
        <p:txBody>
          <a:bodyPr wrap="square">
            <a:spAutoFit/>
          </a:bodyPr>
          <a:lstStyle/>
          <a:p>
            <a:pPr algn="ctr"/>
            <a:r>
              <a:rPr lang="ja-JP" altLang="en-US" dirty="0"/>
              <a:t>表４　市民</a:t>
            </a:r>
            <a:r>
              <a:rPr lang="en-US" altLang="ja-JP" dirty="0"/>
              <a:t>1</a:t>
            </a:r>
            <a:r>
              <a:rPr lang="ja-JP" altLang="en-US" dirty="0"/>
              <a:t>人当たりの緑のオープンスペースの推移</a:t>
            </a:r>
          </a:p>
        </p:txBody>
      </p:sp>
      <p:graphicFrame>
        <p:nvGraphicFramePr>
          <p:cNvPr id="13" name="表 12">
            <a:extLst>
              <a:ext uri="{FF2B5EF4-FFF2-40B4-BE49-F238E27FC236}">
                <a16:creationId xmlns:a16="http://schemas.microsoft.com/office/drawing/2014/main" id="{533CA717-5730-B477-C772-E594B334CC0A}"/>
              </a:ext>
            </a:extLst>
          </p:cNvPr>
          <p:cNvGraphicFramePr>
            <a:graphicFrameLocks noGrp="1"/>
          </p:cNvGraphicFramePr>
          <p:nvPr>
            <p:extLst>
              <p:ext uri="{D42A27DB-BD31-4B8C-83A1-F6EECF244321}">
                <p14:modId xmlns:p14="http://schemas.microsoft.com/office/powerpoint/2010/main" val="1307456831"/>
              </p:ext>
            </p:extLst>
          </p:nvPr>
        </p:nvGraphicFramePr>
        <p:xfrm>
          <a:off x="949379" y="2888745"/>
          <a:ext cx="11015979" cy="3627840"/>
        </p:xfrm>
        <a:graphic>
          <a:graphicData uri="http://schemas.openxmlformats.org/drawingml/2006/table">
            <a:tbl>
              <a:tblPr firstRow="1" firstCol="1" bandRow="1">
                <a:tableStyleId>{5C22544A-7EE6-4342-B048-85BDC9FD1C3A}</a:tableStyleId>
              </a:tblPr>
              <a:tblGrid>
                <a:gridCol w="4393529">
                  <a:extLst>
                    <a:ext uri="{9D8B030D-6E8A-4147-A177-3AD203B41FA5}">
                      <a16:colId xmlns:a16="http://schemas.microsoft.com/office/drawing/2014/main" val="2449280551"/>
                    </a:ext>
                  </a:extLst>
                </a:gridCol>
                <a:gridCol w="1692207">
                  <a:extLst>
                    <a:ext uri="{9D8B030D-6E8A-4147-A177-3AD203B41FA5}">
                      <a16:colId xmlns:a16="http://schemas.microsoft.com/office/drawing/2014/main" val="585685229"/>
                    </a:ext>
                  </a:extLst>
                </a:gridCol>
                <a:gridCol w="1692207">
                  <a:extLst>
                    <a:ext uri="{9D8B030D-6E8A-4147-A177-3AD203B41FA5}">
                      <a16:colId xmlns:a16="http://schemas.microsoft.com/office/drawing/2014/main" val="487143673"/>
                    </a:ext>
                  </a:extLst>
                </a:gridCol>
                <a:gridCol w="1619018">
                  <a:extLst>
                    <a:ext uri="{9D8B030D-6E8A-4147-A177-3AD203B41FA5}">
                      <a16:colId xmlns:a16="http://schemas.microsoft.com/office/drawing/2014/main" val="2140508992"/>
                    </a:ext>
                  </a:extLst>
                </a:gridCol>
                <a:gridCol w="1619018">
                  <a:extLst>
                    <a:ext uri="{9D8B030D-6E8A-4147-A177-3AD203B41FA5}">
                      <a16:colId xmlns:a16="http://schemas.microsoft.com/office/drawing/2014/main" val="3587868443"/>
                    </a:ext>
                  </a:extLst>
                </a:gridCol>
              </a:tblGrid>
              <a:tr h="197335">
                <a:tc rowSpan="2">
                  <a:txBody>
                    <a:bodyPr/>
                    <a:lstStyle/>
                    <a:p>
                      <a:pPr algn="ctr">
                        <a:buNone/>
                      </a:pPr>
                      <a:r>
                        <a:rPr lang="ja-JP" sz="1600" b="0" kern="100" dirty="0">
                          <a:solidFill>
                            <a:schemeClr val="tx1"/>
                          </a:solidFill>
                          <a:effectLst/>
                          <a:latin typeface="+mn-lt"/>
                        </a:rPr>
                        <a:t>項　目</a:t>
                      </a:r>
                      <a:endParaRPr lang="ja-JP" sz="1600" b="0" kern="100" dirty="0">
                        <a:solidFill>
                          <a:schemeClr val="tx1"/>
                        </a:solidFill>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buNone/>
                      </a:pPr>
                      <a:r>
                        <a:rPr lang="ja-JP" sz="1600" b="0" kern="100" dirty="0">
                          <a:solidFill>
                            <a:schemeClr val="tx1"/>
                          </a:solidFill>
                          <a:effectLst/>
                        </a:rPr>
                        <a:t>実　績</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pPr algn="ctr">
                        <a:buNone/>
                      </a:pP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5459843"/>
                  </a:ext>
                </a:extLst>
              </a:tr>
              <a:tr h="648000">
                <a:tc vMerge="1">
                  <a:txBody>
                    <a:bodyPr/>
                    <a:lstStyle/>
                    <a:p>
                      <a:endParaRPr kumimoji="1" lang="ja-JP" altLang="en-US"/>
                    </a:p>
                  </a:txBody>
                  <a:tcPr/>
                </a:tc>
                <a:tc>
                  <a:txBody>
                    <a:bodyPr/>
                    <a:lstStyle/>
                    <a:p>
                      <a:pPr algn="ctr">
                        <a:buNone/>
                      </a:pPr>
                      <a:r>
                        <a:rPr lang="ja-JP" sz="1600" b="0" kern="100" dirty="0">
                          <a:solidFill>
                            <a:schemeClr val="tx1"/>
                          </a:solidFill>
                          <a:effectLst/>
                          <a:latin typeface="+mn-lt"/>
                        </a:rPr>
                        <a:t>平成</a:t>
                      </a:r>
                      <a:r>
                        <a:rPr lang="en-US" altLang="ja-JP" sz="1600" b="0" kern="100" dirty="0">
                          <a:solidFill>
                            <a:schemeClr val="tx1"/>
                          </a:solidFill>
                          <a:effectLst/>
                          <a:latin typeface="+mn-lt"/>
                        </a:rPr>
                        <a:t>19</a:t>
                      </a:r>
                      <a:r>
                        <a:rPr lang="ja-JP" sz="1600" b="0" kern="100" dirty="0">
                          <a:solidFill>
                            <a:schemeClr val="tx1"/>
                          </a:solidFill>
                          <a:effectLst/>
                          <a:latin typeface="+mn-lt"/>
                        </a:rPr>
                        <a:t>年</a:t>
                      </a:r>
                      <a:r>
                        <a:rPr lang="ja-JP" altLang="en-US" sz="1600" b="0" kern="100" dirty="0">
                          <a:solidFill>
                            <a:schemeClr val="tx1"/>
                          </a:solidFill>
                          <a:effectLst/>
                          <a:latin typeface="+mn-lt"/>
                        </a:rPr>
                        <a:t>度</a:t>
                      </a:r>
                      <a:endParaRPr lang="ja-JP" sz="1600" b="0" kern="100" dirty="0">
                        <a:solidFill>
                          <a:schemeClr val="tx1"/>
                        </a:solidFill>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sz="1600" b="0" kern="100" dirty="0">
                          <a:solidFill>
                            <a:schemeClr val="tx1"/>
                          </a:solidFill>
                          <a:effectLst/>
                          <a:latin typeface="+mn-lt"/>
                        </a:rPr>
                        <a:t>令和</a:t>
                      </a:r>
                      <a:r>
                        <a:rPr lang="ja-JP" altLang="en-US" sz="1600" b="0" kern="100" dirty="0">
                          <a:solidFill>
                            <a:schemeClr val="tx1"/>
                          </a:solidFill>
                          <a:effectLst/>
                          <a:latin typeface="+mn-lt"/>
                        </a:rPr>
                        <a:t>５</a:t>
                      </a:r>
                      <a:r>
                        <a:rPr lang="ja-JP" sz="1600" b="0" kern="100" dirty="0">
                          <a:solidFill>
                            <a:schemeClr val="tx1"/>
                          </a:solidFill>
                          <a:effectLst/>
                          <a:latin typeface="+mn-lt"/>
                        </a:rPr>
                        <a:t>年</a:t>
                      </a:r>
                      <a:r>
                        <a:rPr lang="ja-JP" altLang="en-US" sz="1600" b="0" kern="100" dirty="0">
                          <a:solidFill>
                            <a:schemeClr val="tx1"/>
                          </a:solidFill>
                          <a:effectLst/>
                          <a:latin typeface="+mn-lt"/>
                        </a:rPr>
                        <a:t>度</a:t>
                      </a:r>
                      <a:endParaRPr lang="en-US" altLang="ja-JP" sz="1600" b="0" kern="100" dirty="0">
                        <a:solidFill>
                          <a:schemeClr val="tx1"/>
                        </a:solidFill>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ja-JP" sz="1600" b="0" kern="100" dirty="0">
                          <a:solidFill>
                            <a:schemeClr val="tx1"/>
                          </a:solidFill>
                          <a:effectLst/>
                          <a:latin typeface="+mn-ea"/>
                          <a:ea typeface="+mn-ea"/>
                        </a:rPr>
                        <a:t>増減</a:t>
                      </a:r>
                    </a:p>
                    <a:p>
                      <a:pPr algn="ctr">
                        <a:buNone/>
                      </a:pPr>
                      <a:r>
                        <a:rPr lang="ja-JP" sz="1600" b="0" kern="100" dirty="0">
                          <a:solidFill>
                            <a:schemeClr val="tx1"/>
                          </a:solidFill>
                          <a:effectLst/>
                          <a:latin typeface="+mn-ea"/>
                          <a:ea typeface="+mn-ea"/>
                        </a:rPr>
                        <a:t>（</a:t>
                      </a:r>
                      <a:r>
                        <a:rPr lang="en-US" altLang="ja-JP" sz="1600" b="0" kern="100" dirty="0">
                          <a:solidFill>
                            <a:schemeClr val="tx1"/>
                          </a:solidFill>
                          <a:effectLst/>
                          <a:latin typeface="+mn-ea"/>
                          <a:ea typeface="+mn-ea"/>
                        </a:rPr>
                        <a:t>H19</a:t>
                      </a:r>
                      <a:r>
                        <a:rPr lang="ja-JP" sz="1600" b="0" kern="100" dirty="0">
                          <a:solidFill>
                            <a:schemeClr val="tx1"/>
                          </a:solidFill>
                          <a:effectLst/>
                          <a:latin typeface="+mn-ea"/>
                          <a:ea typeface="+mn-ea"/>
                        </a:rPr>
                        <a:t>～</a:t>
                      </a:r>
                      <a:r>
                        <a:rPr lang="en-US" altLang="ja-JP" sz="1600" b="0" kern="100" dirty="0">
                          <a:solidFill>
                            <a:schemeClr val="tx1"/>
                          </a:solidFill>
                          <a:effectLst/>
                          <a:latin typeface="+mn-ea"/>
                          <a:ea typeface="+mn-ea"/>
                        </a:rPr>
                        <a:t>R5</a:t>
                      </a:r>
                      <a:r>
                        <a:rPr lang="ja-JP" sz="1600" b="0" kern="100" dirty="0">
                          <a:solidFill>
                            <a:schemeClr val="tx1"/>
                          </a:solidFill>
                          <a:effectLst/>
                          <a:latin typeface="+mn-ea"/>
                          <a:ea typeface="+mn-ea"/>
                        </a:rPr>
                        <a:t>）</a:t>
                      </a:r>
                      <a:endParaRPr lang="ja-JP" sz="16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altLang="en-US" sz="1600" b="0" kern="100" dirty="0">
                          <a:solidFill>
                            <a:schemeClr val="tx1"/>
                          </a:solidFill>
                          <a:effectLst/>
                          <a:latin typeface="+mn-ea"/>
                          <a:ea typeface="+mn-ea"/>
                          <a:cs typeface="Times New Roman" panose="02020603050405020304" pitchFamily="18" charset="0"/>
                        </a:rPr>
                        <a:t>（参考）</a:t>
                      </a:r>
                      <a:endParaRPr lang="en-US" altLang="ja-JP" sz="1600" b="0" kern="100" dirty="0">
                        <a:solidFill>
                          <a:schemeClr val="tx1"/>
                        </a:solidFill>
                        <a:effectLst/>
                        <a:latin typeface="+mn-ea"/>
                        <a:ea typeface="+mn-ea"/>
                        <a:cs typeface="Times New Roman" panose="02020603050405020304" pitchFamily="18" charset="0"/>
                      </a:endParaRPr>
                    </a:p>
                    <a:p>
                      <a:pPr algn="ctr">
                        <a:buNone/>
                      </a:pPr>
                      <a:r>
                        <a:rPr lang="ja-JP" altLang="en-US" sz="1600" b="0" kern="100" dirty="0">
                          <a:solidFill>
                            <a:schemeClr val="tx1"/>
                          </a:solidFill>
                          <a:effectLst/>
                          <a:latin typeface="+mn-ea"/>
                          <a:ea typeface="+mn-ea"/>
                          <a:cs typeface="Times New Roman" panose="02020603050405020304" pitchFamily="18" charset="0"/>
                        </a:rPr>
                        <a:t>令和６年度</a:t>
                      </a:r>
                      <a:endParaRPr lang="ja-JP" sz="16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1247827"/>
                  </a:ext>
                </a:extLst>
              </a:tr>
              <a:tr h="648000">
                <a:tc>
                  <a:txBody>
                    <a:bodyPr/>
                    <a:lstStyle/>
                    <a:p>
                      <a:pPr algn="just">
                        <a:lnSpc>
                          <a:spcPct val="100000"/>
                        </a:lnSpc>
                        <a:buNone/>
                      </a:pPr>
                      <a:r>
                        <a:rPr lang="ja-JP" sz="1600" b="1" kern="100" dirty="0">
                          <a:solidFill>
                            <a:schemeClr val="tx1"/>
                          </a:solidFill>
                          <a:effectLst/>
                          <a:latin typeface="+mn-lt"/>
                        </a:rPr>
                        <a:t>市民</a:t>
                      </a:r>
                      <a:r>
                        <a:rPr lang="en-US" sz="1600" b="1" kern="100" dirty="0">
                          <a:solidFill>
                            <a:schemeClr val="tx1"/>
                          </a:solidFill>
                          <a:effectLst/>
                          <a:latin typeface="+mn-lt"/>
                        </a:rPr>
                        <a:t>1</a:t>
                      </a:r>
                      <a:r>
                        <a:rPr lang="ja-JP" sz="1600" b="1" kern="100" dirty="0">
                          <a:solidFill>
                            <a:schemeClr val="tx1"/>
                          </a:solidFill>
                          <a:effectLst/>
                          <a:latin typeface="+mn-lt"/>
                        </a:rPr>
                        <a:t>人当たりの緑のオープンスペース</a:t>
                      </a:r>
                      <a:r>
                        <a:rPr lang="ja-JP" sz="1600" b="1" kern="100" baseline="30000" dirty="0">
                          <a:solidFill>
                            <a:schemeClr val="tx1"/>
                          </a:solidFill>
                          <a:effectLst/>
                          <a:latin typeface="+mn-lt"/>
                        </a:rPr>
                        <a:t>注）</a:t>
                      </a:r>
                      <a:endParaRPr lang="ja-JP" sz="1600" b="1" kern="100" dirty="0">
                        <a:solidFill>
                          <a:schemeClr val="tx1"/>
                        </a:solidFill>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buNone/>
                      </a:pPr>
                      <a:r>
                        <a:rPr lang="en-US" altLang="ja-JP" sz="1800" b="1" kern="100" dirty="0">
                          <a:solidFill>
                            <a:schemeClr val="tx1"/>
                          </a:solidFill>
                          <a:effectLst/>
                          <a:latin typeface="+mn-ea"/>
                          <a:ea typeface="+mn-ea"/>
                        </a:rPr>
                        <a:t>7.78</a:t>
                      </a:r>
                      <a:endParaRPr lang="ja-JP" sz="1800" b="1" kern="100" dirty="0">
                        <a:solidFill>
                          <a:schemeClr val="tx1"/>
                        </a:solidFill>
                        <a:effectLst/>
                        <a:latin typeface="+mn-ea"/>
                        <a:ea typeface="+mn-ea"/>
                      </a:endParaRPr>
                    </a:p>
                    <a:p>
                      <a:pPr algn="ctr">
                        <a:lnSpc>
                          <a:spcPct val="100000"/>
                        </a:lnSpc>
                        <a:buNone/>
                      </a:pPr>
                      <a:r>
                        <a:rPr lang="ja-JP" sz="1800" b="1" kern="100" dirty="0">
                          <a:solidFill>
                            <a:schemeClr val="tx1"/>
                          </a:solidFill>
                          <a:effectLst/>
                          <a:latin typeface="+mn-ea"/>
                          <a:ea typeface="+mn-ea"/>
                        </a:rPr>
                        <a:t>（㎡</a:t>
                      </a:r>
                      <a:r>
                        <a:rPr lang="en-US" sz="1800" b="1" kern="100" dirty="0">
                          <a:solidFill>
                            <a:schemeClr val="tx1"/>
                          </a:solidFill>
                          <a:effectLst/>
                          <a:latin typeface="+mn-ea"/>
                          <a:ea typeface="+mn-ea"/>
                        </a:rPr>
                        <a:t>/</a:t>
                      </a:r>
                      <a:r>
                        <a:rPr lang="ja-JP" sz="1800" b="1" kern="100" dirty="0">
                          <a:solidFill>
                            <a:schemeClr val="tx1"/>
                          </a:solidFill>
                          <a:effectLst/>
                          <a:latin typeface="+mn-ea"/>
                          <a:ea typeface="+mn-ea"/>
                        </a:rPr>
                        <a:t>人）</a:t>
                      </a:r>
                      <a:endParaRPr 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buNone/>
                      </a:pPr>
                      <a:r>
                        <a:rPr lang="en-US" altLang="ja-JP" sz="1800" b="1" kern="100" dirty="0">
                          <a:solidFill>
                            <a:schemeClr val="tx1"/>
                          </a:solidFill>
                          <a:effectLst/>
                          <a:latin typeface="+mn-ea"/>
                          <a:ea typeface="+mn-ea"/>
                        </a:rPr>
                        <a:t>8.27</a:t>
                      </a:r>
                      <a:endParaRPr lang="ja-JP" sz="1800" b="1" kern="100" dirty="0">
                        <a:solidFill>
                          <a:schemeClr val="tx1"/>
                        </a:solidFill>
                        <a:effectLst/>
                        <a:latin typeface="+mn-ea"/>
                        <a:ea typeface="+mn-ea"/>
                      </a:endParaRPr>
                    </a:p>
                    <a:p>
                      <a:pPr algn="ctr">
                        <a:lnSpc>
                          <a:spcPct val="100000"/>
                        </a:lnSpc>
                        <a:buNone/>
                      </a:pPr>
                      <a:r>
                        <a:rPr lang="ja-JP" sz="1800" b="1" kern="100" dirty="0">
                          <a:solidFill>
                            <a:schemeClr val="tx1"/>
                          </a:solidFill>
                          <a:effectLst/>
                          <a:latin typeface="+mn-ea"/>
                          <a:ea typeface="+mn-ea"/>
                        </a:rPr>
                        <a:t>（㎡</a:t>
                      </a:r>
                      <a:r>
                        <a:rPr lang="en-US" sz="1800" b="1" kern="100" dirty="0">
                          <a:solidFill>
                            <a:schemeClr val="tx1"/>
                          </a:solidFill>
                          <a:effectLst/>
                          <a:latin typeface="+mn-ea"/>
                          <a:ea typeface="+mn-ea"/>
                        </a:rPr>
                        <a:t>/</a:t>
                      </a:r>
                      <a:r>
                        <a:rPr lang="ja-JP" sz="1800" b="1" kern="100" dirty="0">
                          <a:solidFill>
                            <a:schemeClr val="tx1"/>
                          </a:solidFill>
                          <a:effectLst/>
                          <a:latin typeface="+mn-ea"/>
                          <a:ea typeface="+mn-ea"/>
                        </a:rPr>
                        <a:t>人）</a:t>
                      </a:r>
                      <a:endParaRPr 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buNone/>
                      </a:pPr>
                      <a:r>
                        <a:rPr lang="en-US" altLang="ja-JP" sz="1800" b="1" kern="100" dirty="0">
                          <a:solidFill>
                            <a:srgbClr val="C00000"/>
                          </a:solidFill>
                          <a:effectLst/>
                          <a:latin typeface="+mn-ea"/>
                          <a:ea typeface="+mn-ea"/>
                          <a:cs typeface="Times New Roman" panose="02020603050405020304" pitchFamily="18" charset="0"/>
                        </a:rPr>
                        <a:t>+0.49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buNone/>
                      </a:pPr>
                      <a:r>
                        <a:rPr lang="en-US" altLang="ja-JP" sz="1800" b="1" kern="100" dirty="0">
                          <a:solidFill>
                            <a:schemeClr val="tx1"/>
                          </a:solidFill>
                          <a:effectLst/>
                          <a:latin typeface="+mn-ea"/>
                          <a:ea typeface="+mn-ea"/>
                          <a:cs typeface="Times New Roman" panose="02020603050405020304" pitchFamily="18" charset="0"/>
                        </a:rPr>
                        <a:t>8.23</a:t>
                      </a:r>
                    </a:p>
                    <a:p>
                      <a:pPr algn="ctr">
                        <a:lnSpc>
                          <a:spcPct val="100000"/>
                        </a:lnSpc>
                        <a:buNone/>
                      </a:pPr>
                      <a:r>
                        <a:rPr lang="ja-JP" altLang="en-US" sz="1800" b="1" kern="100" dirty="0">
                          <a:solidFill>
                            <a:schemeClr val="tx1"/>
                          </a:solidFill>
                          <a:effectLst/>
                          <a:latin typeface="+mn-ea"/>
                          <a:ea typeface="+mn-ea"/>
                          <a:cs typeface="Times New Roman" panose="02020603050405020304" pitchFamily="18" charset="0"/>
                        </a:rPr>
                        <a:t>（㎡</a:t>
                      </a:r>
                      <a:r>
                        <a:rPr lang="en-US" altLang="ja-JP" sz="1800" b="1" kern="100" dirty="0">
                          <a:solidFill>
                            <a:schemeClr val="tx1"/>
                          </a:solidFill>
                          <a:effectLst/>
                          <a:latin typeface="+mn-ea"/>
                          <a:ea typeface="+mn-ea"/>
                          <a:cs typeface="Times New Roman" panose="02020603050405020304" pitchFamily="18" charset="0"/>
                        </a:rPr>
                        <a:t>/</a:t>
                      </a:r>
                      <a:r>
                        <a:rPr lang="ja-JP" altLang="en-US" sz="1800" b="1" kern="100" dirty="0">
                          <a:solidFill>
                            <a:schemeClr val="tx1"/>
                          </a:solidFill>
                          <a:effectLst/>
                          <a:latin typeface="+mn-ea"/>
                          <a:ea typeface="+mn-ea"/>
                          <a:cs typeface="Times New Roman" panose="02020603050405020304" pitchFamily="18" charset="0"/>
                        </a:rPr>
                        <a:t>人）</a:t>
                      </a:r>
                      <a:endParaRPr lang="en-US" alt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2515711"/>
                  </a:ext>
                </a:extLst>
              </a:tr>
              <a:tr h="648000">
                <a:tc>
                  <a:txBody>
                    <a:bodyPr/>
                    <a:lstStyle/>
                    <a:p>
                      <a:pPr algn="just">
                        <a:lnSpc>
                          <a:spcPct val="100000"/>
                        </a:lnSpc>
                        <a:buNone/>
                      </a:pPr>
                      <a:r>
                        <a:rPr lang="ja-JP" altLang="en-US" sz="1600" b="0" kern="100" dirty="0">
                          <a:solidFill>
                            <a:schemeClr val="tx1"/>
                          </a:solidFill>
                          <a:effectLst/>
                          <a:latin typeface="+mn-ea"/>
                          <a:ea typeface="+mn-ea"/>
                          <a:cs typeface="Times New Roman" panose="02020603050405020304" pitchFamily="18" charset="0"/>
                        </a:rPr>
                        <a:t>緑のオープンスペース</a:t>
                      </a:r>
                      <a:endParaRPr lang="ja-JP" sz="16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kern="100" dirty="0">
                          <a:solidFill>
                            <a:schemeClr val="tx1"/>
                          </a:solidFill>
                          <a:effectLst/>
                          <a:latin typeface="+mn-ea"/>
                          <a:ea typeface="+mn-ea"/>
                          <a:cs typeface="Times New Roman" panose="02020603050405020304" pitchFamily="18" charset="0"/>
                        </a:rPr>
                        <a:t>3,026,700</a:t>
                      </a:r>
                      <a:r>
                        <a:rPr lang="ja-JP" altLang="en-US" sz="1800" kern="100" dirty="0">
                          <a:solidFill>
                            <a:schemeClr val="tx1"/>
                          </a:solidFill>
                          <a:effectLst/>
                          <a:latin typeface="+mn-ea"/>
                          <a:ea typeface="+mn-ea"/>
                          <a:cs typeface="Times New Roman" panose="02020603050405020304" pitchFamily="18" charset="0"/>
                        </a:rPr>
                        <a:t>㎡</a:t>
                      </a:r>
                      <a:endParaRPr lang="ja-JP" sz="18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kern="100" dirty="0">
                          <a:solidFill>
                            <a:schemeClr val="tx1"/>
                          </a:solidFill>
                          <a:effectLst/>
                          <a:latin typeface="+mn-ea"/>
                          <a:ea typeface="+mn-ea"/>
                          <a:cs typeface="Times New Roman" panose="02020603050405020304" pitchFamily="18" charset="0"/>
                        </a:rPr>
                        <a:t>3,590,900</a:t>
                      </a:r>
                      <a:r>
                        <a:rPr lang="ja-JP" altLang="en-US" sz="1800" kern="100" dirty="0">
                          <a:solidFill>
                            <a:schemeClr val="tx1"/>
                          </a:solidFill>
                          <a:effectLst/>
                          <a:latin typeface="+mn-ea"/>
                          <a:ea typeface="+mn-ea"/>
                          <a:cs typeface="Times New Roman" panose="02020603050405020304" pitchFamily="18" charset="0"/>
                        </a:rPr>
                        <a:t>㎡</a:t>
                      </a:r>
                      <a:endParaRPr lang="ja-JP" sz="18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ja-JP" altLang="en-US" sz="1800" b="0" kern="100" dirty="0">
                          <a:solidFill>
                            <a:schemeClr val="tx1"/>
                          </a:solidFill>
                          <a:effectLst/>
                          <a:latin typeface="+mn-ea"/>
                          <a:ea typeface="+mn-ea"/>
                          <a:cs typeface="Times New Roman" panose="02020603050405020304" pitchFamily="18" charset="0"/>
                        </a:rPr>
                        <a:t>＋</a:t>
                      </a:r>
                      <a:r>
                        <a:rPr lang="en-US" altLang="ja-JP" sz="1800" b="0" kern="100" dirty="0">
                          <a:solidFill>
                            <a:schemeClr val="tx1"/>
                          </a:solidFill>
                          <a:effectLst/>
                          <a:latin typeface="+mn-ea"/>
                          <a:ea typeface="+mn-ea"/>
                          <a:cs typeface="Times New Roman" panose="02020603050405020304" pitchFamily="18" charset="0"/>
                        </a:rPr>
                        <a:t>564,200</a:t>
                      </a:r>
                      <a:r>
                        <a:rPr lang="ja-JP" altLang="en-US" sz="1800" b="0" kern="100" dirty="0">
                          <a:solidFill>
                            <a:schemeClr val="tx1"/>
                          </a:solidFill>
                          <a:effectLst/>
                          <a:latin typeface="+mn-ea"/>
                          <a:ea typeface="+mn-ea"/>
                          <a:cs typeface="Times New Roman" panose="02020603050405020304" pitchFamily="18" charset="0"/>
                        </a:rPr>
                        <a:t>㎡</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3,589,700</a:t>
                      </a:r>
                      <a:r>
                        <a:rPr lang="ja-JP" altLang="en-US" sz="1800" b="0" kern="100" dirty="0">
                          <a:solidFill>
                            <a:schemeClr val="tx1"/>
                          </a:solidFill>
                          <a:effectLst/>
                          <a:latin typeface="+mn-ea"/>
                          <a:ea typeface="+mn-ea"/>
                          <a:cs typeface="Times New Roman" panose="02020603050405020304" pitchFamily="18" charset="0"/>
                        </a:rPr>
                        <a:t>㎡</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0789660"/>
                  </a:ext>
                </a:extLst>
              </a:tr>
              <a:tr h="648000">
                <a:tc>
                  <a:txBody>
                    <a:bodyPr/>
                    <a:lstStyle/>
                    <a:p>
                      <a:pPr algn="just">
                        <a:lnSpc>
                          <a:spcPct val="100000"/>
                        </a:lnSpc>
                        <a:buNone/>
                      </a:pPr>
                      <a:r>
                        <a:rPr lang="ja-JP" altLang="en-US" sz="1600" b="0" kern="100" dirty="0">
                          <a:solidFill>
                            <a:schemeClr val="tx1"/>
                          </a:solidFill>
                          <a:effectLst/>
                          <a:latin typeface="+mn-ea"/>
                          <a:ea typeface="+mn-ea"/>
                          <a:cs typeface="Times New Roman" panose="02020603050405020304" pitchFamily="18" charset="0"/>
                        </a:rPr>
                        <a:t>柏市の人口</a:t>
                      </a:r>
                      <a:endParaRPr lang="ja-JP" sz="16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kern="100" dirty="0">
                          <a:solidFill>
                            <a:schemeClr val="tx1"/>
                          </a:solidFill>
                          <a:effectLst/>
                          <a:latin typeface="+mn-ea"/>
                          <a:ea typeface="+mn-ea"/>
                          <a:cs typeface="Times New Roman" panose="02020603050405020304" pitchFamily="18" charset="0"/>
                        </a:rPr>
                        <a:t>389,269</a:t>
                      </a:r>
                      <a:r>
                        <a:rPr lang="ja-JP" altLang="en-US" sz="1800" kern="100" dirty="0">
                          <a:solidFill>
                            <a:schemeClr val="tx1"/>
                          </a:solidFill>
                          <a:effectLst/>
                          <a:latin typeface="+mn-ea"/>
                          <a:ea typeface="+mn-ea"/>
                          <a:cs typeface="Times New Roman" panose="02020603050405020304" pitchFamily="18" charset="0"/>
                        </a:rPr>
                        <a:t>人</a:t>
                      </a:r>
                      <a:endParaRPr lang="ja-JP" sz="18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434,023</a:t>
                      </a:r>
                      <a:r>
                        <a:rPr lang="ja-JP" altLang="en-US" sz="1800" b="0" kern="100" dirty="0">
                          <a:solidFill>
                            <a:schemeClr val="tx1"/>
                          </a:solidFill>
                          <a:effectLst/>
                          <a:latin typeface="+mn-ea"/>
                          <a:ea typeface="+mn-ea"/>
                          <a:cs typeface="Times New Roman" panose="02020603050405020304" pitchFamily="18" charset="0"/>
                        </a:rPr>
                        <a:t>人</a:t>
                      </a:r>
                      <a:endParaRPr lang="ja-JP"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ja-JP" altLang="en-US" sz="1800" b="0" kern="100" dirty="0">
                          <a:solidFill>
                            <a:schemeClr val="tx1"/>
                          </a:solidFill>
                          <a:effectLst/>
                          <a:latin typeface="+mn-ea"/>
                          <a:ea typeface="+mn-ea"/>
                          <a:cs typeface="Times New Roman" panose="02020603050405020304" pitchFamily="18" charset="0"/>
                        </a:rPr>
                        <a:t>＋</a:t>
                      </a:r>
                      <a:r>
                        <a:rPr lang="en-US" altLang="ja-JP" sz="1800" b="0" kern="100" dirty="0">
                          <a:solidFill>
                            <a:schemeClr val="tx1"/>
                          </a:solidFill>
                          <a:effectLst/>
                          <a:latin typeface="+mn-ea"/>
                          <a:ea typeface="+mn-ea"/>
                          <a:cs typeface="Times New Roman" panose="02020603050405020304" pitchFamily="18" charset="0"/>
                        </a:rPr>
                        <a:t>74,754</a:t>
                      </a:r>
                      <a:r>
                        <a:rPr lang="ja-JP" altLang="en-US" sz="1800" b="0" kern="100" dirty="0">
                          <a:solidFill>
                            <a:schemeClr val="tx1"/>
                          </a:solidFill>
                          <a:effectLst/>
                          <a:latin typeface="+mn-ea"/>
                          <a:ea typeface="+mn-ea"/>
                          <a:cs typeface="Times New Roman" panose="02020603050405020304" pitchFamily="18" charset="0"/>
                        </a:rPr>
                        <a:t>人</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436,292</a:t>
                      </a:r>
                      <a:r>
                        <a:rPr lang="ja-JP" altLang="en-US" sz="1800" b="0" kern="100" dirty="0">
                          <a:solidFill>
                            <a:schemeClr val="tx1"/>
                          </a:solidFill>
                          <a:effectLst/>
                          <a:latin typeface="+mn-ea"/>
                          <a:ea typeface="+mn-ea"/>
                          <a:cs typeface="Times New Roman" panose="02020603050405020304" pitchFamily="18" charset="0"/>
                        </a:rPr>
                        <a:t>人</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522164"/>
                  </a:ext>
                </a:extLst>
              </a:tr>
              <a:tr h="792000">
                <a:tc gridSpan="4">
                  <a:txBody>
                    <a:bodyPr/>
                    <a:lstStyle/>
                    <a:p>
                      <a:pPr marL="208280" indent="-208280">
                        <a:spcBef>
                          <a:spcPts val="600"/>
                        </a:spcBef>
                        <a:buNone/>
                      </a:pPr>
                      <a:r>
                        <a:rPr lang="ja-JP" sz="1800" b="0" kern="100" dirty="0">
                          <a:solidFill>
                            <a:schemeClr val="tx1"/>
                          </a:solidFill>
                          <a:effectLst/>
                          <a:latin typeface="+mn-lt"/>
                        </a:rPr>
                        <a:t>注）都市公園、児童遊園、子どもの遊び場、農業公園、運動場・運動広場、その他の緑地（ビオトープ等）、みどりの広場等、市民緑地、カシニワ制度地域のお庭の合計</a:t>
                      </a:r>
                      <a:endParaRPr lang="ja-JP" sz="1800" b="0" kern="100" dirty="0">
                        <a:solidFill>
                          <a:schemeClr val="tx1"/>
                        </a:solidFill>
                        <a:effectLst/>
                        <a:latin typeface="+mn-lt"/>
                        <a:ea typeface="HG丸ｺﾞｼｯｸM-PRO" panose="020F06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208280" indent="-208280">
                        <a:spcBef>
                          <a:spcPts val="600"/>
                        </a:spcBef>
                        <a:buNone/>
                      </a:pPr>
                      <a:endParaRPr lang="ja-JP" sz="1800" b="0" kern="100" dirty="0">
                        <a:solidFill>
                          <a:schemeClr val="tx1"/>
                        </a:solidFill>
                        <a:effectLst/>
                        <a:latin typeface="+mn-lt"/>
                        <a:ea typeface="HG丸ｺﾞｼｯｸM-PRO" panose="020F06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740716"/>
                  </a:ext>
                </a:extLst>
              </a:tr>
            </a:tbl>
          </a:graphicData>
        </a:graphic>
      </p:graphicFrame>
    </p:spTree>
    <p:extLst>
      <p:ext uri="{BB962C8B-B14F-4D97-AF65-F5344CB8AC3E}">
        <p14:creationId xmlns:p14="http://schemas.microsoft.com/office/powerpoint/2010/main" val="13000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60E1-D2C7-F5ED-6685-B64B2A1352D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859E26-8459-F8E7-2933-3C56DA6FCA39}"/>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0B980785-8B9C-F9D5-BEC6-1477345F7F9C}"/>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FA33E29D-301D-FAA7-C62D-B1B7285DE555}"/>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A7C62588-1C49-78A4-8649-6AFA8DCB75E5}"/>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C1954503-7F8F-8D80-12BB-83FFC70F9564}"/>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7 </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C898C5CC-521B-383A-F823-A56349B1C815}"/>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ア）緑の目標水準に対する結果</a:t>
            </a:r>
          </a:p>
        </p:txBody>
      </p:sp>
      <p:graphicFrame>
        <p:nvGraphicFramePr>
          <p:cNvPr id="7" name="表 6">
            <a:extLst>
              <a:ext uri="{FF2B5EF4-FFF2-40B4-BE49-F238E27FC236}">
                <a16:creationId xmlns:a16="http://schemas.microsoft.com/office/drawing/2014/main" id="{C5F984BD-4F4A-7ECC-440A-FDA4DE90C30C}"/>
              </a:ext>
            </a:extLst>
          </p:cNvPr>
          <p:cNvGraphicFramePr>
            <a:graphicFrameLocks noGrp="1"/>
          </p:cNvGraphicFramePr>
          <p:nvPr>
            <p:extLst>
              <p:ext uri="{D42A27DB-BD31-4B8C-83A1-F6EECF244321}">
                <p14:modId xmlns:p14="http://schemas.microsoft.com/office/powerpoint/2010/main" val="3539510380"/>
              </p:ext>
            </p:extLst>
          </p:nvPr>
        </p:nvGraphicFramePr>
        <p:xfrm>
          <a:off x="386080" y="1238974"/>
          <a:ext cx="11593792" cy="365760"/>
        </p:xfrm>
        <a:graphic>
          <a:graphicData uri="http://schemas.openxmlformats.org/drawingml/2006/table">
            <a:tbl>
              <a:tblPr firstRow="1" bandRow="1">
                <a:tableStyleId>{5C22544A-7EE6-4342-B048-85BDC9FD1C3A}</a:tableStyleId>
              </a:tblPr>
              <a:tblGrid>
                <a:gridCol w="1359593">
                  <a:extLst>
                    <a:ext uri="{9D8B030D-6E8A-4147-A177-3AD203B41FA5}">
                      <a16:colId xmlns:a16="http://schemas.microsoft.com/office/drawing/2014/main" val="2877012653"/>
                    </a:ext>
                  </a:extLst>
                </a:gridCol>
                <a:gridCol w="10234199">
                  <a:extLst>
                    <a:ext uri="{9D8B030D-6E8A-4147-A177-3AD203B41FA5}">
                      <a16:colId xmlns:a16="http://schemas.microsoft.com/office/drawing/2014/main" val="1672119523"/>
                    </a:ext>
                  </a:extLst>
                </a:gridCol>
              </a:tblGrid>
              <a:tr h="341269">
                <a:tc>
                  <a:txBody>
                    <a:bodyPr/>
                    <a:lstStyle/>
                    <a:p>
                      <a:r>
                        <a:rPr kumimoji="1" lang="ja-JP" altLang="en-US" dirty="0"/>
                        <a:t>目標３</a:t>
                      </a:r>
                    </a:p>
                  </a:txBody>
                  <a:tcPr>
                    <a:solidFill>
                      <a:schemeClr val="accent6">
                        <a:lumMod val="75000"/>
                      </a:schemeClr>
                    </a:solidFill>
                  </a:tcPr>
                </a:tc>
                <a:tc>
                  <a:txBody>
                    <a:bodyPr/>
                    <a:lstStyle/>
                    <a:p>
                      <a:r>
                        <a:rPr kumimoji="1" lang="ja-JP" altLang="en-US" dirty="0">
                          <a:solidFill>
                            <a:schemeClr val="accent6">
                              <a:lumMod val="50000"/>
                            </a:schemeClr>
                          </a:solidFill>
                        </a:rPr>
                        <a:t>都市公園を市民</a:t>
                      </a:r>
                      <a:r>
                        <a:rPr kumimoji="1" lang="en-US" altLang="ja-JP" dirty="0">
                          <a:solidFill>
                            <a:schemeClr val="accent6">
                              <a:lumMod val="50000"/>
                            </a:schemeClr>
                          </a:solidFill>
                        </a:rPr>
                        <a:t>1</a:t>
                      </a:r>
                      <a:r>
                        <a:rPr kumimoji="1" lang="ja-JP" altLang="en-US" dirty="0">
                          <a:solidFill>
                            <a:schemeClr val="accent6">
                              <a:lumMod val="50000"/>
                            </a:schemeClr>
                          </a:solidFill>
                        </a:rPr>
                        <a:t>人当たり７㎡の確保を目指します。</a:t>
                      </a:r>
                    </a:p>
                  </a:txBody>
                  <a:tcPr>
                    <a:solidFill>
                      <a:schemeClr val="accent6">
                        <a:lumMod val="20000"/>
                        <a:lumOff val="80000"/>
                      </a:schemeClr>
                    </a:solidFill>
                  </a:tcPr>
                </a:tc>
                <a:extLst>
                  <a:ext uri="{0D108BD9-81ED-4DB2-BD59-A6C34878D82A}">
                    <a16:rowId xmlns:a16="http://schemas.microsoft.com/office/drawing/2014/main" val="1839683961"/>
                  </a:ext>
                </a:extLst>
              </a:tr>
            </a:tbl>
          </a:graphicData>
        </a:graphic>
      </p:graphicFrame>
      <p:sp>
        <p:nvSpPr>
          <p:cNvPr id="9" name="矢印: 右 8">
            <a:extLst>
              <a:ext uri="{FF2B5EF4-FFF2-40B4-BE49-F238E27FC236}">
                <a16:creationId xmlns:a16="http://schemas.microsoft.com/office/drawing/2014/main" id="{A9B91D84-4042-9D41-70A8-2528A1486B0A}"/>
              </a:ext>
            </a:extLst>
          </p:cNvPr>
          <p:cNvSpPr/>
          <p:nvPr/>
        </p:nvSpPr>
        <p:spPr>
          <a:xfrm>
            <a:off x="522513" y="1735118"/>
            <a:ext cx="310751" cy="484632"/>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5B798E3-F8AC-C41C-F9E0-6A9AEE6FF54A}"/>
              </a:ext>
            </a:extLst>
          </p:cNvPr>
          <p:cNvSpPr txBox="1"/>
          <p:nvPr/>
        </p:nvSpPr>
        <p:spPr>
          <a:xfrm>
            <a:off x="963893" y="1740440"/>
            <a:ext cx="11001465" cy="507561"/>
          </a:xfrm>
          <a:prstGeom prst="roundRect">
            <a:avLst/>
          </a:prstGeom>
          <a:noFill/>
          <a:ln w="19050">
            <a:solidFill>
              <a:schemeClr val="accent3"/>
            </a:solidFill>
            <a:prstDash val="sysDash"/>
          </a:ln>
        </p:spPr>
        <p:txBody>
          <a:bodyPr wrap="square" tIns="108000" bIns="72000" rtlCol="0">
            <a:spAutoFit/>
          </a:bodyPr>
          <a:lstStyle/>
          <a:p>
            <a:r>
              <a:rPr lang="ja-JP" altLang="en-US" dirty="0"/>
              <a:t>公園の公有地化などにより、面積が増加し、</a:t>
            </a:r>
            <a:r>
              <a:rPr lang="ja-JP" altLang="en-US" b="1" u="sng" dirty="0">
                <a:solidFill>
                  <a:srgbClr val="C00000"/>
                </a:solidFill>
              </a:rPr>
              <a:t>達成まで 約 １．３８（㎡</a:t>
            </a:r>
            <a:r>
              <a:rPr lang="en-US" altLang="ja-JP" b="1" u="sng" dirty="0">
                <a:solidFill>
                  <a:srgbClr val="C00000"/>
                </a:solidFill>
              </a:rPr>
              <a:t>/</a:t>
            </a:r>
            <a:r>
              <a:rPr lang="ja-JP" altLang="en-US" b="1" u="sng" dirty="0">
                <a:solidFill>
                  <a:srgbClr val="C00000"/>
                </a:solidFill>
              </a:rPr>
              <a:t>人）となっています。</a:t>
            </a:r>
          </a:p>
        </p:txBody>
      </p:sp>
      <p:sp>
        <p:nvSpPr>
          <p:cNvPr id="12" name="テキスト ボックス 11">
            <a:extLst>
              <a:ext uri="{FF2B5EF4-FFF2-40B4-BE49-F238E27FC236}">
                <a16:creationId xmlns:a16="http://schemas.microsoft.com/office/drawing/2014/main" id="{1DB25790-4007-9111-82A7-D44B0F97509E}"/>
              </a:ext>
            </a:extLst>
          </p:cNvPr>
          <p:cNvSpPr txBox="1"/>
          <p:nvPr/>
        </p:nvSpPr>
        <p:spPr>
          <a:xfrm>
            <a:off x="1904319" y="2511029"/>
            <a:ext cx="8240488" cy="369332"/>
          </a:xfrm>
          <a:prstGeom prst="rect">
            <a:avLst/>
          </a:prstGeom>
          <a:noFill/>
        </p:spPr>
        <p:txBody>
          <a:bodyPr wrap="square">
            <a:spAutoFit/>
          </a:bodyPr>
          <a:lstStyle/>
          <a:p>
            <a:pPr algn="ctr"/>
            <a:r>
              <a:rPr lang="ja-JP" altLang="en-US" sz="1800" dirty="0"/>
              <a:t>表５　市民</a:t>
            </a:r>
            <a:r>
              <a:rPr lang="en-US" altLang="ja-JP" sz="1800" dirty="0"/>
              <a:t>1</a:t>
            </a:r>
            <a:r>
              <a:rPr lang="ja-JP" altLang="en-US" sz="1800" dirty="0"/>
              <a:t>人当たりの都市公園の面積</a:t>
            </a:r>
          </a:p>
        </p:txBody>
      </p:sp>
      <p:graphicFrame>
        <p:nvGraphicFramePr>
          <p:cNvPr id="13" name="表 12">
            <a:extLst>
              <a:ext uri="{FF2B5EF4-FFF2-40B4-BE49-F238E27FC236}">
                <a16:creationId xmlns:a16="http://schemas.microsoft.com/office/drawing/2014/main" id="{533CA717-5730-B477-C772-E594B334CC0A}"/>
              </a:ext>
            </a:extLst>
          </p:cNvPr>
          <p:cNvGraphicFramePr>
            <a:graphicFrameLocks noGrp="1"/>
          </p:cNvGraphicFramePr>
          <p:nvPr>
            <p:extLst>
              <p:ext uri="{D42A27DB-BD31-4B8C-83A1-F6EECF244321}">
                <p14:modId xmlns:p14="http://schemas.microsoft.com/office/powerpoint/2010/main" val="1832533619"/>
              </p:ext>
            </p:extLst>
          </p:nvPr>
        </p:nvGraphicFramePr>
        <p:xfrm>
          <a:off x="949379" y="2888745"/>
          <a:ext cx="11015979" cy="2835840"/>
        </p:xfrm>
        <a:graphic>
          <a:graphicData uri="http://schemas.openxmlformats.org/drawingml/2006/table">
            <a:tbl>
              <a:tblPr firstRow="1" firstCol="1" bandRow="1">
                <a:tableStyleId>{5C22544A-7EE6-4342-B048-85BDC9FD1C3A}</a:tableStyleId>
              </a:tblPr>
              <a:tblGrid>
                <a:gridCol w="4393529">
                  <a:extLst>
                    <a:ext uri="{9D8B030D-6E8A-4147-A177-3AD203B41FA5}">
                      <a16:colId xmlns:a16="http://schemas.microsoft.com/office/drawing/2014/main" val="2449280551"/>
                    </a:ext>
                  </a:extLst>
                </a:gridCol>
                <a:gridCol w="1692207">
                  <a:extLst>
                    <a:ext uri="{9D8B030D-6E8A-4147-A177-3AD203B41FA5}">
                      <a16:colId xmlns:a16="http://schemas.microsoft.com/office/drawing/2014/main" val="585685229"/>
                    </a:ext>
                  </a:extLst>
                </a:gridCol>
                <a:gridCol w="1692207">
                  <a:extLst>
                    <a:ext uri="{9D8B030D-6E8A-4147-A177-3AD203B41FA5}">
                      <a16:colId xmlns:a16="http://schemas.microsoft.com/office/drawing/2014/main" val="487143673"/>
                    </a:ext>
                  </a:extLst>
                </a:gridCol>
                <a:gridCol w="1619018">
                  <a:extLst>
                    <a:ext uri="{9D8B030D-6E8A-4147-A177-3AD203B41FA5}">
                      <a16:colId xmlns:a16="http://schemas.microsoft.com/office/drawing/2014/main" val="2140508992"/>
                    </a:ext>
                  </a:extLst>
                </a:gridCol>
                <a:gridCol w="1619018">
                  <a:extLst>
                    <a:ext uri="{9D8B030D-6E8A-4147-A177-3AD203B41FA5}">
                      <a16:colId xmlns:a16="http://schemas.microsoft.com/office/drawing/2014/main" val="3587868443"/>
                    </a:ext>
                  </a:extLst>
                </a:gridCol>
              </a:tblGrid>
              <a:tr h="197335">
                <a:tc rowSpan="2">
                  <a:txBody>
                    <a:bodyPr/>
                    <a:lstStyle/>
                    <a:p>
                      <a:pPr algn="ctr">
                        <a:buNone/>
                      </a:pPr>
                      <a:r>
                        <a:rPr lang="ja-JP" sz="1600" b="0" kern="100" dirty="0">
                          <a:solidFill>
                            <a:schemeClr val="tx1"/>
                          </a:solidFill>
                          <a:effectLst/>
                          <a:latin typeface="+mn-lt"/>
                        </a:rPr>
                        <a:t>項　目</a:t>
                      </a:r>
                      <a:endParaRPr lang="ja-JP" sz="1600" b="0" kern="100" dirty="0">
                        <a:solidFill>
                          <a:schemeClr val="tx1"/>
                        </a:solidFill>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buNone/>
                      </a:pPr>
                      <a:r>
                        <a:rPr lang="ja-JP" sz="1600" b="0" kern="100" dirty="0">
                          <a:solidFill>
                            <a:schemeClr val="tx1"/>
                          </a:solidFill>
                          <a:effectLst/>
                        </a:rPr>
                        <a:t>実　績</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pPr algn="ctr">
                        <a:buNone/>
                      </a:pP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5459843"/>
                  </a:ext>
                </a:extLst>
              </a:tr>
              <a:tr h="648000">
                <a:tc vMerge="1">
                  <a:txBody>
                    <a:bodyPr/>
                    <a:lstStyle/>
                    <a:p>
                      <a:endParaRPr kumimoji="1" lang="ja-JP" altLang="en-US"/>
                    </a:p>
                  </a:txBody>
                  <a:tcPr/>
                </a:tc>
                <a:tc>
                  <a:txBody>
                    <a:bodyPr/>
                    <a:lstStyle/>
                    <a:p>
                      <a:pPr algn="ctr">
                        <a:buNone/>
                      </a:pPr>
                      <a:r>
                        <a:rPr lang="ja-JP" sz="1600" b="0" kern="100" dirty="0">
                          <a:solidFill>
                            <a:schemeClr val="tx1"/>
                          </a:solidFill>
                          <a:effectLst/>
                          <a:latin typeface="+mn-lt"/>
                        </a:rPr>
                        <a:t>平成</a:t>
                      </a:r>
                      <a:r>
                        <a:rPr lang="en-US" altLang="ja-JP" sz="1600" b="0" kern="100" dirty="0">
                          <a:solidFill>
                            <a:schemeClr val="tx1"/>
                          </a:solidFill>
                          <a:effectLst/>
                          <a:latin typeface="+mn-lt"/>
                        </a:rPr>
                        <a:t>19</a:t>
                      </a:r>
                      <a:r>
                        <a:rPr lang="ja-JP" sz="1600" b="0" kern="100" dirty="0">
                          <a:solidFill>
                            <a:schemeClr val="tx1"/>
                          </a:solidFill>
                          <a:effectLst/>
                          <a:latin typeface="+mn-lt"/>
                        </a:rPr>
                        <a:t>年</a:t>
                      </a:r>
                      <a:r>
                        <a:rPr lang="ja-JP" altLang="en-US" sz="1600" b="0" kern="100" dirty="0">
                          <a:solidFill>
                            <a:schemeClr val="tx1"/>
                          </a:solidFill>
                          <a:effectLst/>
                          <a:latin typeface="+mn-lt"/>
                        </a:rPr>
                        <a:t>度</a:t>
                      </a:r>
                      <a:endParaRPr lang="ja-JP" sz="1600" b="0" kern="100" dirty="0">
                        <a:solidFill>
                          <a:schemeClr val="tx1"/>
                        </a:solidFill>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sz="1600" b="0" kern="100" dirty="0">
                          <a:solidFill>
                            <a:schemeClr val="tx1"/>
                          </a:solidFill>
                          <a:effectLst/>
                          <a:latin typeface="+mn-lt"/>
                        </a:rPr>
                        <a:t>令和</a:t>
                      </a:r>
                      <a:r>
                        <a:rPr lang="ja-JP" altLang="en-US" sz="1600" b="0" kern="100" dirty="0">
                          <a:solidFill>
                            <a:schemeClr val="tx1"/>
                          </a:solidFill>
                          <a:effectLst/>
                          <a:latin typeface="+mn-lt"/>
                        </a:rPr>
                        <a:t>５</a:t>
                      </a:r>
                      <a:r>
                        <a:rPr lang="ja-JP" sz="1600" b="0" kern="100" dirty="0">
                          <a:solidFill>
                            <a:schemeClr val="tx1"/>
                          </a:solidFill>
                          <a:effectLst/>
                          <a:latin typeface="+mn-lt"/>
                        </a:rPr>
                        <a:t>年</a:t>
                      </a:r>
                      <a:r>
                        <a:rPr lang="ja-JP" altLang="en-US" sz="1600" b="0" kern="100" dirty="0">
                          <a:solidFill>
                            <a:schemeClr val="tx1"/>
                          </a:solidFill>
                          <a:effectLst/>
                          <a:latin typeface="+mn-lt"/>
                        </a:rPr>
                        <a:t>度</a:t>
                      </a:r>
                      <a:endParaRPr lang="en-US" altLang="ja-JP" sz="1600" b="0" kern="100" dirty="0">
                        <a:solidFill>
                          <a:schemeClr val="tx1"/>
                        </a:solidFill>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ja-JP" sz="1600" b="0" kern="100" dirty="0">
                          <a:solidFill>
                            <a:schemeClr val="tx1"/>
                          </a:solidFill>
                          <a:effectLst/>
                          <a:latin typeface="+mn-ea"/>
                          <a:ea typeface="+mn-ea"/>
                        </a:rPr>
                        <a:t>増減</a:t>
                      </a:r>
                    </a:p>
                    <a:p>
                      <a:pPr algn="ctr">
                        <a:buNone/>
                      </a:pPr>
                      <a:r>
                        <a:rPr lang="ja-JP" sz="1600" b="0" kern="100" dirty="0">
                          <a:solidFill>
                            <a:schemeClr val="tx1"/>
                          </a:solidFill>
                          <a:effectLst/>
                          <a:latin typeface="+mn-ea"/>
                          <a:ea typeface="+mn-ea"/>
                        </a:rPr>
                        <a:t>（</a:t>
                      </a:r>
                      <a:r>
                        <a:rPr lang="en-US" altLang="ja-JP" sz="1600" b="0" kern="100" dirty="0">
                          <a:solidFill>
                            <a:schemeClr val="tx1"/>
                          </a:solidFill>
                          <a:effectLst/>
                          <a:latin typeface="+mn-ea"/>
                          <a:ea typeface="+mn-ea"/>
                        </a:rPr>
                        <a:t>H19</a:t>
                      </a:r>
                      <a:r>
                        <a:rPr lang="ja-JP" sz="1600" b="0" kern="100" dirty="0">
                          <a:solidFill>
                            <a:schemeClr val="tx1"/>
                          </a:solidFill>
                          <a:effectLst/>
                          <a:latin typeface="+mn-ea"/>
                          <a:ea typeface="+mn-ea"/>
                        </a:rPr>
                        <a:t>～</a:t>
                      </a:r>
                      <a:r>
                        <a:rPr lang="en-US" altLang="ja-JP" sz="1600" b="0" kern="100" dirty="0">
                          <a:solidFill>
                            <a:schemeClr val="tx1"/>
                          </a:solidFill>
                          <a:effectLst/>
                          <a:latin typeface="+mn-ea"/>
                          <a:ea typeface="+mn-ea"/>
                        </a:rPr>
                        <a:t>R5</a:t>
                      </a:r>
                      <a:r>
                        <a:rPr lang="ja-JP" sz="1600" b="0" kern="100" dirty="0">
                          <a:solidFill>
                            <a:schemeClr val="tx1"/>
                          </a:solidFill>
                          <a:effectLst/>
                          <a:latin typeface="+mn-ea"/>
                          <a:ea typeface="+mn-ea"/>
                        </a:rPr>
                        <a:t>）</a:t>
                      </a:r>
                      <a:endParaRPr lang="ja-JP" sz="16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altLang="en-US" sz="1600" b="0" kern="100" dirty="0">
                          <a:solidFill>
                            <a:schemeClr val="tx1"/>
                          </a:solidFill>
                          <a:effectLst/>
                          <a:latin typeface="+mn-ea"/>
                          <a:ea typeface="+mn-ea"/>
                          <a:cs typeface="Times New Roman" panose="02020603050405020304" pitchFamily="18" charset="0"/>
                        </a:rPr>
                        <a:t>（参考）</a:t>
                      </a:r>
                      <a:endParaRPr lang="en-US" altLang="ja-JP" sz="1600" b="0" kern="100" dirty="0">
                        <a:solidFill>
                          <a:schemeClr val="tx1"/>
                        </a:solidFill>
                        <a:effectLst/>
                        <a:latin typeface="+mn-ea"/>
                        <a:ea typeface="+mn-ea"/>
                        <a:cs typeface="Times New Roman" panose="02020603050405020304" pitchFamily="18" charset="0"/>
                      </a:endParaRPr>
                    </a:p>
                    <a:p>
                      <a:pPr algn="ctr">
                        <a:buNone/>
                      </a:pPr>
                      <a:r>
                        <a:rPr lang="ja-JP" altLang="en-US" sz="1600" b="0" kern="100" dirty="0">
                          <a:solidFill>
                            <a:schemeClr val="tx1"/>
                          </a:solidFill>
                          <a:effectLst/>
                          <a:latin typeface="+mn-ea"/>
                          <a:ea typeface="+mn-ea"/>
                          <a:cs typeface="Times New Roman" panose="02020603050405020304" pitchFamily="18" charset="0"/>
                        </a:rPr>
                        <a:t>令和６年度</a:t>
                      </a:r>
                      <a:endParaRPr lang="ja-JP" sz="16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1247827"/>
                  </a:ext>
                </a:extLst>
              </a:tr>
              <a:tr h="648000">
                <a:tc>
                  <a:txBody>
                    <a:bodyPr/>
                    <a:lstStyle/>
                    <a:p>
                      <a:pPr algn="just">
                        <a:buNone/>
                      </a:pPr>
                      <a:r>
                        <a:rPr lang="ja-JP" sz="1800" b="1" kern="100" dirty="0">
                          <a:solidFill>
                            <a:schemeClr val="tx1"/>
                          </a:solidFill>
                          <a:effectLst/>
                          <a:latin typeface="+mn-ea"/>
                          <a:ea typeface="+mn-ea"/>
                        </a:rPr>
                        <a:t>市民</a:t>
                      </a:r>
                      <a:r>
                        <a:rPr lang="en-US" altLang="ja-JP" sz="1800" b="1" kern="100" dirty="0">
                          <a:solidFill>
                            <a:schemeClr val="tx1"/>
                          </a:solidFill>
                          <a:effectLst/>
                          <a:latin typeface="+mn-ea"/>
                          <a:ea typeface="+mn-ea"/>
                        </a:rPr>
                        <a:t>1</a:t>
                      </a:r>
                      <a:r>
                        <a:rPr lang="ja-JP" sz="1800" b="1" kern="100" dirty="0">
                          <a:solidFill>
                            <a:schemeClr val="tx1"/>
                          </a:solidFill>
                          <a:effectLst/>
                          <a:latin typeface="+mn-ea"/>
                          <a:ea typeface="+mn-ea"/>
                        </a:rPr>
                        <a:t>人当たりの都市公園の面積</a:t>
                      </a:r>
                      <a:endParaRPr 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buNone/>
                      </a:pPr>
                      <a:r>
                        <a:rPr lang="en-US" altLang="ja-JP" sz="1800" b="1" kern="100" dirty="0">
                          <a:solidFill>
                            <a:schemeClr val="tx1"/>
                          </a:solidFill>
                          <a:effectLst/>
                          <a:latin typeface="+mn-ea"/>
                          <a:ea typeface="+mn-ea"/>
                        </a:rPr>
                        <a:t>5.53</a:t>
                      </a:r>
                      <a:endParaRPr lang="ja-JP" sz="1800" b="1" kern="100" dirty="0">
                        <a:solidFill>
                          <a:schemeClr val="tx1"/>
                        </a:solidFill>
                        <a:effectLst/>
                        <a:latin typeface="+mn-ea"/>
                        <a:ea typeface="+mn-ea"/>
                      </a:endParaRPr>
                    </a:p>
                    <a:p>
                      <a:pPr algn="ctr">
                        <a:lnSpc>
                          <a:spcPct val="100000"/>
                        </a:lnSpc>
                        <a:buNone/>
                      </a:pPr>
                      <a:r>
                        <a:rPr lang="ja-JP" sz="1800" b="1" kern="100" dirty="0">
                          <a:solidFill>
                            <a:schemeClr val="tx1"/>
                          </a:solidFill>
                          <a:effectLst/>
                          <a:latin typeface="+mn-ea"/>
                          <a:ea typeface="+mn-ea"/>
                        </a:rPr>
                        <a:t>（㎡</a:t>
                      </a:r>
                      <a:r>
                        <a:rPr lang="en-US" sz="1800" b="1" kern="100" dirty="0">
                          <a:solidFill>
                            <a:schemeClr val="tx1"/>
                          </a:solidFill>
                          <a:effectLst/>
                          <a:latin typeface="+mn-ea"/>
                          <a:ea typeface="+mn-ea"/>
                        </a:rPr>
                        <a:t>/</a:t>
                      </a:r>
                      <a:r>
                        <a:rPr lang="ja-JP" sz="1800" b="1" kern="100" dirty="0">
                          <a:solidFill>
                            <a:schemeClr val="tx1"/>
                          </a:solidFill>
                          <a:effectLst/>
                          <a:latin typeface="+mn-ea"/>
                          <a:ea typeface="+mn-ea"/>
                        </a:rPr>
                        <a:t>人）</a:t>
                      </a:r>
                      <a:endParaRPr 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buNone/>
                      </a:pPr>
                      <a:r>
                        <a:rPr lang="en-US" altLang="ja-JP" sz="1800" b="1" kern="100" dirty="0">
                          <a:solidFill>
                            <a:schemeClr val="tx1"/>
                          </a:solidFill>
                          <a:effectLst/>
                          <a:latin typeface="+mn-ea"/>
                          <a:ea typeface="+mn-ea"/>
                        </a:rPr>
                        <a:t>5.91</a:t>
                      </a:r>
                      <a:endParaRPr lang="ja-JP" sz="1800" b="1" kern="100" dirty="0">
                        <a:solidFill>
                          <a:schemeClr val="tx1"/>
                        </a:solidFill>
                        <a:effectLst/>
                        <a:latin typeface="+mn-ea"/>
                        <a:ea typeface="+mn-ea"/>
                      </a:endParaRPr>
                    </a:p>
                    <a:p>
                      <a:pPr algn="ctr">
                        <a:lnSpc>
                          <a:spcPct val="100000"/>
                        </a:lnSpc>
                        <a:buNone/>
                      </a:pPr>
                      <a:r>
                        <a:rPr lang="ja-JP" sz="1800" b="1" kern="100" dirty="0">
                          <a:solidFill>
                            <a:schemeClr val="tx1"/>
                          </a:solidFill>
                          <a:effectLst/>
                          <a:latin typeface="+mn-ea"/>
                          <a:ea typeface="+mn-ea"/>
                        </a:rPr>
                        <a:t>（㎡</a:t>
                      </a:r>
                      <a:r>
                        <a:rPr lang="en-US" sz="1800" b="1" kern="100" dirty="0">
                          <a:solidFill>
                            <a:schemeClr val="tx1"/>
                          </a:solidFill>
                          <a:effectLst/>
                          <a:latin typeface="+mn-ea"/>
                          <a:ea typeface="+mn-ea"/>
                        </a:rPr>
                        <a:t>/</a:t>
                      </a:r>
                      <a:r>
                        <a:rPr lang="ja-JP" sz="1800" b="1" kern="100" dirty="0">
                          <a:solidFill>
                            <a:schemeClr val="tx1"/>
                          </a:solidFill>
                          <a:effectLst/>
                          <a:latin typeface="+mn-ea"/>
                          <a:ea typeface="+mn-ea"/>
                        </a:rPr>
                        <a:t>人）</a:t>
                      </a:r>
                      <a:endParaRPr 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lnSpc>
                          <a:spcPct val="100000"/>
                        </a:lnSpc>
                        <a:buNone/>
                      </a:pPr>
                      <a:r>
                        <a:rPr kumimoji="1" lang="en-US" altLang="ja-JP" sz="1800" b="1" kern="100" dirty="0">
                          <a:solidFill>
                            <a:srgbClr val="C00000"/>
                          </a:solidFill>
                          <a:effectLst/>
                          <a:latin typeface="+mn-ea"/>
                          <a:ea typeface="+mn-ea"/>
                          <a:cs typeface="Times New Roman" panose="02020603050405020304" pitchFamily="18" charset="0"/>
                        </a:rPr>
                        <a:t>+0.38</a:t>
                      </a:r>
                      <a:endParaRPr kumimoji="1" lang="ja-JP" altLang="en-US" sz="1800" b="1"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kern="100" dirty="0">
                          <a:solidFill>
                            <a:schemeClr val="tx1"/>
                          </a:solidFill>
                          <a:effectLst/>
                          <a:latin typeface="+mn-ea"/>
                          <a:ea typeface="+mn-ea"/>
                          <a:cs typeface="Times New Roman" panose="02020603050405020304" pitchFamily="18" charset="0"/>
                        </a:rPr>
                        <a:t>5.88</a:t>
                      </a:r>
                      <a:br>
                        <a:rPr lang="en-US" altLang="ja-JP" sz="1800" b="1" kern="100" dirty="0">
                          <a:solidFill>
                            <a:schemeClr val="tx1"/>
                          </a:solidFill>
                          <a:effectLst/>
                          <a:latin typeface="+mn-ea"/>
                          <a:ea typeface="+mn-ea"/>
                          <a:cs typeface="Times New Roman" panose="02020603050405020304" pitchFamily="18" charset="0"/>
                        </a:rPr>
                      </a:br>
                      <a:r>
                        <a:rPr lang="ja-JP" altLang="ja-JP" sz="1800" b="1" kern="100" dirty="0">
                          <a:solidFill>
                            <a:schemeClr val="tx1"/>
                          </a:solidFill>
                          <a:effectLst/>
                          <a:latin typeface="+mn-ea"/>
                          <a:ea typeface="+mn-ea"/>
                        </a:rPr>
                        <a:t>（㎡</a:t>
                      </a:r>
                      <a:r>
                        <a:rPr lang="en-US" altLang="ja-JP" sz="1800" b="1" kern="100" dirty="0">
                          <a:solidFill>
                            <a:schemeClr val="tx1"/>
                          </a:solidFill>
                          <a:effectLst/>
                          <a:latin typeface="+mn-ea"/>
                          <a:ea typeface="+mn-ea"/>
                        </a:rPr>
                        <a:t>/</a:t>
                      </a:r>
                      <a:r>
                        <a:rPr lang="ja-JP" altLang="ja-JP" sz="1800" b="1" kern="100" dirty="0">
                          <a:solidFill>
                            <a:schemeClr val="tx1"/>
                          </a:solidFill>
                          <a:effectLst/>
                          <a:latin typeface="+mn-ea"/>
                          <a:ea typeface="+mn-ea"/>
                        </a:rPr>
                        <a:t>人）</a:t>
                      </a:r>
                      <a:endParaRPr lang="ja-JP" altLang="ja-JP" sz="1800" b="1"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2515711"/>
                  </a:ext>
                </a:extLst>
              </a:tr>
              <a:tr h="648000">
                <a:tc>
                  <a:txBody>
                    <a:bodyPr/>
                    <a:lstStyle/>
                    <a:p>
                      <a:pPr algn="just">
                        <a:lnSpc>
                          <a:spcPct val="100000"/>
                        </a:lnSpc>
                        <a:buNone/>
                      </a:pPr>
                      <a:r>
                        <a:rPr lang="ja-JP" altLang="en-US" sz="1800" b="0" kern="100" dirty="0">
                          <a:solidFill>
                            <a:schemeClr val="tx1"/>
                          </a:solidFill>
                          <a:effectLst/>
                          <a:latin typeface="+mn-ea"/>
                          <a:ea typeface="+mn-ea"/>
                          <a:cs typeface="Times New Roman" panose="02020603050405020304" pitchFamily="18" charset="0"/>
                        </a:rPr>
                        <a:t>都市公園の面積</a:t>
                      </a:r>
                      <a:endParaRPr 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2,154,400</a:t>
                      </a:r>
                      <a:r>
                        <a:rPr lang="ja-JP" altLang="en-US" sz="1800" b="0" kern="100" dirty="0">
                          <a:solidFill>
                            <a:schemeClr val="tx1"/>
                          </a:solidFill>
                          <a:effectLst/>
                          <a:latin typeface="+mn-ea"/>
                          <a:ea typeface="+mn-ea"/>
                          <a:cs typeface="Times New Roman" panose="02020603050405020304" pitchFamily="18" charset="0"/>
                        </a:rPr>
                        <a:t>㎡</a:t>
                      </a:r>
                      <a:endParaRPr 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2,566,100</a:t>
                      </a:r>
                      <a:r>
                        <a:rPr lang="ja-JP" altLang="en-US" sz="1800" b="0" kern="100" dirty="0">
                          <a:solidFill>
                            <a:schemeClr val="tx1"/>
                          </a:solidFill>
                          <a:effectLst/>
                          <a:latin typeface="+mn-ea"/>
                          <a:ea typeface="+mn-ea"/>
                          <a:cs typeface="Times New Roman" panose="02020603050405020304" pitchFamily="18" charset="0"/>
                        </a:rPr>
                        <a:t>㎡</a:t>
                      </a:r>
                      <a:endParaRPr 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ja-JP" altLang="en-US" sz="1800" b="0" kern="100" dirty="0">
                          <a:solidFill>
                            <a:schemeClr val="tx1"/>
                          </a:solidFill>
                          <a:effectLst/>
                          <a:latin typeface="+mn-ea"/>
                          <a:ea typeface="+mn-ea"/>
                          <a:cs typeface="Times New Roman" panose="02020603050405020304" pitchFamily="18" charset="0"/>
                        </a:rPr>
                        <a:t>＋</a:t>
                      </a:r>
                      <a:r>
                        <a:rPr lang="en-US" altLang="ja-JP" sz="1800" b="0" kern="100" dirty="0">
                          <a:solidFill>
                            <a:schemeClr val="tx1"/>
                          </a:solidFill>
                          <a:effectLst/>
                          <a:latin typeface="+mn-ea"/>
                          <a:ea typeface="+mn-ea"/>
                          <a:cs typeface="Times New Roman" panose="02020603050405020304" pitchFamily="18" charset="0"/>
                        </a:rPr>
                        <a:t>411,700</a:t>
                      </a:r>
                      <a:r>
                        <a:rPr lang="ja-JP" altLang="en-US" sz="1800" b="0" kern="100" dirty="0">
                          <a:solidFill>
                            <a:schemeClr val="tx1"/>
                          </a:solidFill>
                          <a:effectLst/>
                          <a:latin typeface="+mn-ea"/>
                          <a:ea typeface="+mn-ea"/>
                          <a:cs typeface="Times New Roman" panose="02020603050405020304" pitchFamily="18" charset="0"/>
                        </a:rPr>
                        <a:t>㎡</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2,566,100</a:t>
                      </a:r>
                      <a:r>
                        <a:rPr lang="ja-JP" altLang="en-US" sz="1800" b="0" kern="100" dirty="0">
                          <a:solidFill>
                            <a:schemeClr val="tx1"/>
                          </a:solidFill>
                          <a:effectLst/>
                          <a:latin typeface="+mn-ea"/>
                          <a:ea typeface="+mn-ea"/>
                          <a:cs typeface="Times New Roman" panose="02020603050405020304" pitchFamily="18" charset="0"/>
                        </a:rPr>
                        <a:t>㎡</a:t>
                      </a:r>
                      <a:endParaRPr lang="ja-JP"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0789660"/>
                  </a:ext>
                </a:extLst>
              </a:tr>
              <a:tr h="648000">
                <a:tc>
                  <a:txBody>
                    <a:bodyPr/>
                    <a:lstStyle/>
                    <a:p>
                      <a:pPr algn="just">
                        <a:lnSpc>
                          <a:spcPct val="100000"/>
                        </a:lnSpc>
                        <a:buNone/>
                      </a:pPr>
                      <a:r>
                        <a:rPr lang="ja-JP" altLang="en-US" sz="1800" b="0" kern="100" dirty="0">
                          <a:solidFill>
                            <a:schemeClr val="tx1"/>
                          </a:solidFill>
                          <a:effectLst/>
                          <a:latin typeface="+mn-ea"/>
                          <a:ea typeface="+mn-ea"/>
                          <a:cs typeface="Times New Roman" panose="02020603050405020304" pitchFamily="18" charset="0"/>
                        </a:rPr>
                        <a:t>柏市の人口</a:t>
                      </a:r>
                      <a:endParaRPr 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389,269</a:t>
                      </a:r>
                      <a:r>
                        <a:rPr lang="ja-JP" altLang="en-US" sz="1800" b="0" kern="100" dirty="0">
                          <a:solidFill>
                            <a:schemeClr val="tx1"/>
                          </a:solidFill>
                          <a:effectLst/>
                          <a:latin typeface="+mn-ea"/>
                          <a:ea typeface="+mn-ea"/>
                          <a:cs typeface="Times New Roman" panose="02020603050405020304" pitchFamily="18" charset="0"/>
                        </a:rPr>
                        <a:t>人</a:t>
                      </a:r>
                      <a:endParaRPr 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434,023</a:t>
                      </a:r>
                      <a:r>
                        <a:rPr lang="ja-JP" altLang="en-US" sz="1800" b="0" kern="100" dirty="0">
                          <a:solidFill>
                            <a:schemeClr val="tx1"/>
                          </a:solidFill>
                          <a:effectLst/>
                          <a:latin typeface="+mn-ea"/>
                          <a:ea typeface="+mn-ea"/>
                          <a:cs typeface="Times New Roman" panose="02020603050405020304" pitchFamily="18" charset="0"/>
                        </a:rPr>
                        <a:t>人</a:t>
                      </a:r>
                      <a:endParaRPr 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ja-JP" altLang="en-US" sz="1800" b="0" kern="100" dirty="0">
                          <a:solidFill>
                            <a:schemeClr val="tx1"/>
                          </a:solidFill>
                          <a:effectLst/>
                          <a:latin typeface="+mn-ea"/>
                          <a:ea typeface="+mn-ea"/>
                          <a:cs typeface="Times New Roman" panose="02020603050405020304" pitchFamily="18" charset="0"/>
                        </a:rPr>
                        <a:t>＋</a:t>
                      </a:r>
                      <a:r>
                        <a:rPr lang="en-US" altLang="ja-JP" sz="1800" b="0" kern="100" dirty="0">
                          <a:solidFill>
                            <a:schemeClr val="tx1"/>
                          </a:solidFill>
                          <a:effectLst/>
                          <a:latin typeface="+mn-ea"/>
                          <a:ea typeface="+mn-ea"/>
                          <a:cs typeface="Times New Roman" panose="02020603050405020304" pitchFamily="18" charset="0"/>
                        </a:rPr>
                        <a:t>44,754</a:t>
                      </a:r>
                      <a:r>
                        <a:rPr lang="ja-JP" altLang="en-US" sz="1800" b="0" kern="100" dirty="0">
                          <a:solidFill>
                            <a:schemeClr val="tx1"/>
                          </a:solidFill>
                          <a:effectLst/>
                          <a:latin typeface="+mn-ea"/>
                          <a:ea typeface="+mn-ea"/>
                          <a:cs typeface="Times New Roman" panose="02020603050405020304" pitchFamily="18" charset="0"/>
                        </a:rPr>
                        <a:t>人</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US" altLang="ja-JP" sz="1800" b="0" kern="100" dirty="0">
                          <a:solidFill>
                            <a:schemeClr val="tx1"/>
                          </a:solidFill>
                          <a:effectLst/>
                          <a:latin typeface="+mn-ea"/>
                          <a:ea typeface="+mn-ea"/>
                          <a:cs typeface="Times New Roman" panose="02020603050405020304" pitchFamily="18" charset="0"/>
                        </a:rPr>
                        <a:t>436,292</a:t>
                      </a:r>
                      <a:r>
                        <a:rPr lang="ja-JP" altLang="en-US" sz="1800" b="0" kern="100" dirty="0">
                          <a:solidFill>
                            <a:schemeClr val="tx1"/>
                          </a:solidFill>
                          <a:effectLst/>
                          <a:latin typeface="+mn-ea"/>
                          <a:ea typeface="+mn-ea"/>
                          <a:cs typeface="Times New Roman" panose="02020603050405020304" pitchFamily="18" charset="0"/>
                        </a:rPr>
                        <a:t>人</a:t>
                      </a:r>
                      <a:endParaRPr lang="en-US" altLang="ja-JP" sz="18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522164"/>
                  </a:ext>
                </a:extLst>
              </a:tr>
            </a:tbl>
          </a:graphicData>
        </a:graphic>
      </p:graphicFrame>
    </p:spTree>
    <p:extLst>
      <p:ext uri="{BB962C8B-B14F-4D97-AF65-F5344CB8AC3E}">
        <p14:creationId xmlns:p14="http://schemas.microsoft.com/office/powerpoint/2010/main" val="142868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FFBE-EDAE-F8D3-AF34-196ED31E1CA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A0BDED3-8B32-ABB4-7B96-B8EEBA2F68D8}"/>
              </a:ext>
            </a:extLst>
          </p:cNvPr>
          <p:cNvSpPr/>
          <p:nvPr/>
        </p:nvSpPr>
        <p:spPr>
          <a:xfrm>
            <a:off x="0" y="-13748"/>
            <a:ext cx="12192000" cy="11343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28CBEB6D-8E13-CD46-0139-AB6744ECBCBC}"/>
              </a:ext>
            </a:extLst>
          </p:cNvPr>
          <p:cNvCxnSpPr>
            <a:cxnSpLocks/>
          </p:cNvCxnSpPr>
          <p:nvPr/>
        </p:nvCxnSpPr>
        <p:spPr>
          <a:xfrm>
            <a:off x="0" y="563769"/>
            <a:ext cx="12192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81B42A23-0F99-58FD-7152-2B7E19003C78}"/>
              </a:ext>
            </a:extLst>
          </p:cNvPr>
          <p:cNvSpPr txBox="1"/>
          <p:nvPr/>
        </p:nvSpPr>
        <p:spPr>
          <a:xfrm>
            <a:off x="116878" y="129602"/>
            <a:ext cx="6032421" cy="461665"/>
          </a:xfrm>
          <a:prstGeom prst="rect">
            <a:avLst/>
          </a:prstGeom>
          <a:noFill/>
        </p:spPr>
        <p:txBody>
          <a:bodyPr wrap="none" rtlCol="0">
            <a:spAutoFit/>
          </a:bodyPr>
          <a:lstStyle/>
          <a:p>
            <a:r>
              <a:rPr kumimoji="1" lang="ja-JP" altLang="en-US" sz="2400" b="1" dirty="0">
                <a:solidFill>
                  <a:srgbClr val="002060"/>
                </a:solidFill>
              </a:rPr>
              <a:t>緑の目標水準に対する結果、緑政策の整理</a:t>
            </a:r>
          </a:p>
        </p:txBody>
      </p:sp>
      <p:sp>
        <p:nvSpPr>
          <p:cNvPr id="5" name="正方形/長方形 4">
            <a:extLst>
              <a:ext uri="{FF2B5EF4-FFF2-40B4-BE49-F238E27FC236}">
                <a16:creationId xmlns:a16="http://schemas.microsoft.com/office/drawing/2014/main" id="{587E4514-4020-7628-90A5-7240750685B8}"/>
              </a:ext>
            </a:extLst>
          </p:cNvPr>
          <p:cNvSpPr/>
          <p:nvPr/>
        </p:nvSpPr>
        <p:spPr>
          <a:xfrm>
            <a:off x="0" y="72192"/>
            <a:ext cx="116878" cy="491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六角形 7">
            <a:extLst>
              <a:ext uri="{FF2B5EF4-FFF2-40B4-BE49-F238E27FC236}">
                <a16:creationId xmlns:a16="http://schemas.microsoft.com/office/drawing/2014/main" id="{3A1E91A9-17CF-C0B5-9EAE-DF3B1C892F85}"/>
              </a:ext>
            </a:extLst>
          </p:cNvPr>
          <p:cNvSpPr/>
          <p:nvPr/>
        </p:nvSpPr>
        <p:spPr>
          <a:xfrm>
            <a:off x="11399061" y="6407675"/>
            <a:ext cx="611892" cy="336884"/>
          </a:xfrm>
          <a:prstGeom prst="hexag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8</a:t>
            </a:r>
            <a:endParaRPr kumimoji="1" lang="ja-JP" altLang="en-US" sz="1200" b="1" dirty="0">
              <a:solidFill>
                <a:schemeClr val="tx1"/>
              </a:solidFill>
            </a:endParaRPr>
          </a:p>
        </p:txBody>
      </p:sp>
      <p:sp>
        <p:nvSpPr>
          <p:cNvPr id="6" name="テキスト ボックス 5">
            <a:extLst>
              <a:ext uri="{FF2B5EF4-FFF2-40B4-BE49-F238E27FC236}">
                <a16:creationId xmlns:a16="http://schemas.microsoft.com/office/drawing/2014/main" id="{1590D09C-2860-8E77-DB30-4B70BA7F013E}"/>
              </a:ext>
            </a:extLst>
          </p:cNvPr>
          <p:cNvSpPr txBox="1"/>
          <p:nvPr/>
        </p:nvSpPr>
        <p:spPr>
          <a:xfrm>
            <a:off x="116878" y="735105"/>
            <a:ext cx="11894075" cy="408623"/>
          </a:xfrm>
          <a:prstGeom prst="roundRect">
            <a:avLst/>
          </a:prstGeom>
          <a:solidFill>
            <a:schemeClr val="accent6">
              <a:lumMod val="40000"/>
              <a:lumOff val="60000"/>
            </a:schemeClr>
          </a:solidFill>
        </p:spPr>
        <p:txBody>
          <a:bodyPr wrap="square">
            <a:spAutoFit/>
          </a:bodyPr>
          <a:lstStyle/>
          <a:p>
            <a:r>
              <a:rPr lang="ja-JP" altLang="en-US" b="1" dirty="0">
                <a:solidFill>
                  <a:srgbClr val="002060"/>
                </a:solidFill>
              </a:rPr>
              <a:t>ア）緑の目標水準に対する結果</a:t>
            </a:r>
          </a:p>
        </p:txBody>
      </p:sp>
      <p:graphicFrame>
        <p:nvGraphicFramePr>
          <p:cNvPr id="11" name="表 10">
            <a:extLst>
              <a:ext uri="{FF2B5EF4-FFF2-40B4-BE49-F238E27FC236}">
                <a16:creationId xmlns:a16="http://schemas.microsoft.com/office/drawing/2014/main" id="{54A53A46-8C0F-4CAD-F051-15B33C979605}"/>
              </a:ext>
            </a:extLst>
          </p:cNvPr>
          <p:cNvGraphicFramePr>
            <a:graphicFrameLocks noGrp="1"/>
          </p:cNvGraphicFramePr>
          <p:nvPr>
            <p:extLst>
              <p:ext uri="{D42A27DB-BD31-4B8C-83A1-F6EECF244321}">
                <p14:modId xmlns:p14="http://schemas.microsoft.com/office/powerpoint/2010/main" val="1491793498"/>
              </p:ext>
            </p:extLst>
          </p:nvPr>
        </p:nvGraphicFramePr>
        <p:xfrm>
          <a:off x="386080" y="1238974"/>
          <a:ext cx="11593792" cy="365760"/>
        </p:xfrm>
        <a:graphic>
          <a:graphicData uri="http://schemas.openxmlformats.org/drawingml/2006/table">
            <a:tbl>
              <a:tblPr firstRow="1" bandRow="1">
                <a:tableStyleId>{5C22544A-7EE6-4342-B048-85BDC9FD1C3A}</a:tableStyleId>
              </a:tblPr>
              <a:tblGrid>
                <a:gridCol w="1359593">
                  <a:extLst>
                    <a:ext uri="{9D8B030D-6E8A-4147-A177-3AD203B41FA5}">
                      <a16:colId xmlns:a16="http://schemas.microsoft.com/office/drawing/2014/main" val="2877012653"/>
                    </a:ext>
                  </a:extLst>
                </a:gridCol>
                <a:gridCol w="10234199">
                  <a:extLst>
                    <a:ext uri="{9D8B030D-6E8A-4147-A177-3AD203B41FA5}">
                      <a16:colId xmlns:a16="http://schemas.microsoft.com/office/drawing/2014/main" val="1672119523"/>
                    </a:ext>
                  </a:extLst>
                </a:gridCol>
              </a:tblGrid>
              <a:tr h="341269">
                <a:tc>
                  <a:txBody>
                    <a:bodyPr/>
                    <a:lstStyle/>
                    <a:p>
                      <a:r>
                        <a:rPr kumimoji="1" lang="ja-JP" altLang="en-US" dirty="0"/>
                        <a:t>目標４</a:t>
                      </a:r>
                    </a:p>
                  </a:txBody>
                  <a:tcPr>
                    <a:solidFill>
                      <a:schemeClr val="accent6">
                        <a:lumMod val="75000"/>
                      </a:schemeClr>
                    </a:solidFill>
                  </a:tcPr>
                </a:tc>
                <a:tc>
                  <a:txBody>
                    <a:bodyPr/>
                    <a:lstStyle/>
                    <a:p>
                      <a:r>
                        <a:rPr kumimoji="1" lang="ja-JP" altLang="en-US" dirty="0">
                          <a:solidFill>
                            <a:schemeClr val="accent6">
                              <a:lumMod val="50000"/>
                            </a:schemeClr>
                          </a:solidFill>
                        </a:rPr>
                        <a:t>緑のオープンスペースを歩いて行ける範囲（誘致圏</a:t>
                      </a:r>
                      <a:r>
                        <a:rPr kumimoji="1" lang="en-US" altLang="ja-JP" dirty="0">
                          <a:solidFill>
                            <a:schemeClr val="accent6">
                              <a:lumMod val="50000"/>
                            </a:schemeClr>
                          </a:solidFill>
                        </a:rPr>
                        <a:t>250m</a:t>
                      </a:r>
                      <a:r>
                        <a:rPr kumimoji="1" lang="ja-JP" altLang="en-US" dirty="0">
                          <a:solidFill>
                            <a:schemeClr val="accent6">
                              <a:lumMod val="50000"/>
                            </a:schemeClr>
                          </a:solidFill>
                        </a:rPr>
                        <a:t>）に確保します。</a:t>
                      </a:r>
                    </a:p>
                  </a:txBody>
                  <a:tcPr>
                    <a:solidFill>
                      <a:schemeClr val="accent6">
                        <a:lumMod val="20000"/>
                        <a:lumOff val="80000"/>
                      </a:schemeClr>
                    </a:solidFill>
                  </a:tcPr>
                </a:tc>
                <a:extLst>
                  <a:ext uri="{0D108BD9-81ED-4DB2-BD59-A6C34878D82A}">
                    <a16:rowId xmlns:a16="http://schemas.microsoft.com/office/drawing/2014/main" val="1839683961"/>
                  </a:ext>
                </a:extLst>
              </a:tr>
            </a:tbl>
          </a:graphicData>
        </a:graphic>
      </p:graphicFrame>
      <p:sp>
        <p:nvSpPr>
          <p:cNvPr id="17" name="矢印: 右 16">
            <a:extLst>
              <a:ext uri="{FF2B5EF4-FFF2-40B4-BE49-F238E27FC236}">
                <a16:creationId xmlns:a16="http://schemas.microsoft.com/office/drawing/2014/main" id="{1737DACC-BC65-8247-8CB8-280CDFBCD680}"/>
              </a:ext>
            </a:extLst>
          </p:cNvPr>
          <p:cNvSpPr/>
          <p:nvPr/>
        </p:nvSpPr>
        <p:spPr>
          <a:xfrm>
            <a:off x="522513" y="1735118"/>
            <a:ext cx="310751" cy="484632"/>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25731FA-C960-4A5A-3FD1-C5BF108C2678}"/>
              </a:ext>
            </a:extLst>
          </p:cNvPr>
          <p:cNvSpPr txBox="1"/>
          <p:nvPr/>
        </p:nvSpPr>
        <p:spPr>
          <a:xfrm>
            <a:off x="963893" y="1740440"/>
            <a:ext cx="11001465" cy="507561"/>
          </a:xfrm>
          <a:prstGeom prst="roundRect">
            <a:avLst/>
          </a:prstGeom>
          <a:noFill/>
          <a:ln w="19050">
            <a:solidFill>
              <a:schemeClr val="accent3"/>
            </a:solidFill>
            <a:prstDash val="sysDash"/>
          </a:ln>
        </p:spPr>
        <p:txBody>
          <a:bodyPr wrap="square" tIns="108000" bIns="72000" rtlCol="0">
            <a:spAutoFit/>
          </a:bodyPr>
          <a:lstStyle/>
          <a:p>
            <a:r>
              <a:rPr lang="ja-JP" altLang="en-US" dirty="0"/>
              <a:t>市街化区域については、</a:t>
            </a:r>
            <a:r>
              <a:rPr lang="ja-JP" altLang="en-US" b="1" u="sng" dirty="0">
                <a:solidFill>
                  <a:srgbClr val="C00000"/>
                </a:solidFill>
              </a:rPr>
              <a:t>概ね歩いて行ける範囲に緑のオープンスペースが存在しています。</a:t>
            </a:r>
            <a:endParaRPr lang="en-US" altLang="ja-JP" b="1" u="sng" dirty="0">
              <a:solidFill>
                <a:srgbClr val="C00000"/>
              </a:solidFill>
            </a:endParaRPr>
          </a:p>
        </p:txBody>
      </p:sp>
      <p:pic>
        <p:nvPicPr>
          <p:cNvPr id="14" name="図 13" descr="マップ&#10;&#10;AI 生成コンテンツは誤りを含む可能性があります。">
            <a:extLst>
              <a:ext uri="{FF2B5EF4-FFF2-40B4-BE49-F238E27FC236}">
                <a16:creationId xmlns:a16="http://schemas.microsoft.com/office/drawing/2014/main" id="{8C4866A8-1E5A-4EEE-20BB-63B62FCF7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92" y="2396138"/>
            <a:ext cx="5673408" cy="4011537"/>
          </a:xfrm>
          <a:prstGeom prst="rect">
            <a:avLst/>
          </a:prstGeom>
        </p:spPr>
      </p:pic>
      <p:sp>
        <p:nvSpPr>
          <p:cNvPr id="15" name="テキスト ボックス 14">
            <a:extLst>
              <a:ext uri="{FF2B5EF4-FFF2-40B4-BE49-F238E27FC236}">
                <a16:creationId xmlns:a16="http://schemas.microsoft.com/office/drawing/2014/main" id="{A9491D51-B271-4F66-3AFB-9B4955D699B1}"/>
              </a:ext>
            </a:extLst>
          </p:cNvPr>
          <p:cNvSpPr txBox="1"/>
          <p:nvPr/>
        </p:nvSpPr>
        <p:spPr>
          <a:xfrm>
            <a:off x="422592" y="6391451"/>
            <a:ext cx="6790005" cy="369332"/>
          </a:xfrm>
          <a:prstGeom prst="rect">
            <a:avLst/>
          </a:prstGeom>
          <a:noFill/>
        </p:spPr>
        <p:txBody>
          <a:bodyPr wrap="square">
            <a:spAutoFit/>
          </a:bodyPr>
          <a:lstStyle/>
          <a:p>
            <a:pPr algn="ctr"/>
            <a:r>
              <a:rPr lang="ja-JP" altLang="en-US" dirty="0"/>
              <a:t>図３  緑のオープンスペースから</a:t>
            </a:r>
            <a:r>
              <a:rPr lang="en-US" altLang="ja-JP" dirty="0"/>
              <a:t>250m</a:t>
            </a:r>
            <a:r>
              <a:rPr lang="ja-JP" altLang="en-US" dirty="0"/>
              <a:t>の範囲（市街化区域内）</a:t>
            </a:r>
          </a:p>
        </p:txBody>
      </p:sp>
      <p:graphicFrame>
        <p:nvGraphicFramePr>
          <p:cNvPr id="16" name="表 15">
            <a:extLst>
              <a:ext uri="{FF2B5EF4-FFF2-40B4-BE49-F238E27FC236}">
                <a16:creationId xmlns:a16="http://schemas.microsoft.com/office/drawing/2014/main" id="{D5DBE9D2-14F2-20F4-4D96-8792E4F43149}"/>
              </a:ext>
            </a:extLst>
          </p:cNvPr>
          <p:cNvGraphicFramePr>
            <a:graphicFrameLocks noGrp="1"/>
          </p:cNvGraphicFramePr>
          <p:nvPr>
            <p:extLst>
              <p:ext uri="{D42A27DB-BD31-4B8C-83A1-F6EECF244321}">
                <p14:modId xmlns:p14="http://schemas.microsoft.com/office/powerpoint/2010/main" val="1317780868"/>
              </p:ext>
            </p:extLst>
          </p:nvPr>
        </p:nvGraphicFramePr>
        <p:xfrm>
          <a:off x="6149299" y="3302239"/>
          <a:ext cx="5782382" cy="3082320"/>
        </p:xfrm>
        <a:graphic>
          <a:graphicData uri="http://schemas.openxmlformats.org/drawingml/2006/table">
            <a:tbl>
              <a:tblPr firstRow="1" firstCol="1" bandRow="1">
                <a:tableStyleId>{5940675A-B579-460E-94D1-54222C63F5DA}</a:tableStyleId>
              </a:tblPr>
              <a:tblGrid>
                <a:gridCol w="2496990">
                  <a:extLst>
                    <a:ext uri="{9D8B030D-6E8A-4147-A177-3AD203B41FA5}">
                      <a16:colId xmlns:a16="http://schemas.microsoft.com/office/drawing/2014/main" val="1729083939"/>
                    </a:ext>
                  </a:extLst>
                </a:gridCol>
                <a:gridCol w="3285392">
                  <a:extLst>
                    <a:ext uri="{9D8B030D-6E8A-4147-A177-3AD203B41FA5}">
                      <a16:colId xmlns:a16="http://schemas.microsoft.com/office/drawing/2014/main" val="2033601955"/>
                    </a:ext>
                  </a:extLst>
                </a:gridCol>
              </a:tblGrid>
              <a:tr h="241195">
                <a:tc>
                  <a:txBody>
                    <a:bodyPr/>
                    <a:lstStyle/>
                    <a:p>
                      <a:pPr marL="127000" algn="ctr" latinLnBrk="1">
                        <a:buNone/>
                      </a:pPr>
                      <a:r>
                        <a:rPr lang="ja-JP" sz="1800" kern="100" dirty="0">
                          <a:effectLst/>
                        </a:rPr>
                        <a:t>項　目</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27000" algn="ctr" latinLnBrk="1">
                        <a:buNone/>
                      </a:pPr>
                      <a:r>
                        <a:rPr lang="ja-JP" sz="1800" kern="100" dirty="0">
                          <a:effectLst/>
                        </a:rPr>
                        <a:t>実　績</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4183469"/>
                  </a:ext>
                </a:extLst>
              </a:tr>
              <a:tr h="2124000">
                <a:tc>
                  <a:txBody>
                    <a:bodyPr/>
                    <a:lstStyle/>
                    <a:p>
                      <a:pPr marL="127000" algn="l" latinLnBrk="1">
                        <a:buNone/>
                      </a:pPr>
                      <a:r>
                        <a:rPr lang="ja-JP" sz="1800" kern="100" dirty="0">
                          <a:effectLst/>
                        </a:rPr>
                        <a:t>市街化区域における</a:t>
                      </a:r>
                    </a:p>
                    <a:p>
                      <a:pPr marL="127000" algn="l" latinLnBrk="1">
                        <a:buNone/>
                      </a:pPr>
                      <a:r>
                        <a:rPr lang="ja-JP" sz="1800" kern="100" dirty="0">
                          <a:effectLst/>
                        </a:rPr>
                        <a:t>緑のオープンスペースから</a:t>
                      </a:r>
                      <a:r>
                        <a:rPr lang="en-US" sz="1800" kern="100" dirty="0">
                          <a:effectLst/>
                        </a:rPr>
                        <a:t>250</a:t>
                      </a:r>
                      <a:r>
                        <a:rPr lang="ja-JP" sz="1800" kern="100" dirty="0">
                          <a:effectLst/>
                        </a:rPr>
                        <a:t>ｍ範囲の</a:t>
                      </a:r>
                      <a:br>
                        <a:rPr lang="en-US" altLang="ja-JP" sz="1800" kern="100" dirty="0">
                          <a:effectLst/>
                        </a:rPr>
                      </a:br>
                      <a:r>
                        <a:rPr lang="ja-JP" sz="1800" kern="100" dirty="0">
                          <a:effectLst/>
                        </a:rPr>
                        <a:t>包含率</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127000" algn="l" latinLnBrk="1">
                        <a:buNone/>
                      </a:pPr>
                      <a:r>
                        <a:rPr lang="ja-JP" sz="1800" b="1" kern="100" dirty="0">
                          <a:solidFill>
                            <a:srgbClr val="C00000"/>
                          </a:solidFill>
                          <a:effectLst/>
                        </a:rPr>
                        <a:t>包含率：約</a:t>
                      </a:r>
                      <a:r>
                        <a:rPr lang="en-US" sz="1800" b="1" kern="100" dirty="0">
                          <a:solidFill>
                            <a:srgbClr val="C00000"/>
                          </a:solidFill>
                          <a:effectLst/>
                        </a:rPr>
                        <a:t>86</a:t>
                      </a:r>
                      <a:r>
                        <a:rPr lang="ja-JP" sz="1800" b="1" kern="100" dirty="0">
                          <a:solidFill>
                            <a:srgbClr val="C00000"/>
                          </a:solidFill>
                          <a:effectLst/>
                        </a:rPr>
                        <a:t>％</a:t>
                      </a:r>
                      <a:r>
                        <a:rPr lang="en-US" sz="1800" b="1" kern="100" dirty="0">
                          <a:solidFill>
                            <a:srgbClr val="C00000"/>
                          </a:solidFill>
                          <a:effectLst/>
                        </a:rPr>
                        <a:t> </a:t>
                      </a:r>
                    </a:p>
                    <a:p>
                      <a:pPr marL="0" indent="127000" algn="l" latinLnBrk="1">
                        <a:buNone/>
                      </a:pPr>
                      <a:endParaRPr lang="ja-JP" sz="1800" b="1" kern="100" dirty="0">
                        <a:solidFill>
                          <a:srgbClr val="C00000"/>
                        </a:solidFill>
                        <a:effectLst/>
                      </a:endParaRPr>
                    </a:p>
                    <a:p>
                      <a:pPr marL="412750" indent="-285750" algn="l" latinLnBrk="1">
                        <a:buFont typeface="Arial" panose="020B0604020202020204" pitchFamily="34" charset="0"/>
                        <a:buChar char="•"/>
                      </a:pPr>
                      <a:r>
                        <a:rPr lang="ja-JP" sz="1800" kern="100" dirty="0">
                          <a:effectLst/>
                        </a:rPr>
                        <a:t>市街化区域における緑のオープンスペースから</a:t>
                      </a:r>
                      <a:br>
                        <a:rPr lang="en-US" altLang="ja-JP" sz="1800" kern="100" dirty="0">
                          <a:effectLst/>
                        </a:rPr>
                      </a:br>
                      <a:r>
                        <a:rPr lang="en-US" sz="1800" kern="100" dirty="0">
                          <a:effectLst/>
                        </a:rPr>
                        <a:t>250m</a:t>
                      </a:r>
                      <a:r>
                        <a:rPr lang="ja-JP" sz="1800" kern="100" dirty="0">
                          <a:effectLst/>
                        </a:rPr>
                        <a:t>範囲：約</a:t>
                      </a:r>
                      <a:r>
                        <a:rPr lang="en-US" sz="1800" kern="100" dirty="0">
                          <a:effectLst/>
                        </a:rPr>
                        <a:t>47.05</a:t>
                      </a:r>
                      <a:r>
                        <a:rPr lang="ja-JP" sz="1800" kern="100" dirty="0">
                          <a:effectLst/>
                        </a:rPr>
                        <a:t>㎢</a:t>
                      </a:r>
                      <a:endParaRPr lang="en-US" altLang="ja-JP" sz="1800" kern="100" dirty="0">
                        <a:effectLst/>
                      </a:endParaRPr>
                    </a:p>
                    <a:p>
                      <a:pPr marL="412750" indent="-285750" algn="l" latinLnBrk="1">
                        <a:spcBef>
                          <a:spcPts val="600"/>
                        </a:spcBef>
                        <a:buFont typeface="Arial" panose="020B0604020202020204" pitchFamily="34" charset="0"/>
                        <a:buChar char="•"/>
                      </a:pPr>
                      <a:r>
                        <a:rPr lang="ja-JP" sz="1800" kern="100" dirty="0">
                          <a:effectLst/>
                        </a:rPr>
                        <a:t>市街化区域：</a:t>
                      </a:r>
                      <a:r>
                        <a:rPr lang="en-US" sz="1800" kern="100" dirty="0">
                          <a:effectLst/>
                        </a:rPr>
                        <a:t>54.84</a:t>
                      </a:r>
                      <a:r>
                        <a:rPr lang="ja-JP" sz="1800" kern="100" dirty="0">
                          <a:effectLst/>
                        </a:rPr>
                        <a:t>㎢</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08000" marR="10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141981"/>
                  </a:ext>
                </a:extLst>
              </a:tr>
              <a:tr h="684000">
                <a:tc gridSpan="2">
                  <a:txBody>
                    <a:bodyPr/>
                    <a:lstStyle/>
                    <a:p>
                      <a:pPr algn="just" latinLnBrk="1">
                        <a:buNone/>
                      </a:pPr>
                      <a:r>
                        <a:rPr lang="ja-JP" sz="1400" kern="100" dirty="0">
                          <a:effectLst/>
                        </a:rPr>
                        <a:t>注）市街化区域の面積の出典は柏市</a:t>
                      </a:r>
                      <a:r>
                        <a:rPr lang="en-US" sz="1400" kern="100" dirty="0">
                          <a:effectLst/>
                        </a:rPr>
                        <a:t>HP</a:t>
                      </a:r>
                      <a:r>
                        <a:rPr lang="ja-JP" sz="1400" kern="100" dirty="0">
                          <a:effectLst/>
                        </a:rPr>
                        <a:t>「柏市のまちづくり（都市計画決定一覧）」を参照</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080119701"/>
                  </a:ext>
                </a:extLst>
              </a:tr>
            </a:tbl>
          </a:graphicData>
        </a:graphic>
      </p:graphicFrame>
      <p:sp>
        <p:nvSpPr>
          <p:cNvPr id="22" name="テキスト ボックス 21">
            <a:extLst>
              <a:ext uri="{FF2B5EF4-FFF2-40B4-BE49-F238E27FC236}">
                <a16:creationId xmlns:a16="http://schemas.microsoft.com/office/drawing/2014/main" id="{22D108E7-4AA0-CBEC-50AA-17A8AE01A58B}"/>
              </a:ext>
            </a:extLst>
          </p:cNvPr>
          <p:cNvSpPr txBox="1"/>
          <p:nvPr/>
        </p:nvSpPr>
        <p:spPr>
          <a:xfrm>
            <a:off x="6149300" y="2479236"/>
            <a:ext cx="5782382" cy="646331"/>
          </a:xfrm>
          <a:prstGeom prst="rect">
            <a:avLst/>
          </a:prstGeom>
          <a:noFill/>
        </p:spPr>
        <p:txBody>
          <a:bodyPr wrap="square">
            <a:spAutoFit/>
          </a:bodyPr>
          <a:lstStyle/>
          <a:p>
            <a:pPr algn="ctr"/>
            <a:r>
              <a:rPr lang="ja-JP" altLang="en-US" dirty="0"/>
              <a:t>表６  市街化区域内における緑のオープンスペース</a:t>
            </a:r>
            <a:endParaRPr lang="en-US" altLang="ja-JP" dirty="0"/>
          </a:p>
          <a:p>
            <a:r>
              <a:rPr lang="ja-JP" altLang="en-US" dirty="0"/>
              <a:t>　　　  から</a:t>
            </a:r>
            <a:r>
              <a:rPr lang="en-US" altLang="ja-JP" dirty="0"/>
              <a:t>250m</a:t>
            </a:r>
            <a:r>
              <a:rPr lang="ja-JP" altLang="en-US" dirty="0"/>
              <a:t>範囲の包含率</a:t>
            </a:r>
          </a:p>
        </p:txBody>
      </p:sp>
    </p:spTree>
    <p:extLst>
      <p:ext uri="{BB962C8B-B14F-4D97-AF65-F5344CB8AC3E}">
        <p14:creationId xmlns:p14="http://schemas.microsoft.com/office/powerpoint/2010/main" val="1096521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2824</TotalTime>
  <Words>2300</Words>
  <Application>Microsoft Office PowerPoint</Application>
  <PresentationFormat>ワイド画面</PresentationFormat>
  <Paragraphs>372</Paragraphs>
  <Slides>11</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HG丸ｺﾞｼｯｸM-PRO</vt:lpstr>
      <vt:lpstr>游ゴシック</vt:lpstr>
      <vt:lpstr>游ゴシック Light</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裕史</dc:creator>
  <cp:lastModifiedBy>公園緑地課５</cp:lastModifiedBy>
  <cp:revision>162</cp:revision>
  <cp:lastPrinted>2026-02-06T09:21:00Z</cp:lastPrinted>
  <dcterms:created xsi:type="dcterms:W3CDTF">2025-12-03T08:04:53Z</dcterms:created>
  <dcterms:modified xsi:type="dcterms:W3CDTF">2026-02-09T10:50:49Z</dcterms:modified>
</cp:coreProperties>
</file>