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74" r:id="rId3"/>
    <p:sldId id="297" r:id="rId4"/>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2B93"/>
    <a:srgbClr val="4E95D9"/>
    <a:srgbClr val="EEB500"/>
    <a:srgbClr val="008080"/>
    <a:srgbClr val="FFEBA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49" d="100"/>
          <a:sy n="49" d="100"/>
        </p:scale>
        <p:origin x="965" y="53"/>
      </p:cViewPr>
      <p:guideLst>
        <p:guide orient="horz" pos="2160"/>
        <p:guide pos="386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558921E-C701-4C7F-B19C-E1900794C960}" type="datetimeFigureOut">
              <a:rPr kumimoji="1" lang="ja-JP" altLang="en-US" smtClean="0"/>
              <a:t>2026/2/17</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F3852FB5-46EC-4606-86AC-97D8F660830D}" type="slidenum">
              <a:rPr kumimoji="1" lang="ja-JP" altLang="en-US" smtClean="0"/>
              <a:t>‹#›</a:t>
            </a:fld>
            <a:endParaRPr kumimoji="1" lang="ja-JP" altLang="en-US"/>
          </a:p>
        </p:txBody>
      </p:sp>
    </p:spTree>
    <p:extLst>
      <p:ext uri="{BB962C8B-B14F-4D97-AF65-F5344CB8AC3E}">
        <p14:creationId xmlns:p14="http://schemas.microsoft.com/office/powerpoint/2010/main" val="151876249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ACCEC8-942D-2161-D7A1-4940B4E1C4B0}"/>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7C0C2B9-1887-5EDF-D18D-CDE985FBCC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64EC19E-19D8-486B-5830-34654CF65CBA}"/>
              </a:ext>
            </a:extLst>
          </p:cNvPr>
          <p:cNvSpPr>
            <a:spLocks noGrp="1"/>
          </p:cNvSpPr>
          <p:nvPr>
            <p:ph type="dt" sz="half" idx="10"/>
          </p:nvPr>
        </p:nvSpPr>
        <p:spPr/>
        <p:txBody>
          <a:bodyPr/>
          <a:lstStyle/>
          <a:p>
            <a:fld id="{810B5290-3D19-40B6-A11B-A6A0556C2F59}" type="datetimeFigureOut">
              <a:rPr kumimoji="1" lang="ja-JP" altLang="en-US" smtClean="0"/>
              <a:t>2026/2/17</a:t>
            </a:fld>
            <a:endParaRPr kumimoji="1" lang="ja-JP" altLang="en-US"/>
          </a:p>
        </p:txBody>
      </p:sp>
      <p:sp>
        <p:nvSpPr>
          <p:cNvPr id="5" name="フッター プレースホルダー 4">
            <a:extLst>
              <a:ext uri="{FF2B5EF4-FFF2-40B4-BE49-F238E27FC236}">
                <a16:creationId xmlns:a16="http://schemas.microsoft.com/office/drawing/2014/main" id="{441B8C71-B00D-E657-544D-28DD5A4E094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89D641-A017-0B0E-7921-A71687213061}"/>
              </a:ext>
            </a:extLst>
          </p:cNvPr>
          <p:cNvSpPr>
            <a:spLocks noGrp="1"/>
          </p:cNvSpPr>
          <p:nvPr>
            <p:ph type="sldNum" sz="quarter" idx="12"/>
          </p:nvPr>
        </p:nvSpPr>
        <p:spPr/>
        <p:txBody>
          <a:bodyPr/>
          <a:lstStyle/>
          <a:p>
            <a:fld id="{DCD07A30-F751-45E2-97BA-F71B06EE1940}" type="slidenum">
              <a:rPr kumimoji="1" lang="ja-JP" altLang="en-US" smtClean="0"/>
              <a:t>‹#›</a:t>
            </a:fld>
            <a:endParaRPr kumimoji="1" lang="ja-JP" altLang="en-US"/>
          </a:p>
        </p:txBody>
      </p:sp>
    </p:spTree>
    <p:extLst>
      <p:ext uri="{BB962C8B-B14F-4D97-AF65-F5344CB8AC3E}">
        <p14:creationId xmlns:p14="http://schemas.microsoft.com/office/powerpoint/2010/main" val="1255311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97B42B-1643-EB62-AEA9-64C90AC059F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2C53EE0-4792-9B6F-D2FE-E2A2C794E73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BFF08E1-6F4E-7BA7-07F9-504BBBD7F5C3}"/>
              </a:ext>
            </a:extLst>
          </p:cNvPr>
          <p:cNvSpPr>
            <a:spLocks noGrp="1"/>
          </p:cNvSpPr>
          <p:nvPr>
            <p:ph type="dt" sz="half" idx="10"/>
          </p:nvPr>
        </p:nvSpPr>
        <p:spPr/>
        <p:txBody>
          <a:bodyPr/>
          <a:lstStyle/>
          <a:p>
            <a:fld id="{810B5290-3D19-40B6-A11B-A6A0556C2F59}" type="datetimeFigureOut">
              <a:rPr kumimoji="1" lang="ja-JP" altLang="en-US" smtClean="0"/>
              <a:t>2026/2/17</a:t>
            </a:fld>
            <a:endParaRPr kumimoji="1" lang="ja-JP" altLang="en-US"/>
          </a:p>
        </p:txBody>
      </p:sp>
      <p:sp>
        <p:nvSpPr>
          <p:cNvPr id="5" name="フッター プレースホルダー 4">
            <a:extLst>
              <a:ext uri="{FF2B5EF4-FFF2-40B4-BE49-F238E27FC236}">
                <a16:creationId xmlns:a16="http://schemas.microsoft.com/office/drawing/2014/main" id="{F958E70D-79ED-025E-26D8-9CD2FAEBD70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F032586-AFA7-D23B-FF36-5F66C256217C}"/>
              </a:ext>
            </a:extLst>
          </p:cNvPr>
          <p:cNvSpPr>
            <a:spLocks noGrp="1"/>
          </p:cNvSpPr>
          <p:nvPr>
            <p:ph type="sldNum" sz="quarter" idx="12"/>
          </p:nvPr>
        </p:nvSpPr>
        <p:spPr/>
        <p:txBody>
          <a:bodyPr/>
          <a:lstStyle/>
          <a:p>
            <a:fld id="{DCD07A30-F751-45E2-97BA-F71B06EE1940}" type="slidenum">
              <a:rPr kumimoji="1" lang="ja-JP" altLang="en-US" smtClean="0"/>
              <a:t>‹#›</a:t>
            </a:fld>
            <a:endParaRPr kumimoji="1" lang="ja-JP" altLang="en-US"/>
          </a:p>
        </p:txBody>
      </p:sp>
    </p:spTree>
    <p:extLst>
      <p:ext uri="{BB962C8B-B14F-4D97-AF65-F5344CB8AC3E}">
        <p14:creationId xmlns:p14="http://schemas.microsoft.com/office/powerpoint/2010/main" val="3911801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A6A5753-04F3-71EB-D9A8-DCCA066C911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80D0D8B-2168-FE77-77C7-EED704540F61}"/>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32FC5A9-FD10-365A-9425-749218762B70}"/>
              </a:ext>
            </a:extLst>
          </p:cNvPr>
          <p:cNvSpPr>
            <a:spLocks noGrp="1"/>
          </p:cNvSpPr>
          <p:nvPr>
            <p:ph type="dt" sz="half" idx="10"/>
          </p:nvPr>
        </p:nvSpPr>
        <p:spPr/>
        <p:txBody>
          <a:bodyPr/>
          <a:lstStyle/>
          <a:p>
            <a:fld id="{810B5290-3D19-40B6-A11B-A6A0556C2F59}" type="datetimeFigureOut">
              <a:rPr kumimoji="1" lang="ja-JP" altLang="en-US" smtClean="0"/>
              <a:t>2026/2/17</a:t>
            </a:fld>
            <a:endParaRPr kumimoji="1" lang="ja-JP" altLang="en-US"/>
          </a:p>
        </p:txBody>
      </p:sp>
      <p:sp>
        <p:nvSpPr>
          <p:cNvPr id="5" name="フッター プレースホルダー 4">
            <a:extLst>
              <a:ext uri="{FF2B5EF4-FFF2-40B4-BE49-F238E27FC236}">
                <a16:creationId xmlns:a16="http://schemas.microsoft.com/office/drawing/2014/main" id="{740FD36C-E02D-68DC-3CB9-CDA35F962DB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6705F4D-3C5C-D8C2-D708-18299434E403}"/>
              </a:ext>
            </a:extLst>
          </p:cNvPr>
          <p:cNvSpPr>
            <a:spLocks noGrp="1"/>
          </p:cNvSpPr>
          <p:nvPr>
            <p:ph type="sldNum" sz="quarter" idx="12"/>
          </p:nvPr>
        </p:nvSpPr>
        <p:spPr/>
        <p:txBody>
          <a:bodyPr/>
          <a:lstStyle/>
          <a:p>
            <a:fld id="{DCD07A30-F751-45E2-97BA-F71B06EE1940}" type="slidenum">
              <a:rPr kumimoji="1" lang="ja-JP" altLang="en-US" smtClean="0"/>
              <a:t>‹#›</a:t>
            </a:fld>
            <a:endParaRPr kumimoji="1" lang="ja-JP" altLang="en-US"/>
          </a:p>
        </p:txBody>
      </p:sp>
    </p:spTree>
    <p:extLst>
      <p:ext uri="{BB962C8B-B14F-4D97-AF65-F5344CB8AC3E}">
        <p14:creationId xmlns:p14="http://schemas.microsoft.com/office/powerpoint/2010/main" val="2094838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33746E-702E-73C5-FB03-D785652A880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CE71B63-E780-2F8C-141A-6EAF106B1B6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1A024D4-CA1A-08E9-A54D-66217B6130F2}"/>
              </a:ext>
            </a:extLst>
          </p:cNvPr>
          <p:cNvSpPr>
            <a:spLocks noGrp="1"/>
          </p:cNvSpPr>
          <p:nvPr>
            <p:ph type="dt" sz="half" idx="10"/>
          </p:nvPr>
        </p:nvSpPr>
        <p:spPr/>
        <p:txBody>
          <a:bodyPr/>
          <a:lstStyle/>
          <a:p>
            <a:fld id="{810B5290-3D19-40B6-A11B-A6A0556C2F59}" type="datetimeFigureOut">
              <a:rPr kumimoji="1" lang="ja-JP" altLang="en-US" smtClean="0"/>
              <a:t>2026/2/17</a:t>
            </a:fld>
            <a:endParaRPr kumimoji="1" lang="ja-JP" altLang="en-US"/>
          </a:p>
        </p:txBody>
      </p:sp>
      <p:sp>
        <p:nvSpPr>
          <p:cNvPr id="5" name="フッター プレースホルダー 4">
            <a:extLst>
              <a:ext uri="{FF2B5EF4-FFF2-40B4-BE49-F238E27FC236}">
                <a16:creationId xmlns:a16="http://schemas.microsoft.com/office/drawing/2014/main" id="{5C07D320-D0E5-A878-2F8C-E5B9CE7279D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5829218-72E6-0DFD-0785-493A01C55C2E}"/>
              </a:ext>
            </a:extLst>
          </p:cNvPr>
          <p:cNvSpPr>
            <a:spLocks noGrp="1"/>
          </p:cNvSpPr>
          <p:nvPr>
            <p:ph type="sldNum" sz="quarter" idx="12"/>
          </p:nvPr>
        </p:nvSpPr>
        <p:spPr/>
        <p:txBody>
          <a:bodyPr/>
          <a:lstStyle/>
          <a:p>
            <a:fld id="{DCD07A30-F751-45E2-97BA-F71B06EE1940}" type="slidenum">
              <a:rPr kumimoji="1" lang="ja-JP" altLang="en-US" smtClean="0"/>
              <a:t>‹#›</a:t>
            </a:fld>
            <a:endParaRPr kumimoji="1" lang="ja-JP" altLang="en-US"/>
          </a:p>
        </p:txBody>
      </p:sp>
    </p:spTree>
    <p:extLst>
      <p:ext uri="{BB962C8B-B14F-4D97-AF65-F5344CB8AC3E}">
        <p14:creationId xmlns:p14="http://schemas.microsoft.com/office/powerpoint/2010/main" val="3126136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9F9E85-1723-8C16-BD69-217AD2BD316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C5F0E68-2302-50A2-5E79-89E2B9C3EE9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ACADE42-35E5-4EE6-F33F-105D7C701C30}"/>
              </a:ext>
            </a:extLst>
          </p:cNvPr>
          <p:cNvSpPr>
            <a:spLocks noGrp="1"/>
          </p:cNvSpPr>
          <p:nvPr>
            <p:ph type="dt" sz="half" idx="10"/>
          </p:nvPr>
        </p:nvSpPr>
        <p:spPr/>
        <p:txBody>
          <a:bodyPr/>
          <a:lstStyle/>
          <a:p>
            <a:fld id="{810B5290-3D19-40B6-A11B-A6A0556C2F59}" type="datetimeFigureOut">
              <a:rPr kumimoji="1" lang="ja-JP" altLang="en-US" smtClean="0"/>
              <a:t>2026/2/17</a:t>
            </a:fld>
            <a:endParaRPr kumimoji="1" lang="ja-JP" altLang="en-US"/>
          </a:p>
        </p:txBody>
      </p:sp>
      <p:sp>
        <p:nvSpPr>
          <p:cNvPr id="5" name="フッター プレースホルダー 4">
            <a:extLst>
              <a:ext uri="{FF2B5EF4-FFF2-40B4-BE49-F238E27FC236}">
                <a16:creationId xmlns:a16="http://schemas.microsoft.com/office/drawing/2014/main" id="{2E1351D9-1EED-E919-0327-B0D8274ED6E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FE58687-B0CD-DEB7-9822-A683ADE3CBA9}"/>
              </a:ext>
            </a:extLst>
          </p:cNvPr>
          <p:cNvSpPr>
            <a:spLocks noGrp="1"/>
          </p:cNvSpPr>
          <p:nvPr>
            <p:ph type="sldNum" sz="quarter" idx="12"/>
          </p:nvPr>
        </p:nvSpPr>
        <p:spPr/>
        <p:txBody>
          <a:bodyPr/>
          <a:lstStyle/>
          <a:p>
            <a:fld id="{DCD07A30-F751-45E2-97BA-F71B06EE1940}" type="slidenum">
              <a:rPr kumimoji="1" lang="ja-JP" altLang="en-US" smtClean="0"/>
              <a:t>‹#›</a:t>
            </a:fld>
            <a:endParaRPr kumimoji="1" lang="ja-JP" altLang="en-US"/>
          </a:p>
        </p:txBody>
      </p:sp>
    </p:spTree>
    <p:extLst>
      <p:ext uri="{BB962C8B-B14F-4D97-AF65-F5344CB8AC3E}">
        <p14:creationId xmlns:p14="http://schemas.microsoft.com/office/powerpoint/2010/main" val="3174621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83792A-8241-8D27-22EB-111018D888C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5014EAF-017A-637F-84C8-53A2D6B00D5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B98AF5B-A9D1-5CB0-9F70-2620323B9DA6}"/>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0CF18D3-B693-FE30-6674-CB157E8E6E91}"/>
              </a:ext>
            </a:extLst>
          </p:cNvPr>
          <p:cNvSpPr>
            <a:spLocks noGrp="1"/>
          </p:cNvSpPr>
          <p:nvPr>
            <p:ph type="dt" sz="half" idx="10"/>
          </p:nvPr>
        </p:nvSpPr>
        <p:spPr/>
        <p:txBody>
          <a:bodyPr/>
          <a:lstStyle/>
          <a:p>
            <a:fld id="{810B5290-3D19-40B6-A11B-A6A0556C2F59}" type="datetimeFigureOut">
              <a:rPr kumimoji="1" lang="ja-JP" altLang="en-US" smtClean="0"/>
              <a:t>2026/2/17</a:t>
            </a:fld>
            <a:endParaRPr kumimoji="1" lang="ja-JP" altLang="en-US"/>
          </a:p>
        </p:txBody>
      </p:sp>
      <p:sp>
        <p:nvSpPr>
          <p:cNvPr id="6" name="フッター プレースホルダー 5">
            <a:extLst>
              <a:ext uri="{FF2B5EF4-FFF2-40B4-BE49-F238E27FC236}">
                <a16:creationId xmlns:a16="http://schemas.microsoft.com/office/drawing/2014/main" id="{9F0E53F8-3393-A8C5-57B5-0A8D3D590E6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9AE43F8-D57D-3FDD-B3DC-D94BA09E0D2E}"/>
              </a:ext>
            </a:extLst>
          </p:cNvPr>
          <p:cNvSpPr>
            <a:spLocks noGrp="1"/>
          </p:cNvSpPr>
          <p:nvPr>
            <p:ph type="sldNum" sz="quarter" idx="12"/>
          </p:nvPr>
        </p:nvSpPr>
        <p:spPr/>
        <p:txBody>
          <a:bodyPr/>
          <a:lstStyle/>
          <a:p>
            <a:fld id="{DCD07A30-F751-45E2-97BA-F71B06EE1940}" type="slidenum">
              <a:rPr kumimoji="1" lang="ja-JP" altLang="en-US" smtClean="0"/>
              <a:t>‹#›</a:t>
            </a:fld>
            <a:endParaRPr kumimoji="1" lang="ja-JP" altLang="en-US"/>
          </a:p>
        </p:txBody>
      </p:sp>
    </p:spTree>
    <p:extLst>
      <p:ext uri="{BB962C8B-B14F-4D97-AF65-F5344CB8AC3E}">
        <p14:creationId xmlns:p14="http://schemas.microsoft.com/office/powerpoint/2010/main" val="1365827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52AEFC-1731-4A9A-5A18-5CBC590FA1D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C450AB3-8B9C-E21D-EC4B-9DBB08AE7C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9DC712EB-D5B3-427F-8788-AD96DA9EC46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9DA1C89-8BB3-FE3A-2E66-B5534C28B0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CA460EB-0071-9E82-81C9-DFB86BA8CC93}"/>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A04F649-7DD1-2ABE-3220-2DDE3A93ED8E}"/>
              </a:ext>
            </a:extLst>
          </p:cNvPr>
          <p:cNvSpPr>
            <a:spLocks noGrp="1"/>
          </p:cNvSpPr>
          <p:nvPr>
            <p:ph type="dt" sz="half" idx="10"/>
          </p:nvPr>
        </p:nvSpPr>
        <p:spPr/>
        <p:txBody>
          <a:bodyPr/>
          <a:lstStyle/>
          <a:p>
            <a:fld id="{810B5290-3D19-40B6-A11B-A6A0556C2F59}" type="datetimeFigureOut">
              <a:rPr kumimoji="1" lang="ja-JP" altLang="en-US" smtClean="0"/>
              <a:t>2026/2/17</a:t>
            </a:fld>
            <a:endParaRPr kumimoji="1" lang="ja-JP" altLang="en-US"/>
          </a:p>
        </p:txBody>
      </p:sp>
      <p:sp>
        <p:nvSpPr>
          <p:cNvPr id="8" name="フッター プレースホルダー 7">
            <a:extLst>
              <a:ext uri="{FF2B5EF4-FFF2-40B4-BE49-F238E27FC236}">
                <a16:creationId xmlns:a16="http://schemas.microsoft.com/office/drawing/2014/main" id="{11F18C8E-1B91-94AA-1C79-5EA975A6BF2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13CC0CA-435C-AE72-6322-9F861741F8D1}"/>
              </a:ext>
            </a:extLst>
          </p:cNvPr>
          <p:cNvSpPr>
            <a:spLocks noGrp="1"/>
          </p:cNvSpPr>
          <p:nvPr>
            <p:ph type="sldNum" sz="quarter" idx="12"/>
          </p:nvPr>
        </p:nvSpPr>
        <p:spPr/>
        <p:txBody>
          <a:bodyPr/>
          <a:lstStyle/>
          <a:p>
            <a:fld id="{DCD07A30-F751-45E2-97BA-F71B06EE1940}" type="slidenum">
              <a:rPr kumimoji="1" lang="ja-JP" altLang="en-US" smtClean="0"/>
              <a:t>‹#›</a:t>
            </a:fld>
            <a:endParaRPr kumimoji="1" lang="ja-JP" altLang="en-US"/>
          </a:p>
        </p:txBody>
      </p:sp>
    </p:spTree>
    <p:extLst>
      <p:ext uri="{BB962C8B-B14F-4D97-AF65-F5344CB8AC3E}">
        <p14:creationId xmlns:p14="http://schemas.microsoft.com/office/powerpoint/2010/main" val="1730400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D6615F-C3CF-06D4-6924-42F46245F54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B0E86E7-1368-E1F9-919F-10BFFD72A339}"/>
              </a:ext>
            </a:extLst>
          </p:cNvPr>
          <p:cNvSpPr>
            <a:spLocks noGrp="1"/>
          </p:cNvSpPr>
          <p:nvPr>
            <p:ph type="dt" sz="half" idx="10"/>
          </p:nvPr>
        </p:nvSpPr>
        <p:spPr/>
        <p:txBody>
          <a:bodyPr/>
          <a:lstStyle/>
          <a:p>
            <a:fld id="{810B5290-3D19-40B6-A11B-A6A0556C2F59}" type="datetimeFigureOut">
              <a:rPr kumimoji="1" lang="ja-JP" altLang="en-US" smtClean="0"/>
              <a:t>2026/2/17</a:t>
            </a:fld>
            <a:endParaRPr kumimoji="1" lang="ja-JP" altLang="en-US"/>
          </a:p>
        </p:txBody>
      </p:sp>
      <p:sp>
        <p:nvSpPr>
          <p:cNvPr id="4" name="フッター プレースホルダー 3">
            <a:extLst>
              <a:ext uri="{FF2B5EF4-FFF2-40B4-BE49-F238E27FC236}">
                <a16:creationId xmlns:a16="http://schemas.microsoft.com/office/drawing/2014/main" id="{23A8C8C0-78AF-638D-29E2-C5D594BC202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2846C45-26A3-E1E9-B526-DE5DD98AD5D9}"/>
              </a:ext>
            </a:extLst>
          </p:cNvPr>
          <p:cNvSpPr>
            <a:spLocks noGrp="1"/>
          </p:cNvSpPr>
          <p:nvPr>
            <p:ph type="sldNum" sz="quarter" idx="12"/>
          </p:nvPr>
        </p:nvSpPr>
        <p:spPr/>
        <p:txBody>
          <a:bodyPr/>
          <a:lstStyle/>
          <a:p>
            <a:fld id="{DCD07A30-F751-45E2-97BA-F71B06EE1940}" type="slidenum">
              <a:rPr kumimoji="1" lang="ja-JP" altLang="en-US" smtClean="0"/>
              <a:t>‹#›</a:t>
            </a:fld>
            <a:endParaRPr kumimoji="1" lang="ja-JP" altLang="en-US"/>
          </a:p>
        </p:txBody>
      </p:sp>
    </p:spTree>
    <p:extLst>
      <p:ext uri="{BB962C8B-B14F-4D97-AF65-F5344CB8AC3E}">
        <p14:creationId xmlns:p14="http://schemas.microsoft.com/office/powerpoint/2010/main" val="1065818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5419477-9742-0E1C-5168-A0BA132F6AAB}"/>
              </a:ext>
            </a:extLst>
          </p:cNvPr>
          <p:cNvSpPr>
            <a:spLocks noGrp="1"/>
          </p:cNvSpPr>
          <p:nvPr>
            <p:ph type="dt" sz="half" idx="10"/>
          </p:nvPr>
        </p:nvSpPr>
        <p:spPr/>
        <p:txBody>
          <a:bodyPr/>
          <a:lstStyle/>
          <a:p>
            <a:fld id="{810B5290-3D19-40B6-A11B-A6A0556C2F59}" type="datetimeFigureOut">
              <a:rPr kumimoji="1" lang="ja-JP" altLang="en-US" smtClean="0"/>
              <a:t>2026/2/17</a:t>
            </a:fld>
            <a:endParaRPr kumimoji="1" lang="ja-JP" altLang="en-US"/>
          </a:p>
        </p:txBody>
      </p:sp>
      <p:sp>
        <p:nvSpPr>
          <p:cNvPr id="3" name="フッター プレースホルダー 2">
            <a:extLst>
              <a:ext uri="{FF2B5EF4-FFF2-40B4-BE49-F238E27FC236}">
                <a16:creationId xmlns:a16="http://schemas.microsoft.com/office/drawing/2014/main" id="{329711C2-D29C-4C03-B359-FB590E086E3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B18CADF-779A-F800-B706-FC33BA4F57D3}"/>
              </a:ext>
            </a:extLst>
          </p:cNvPr>
          <p:cNvSpPr>
            <a:spLocks noGrp="1"/>
          </p:cNvSpPr>
          <p:nvPr>
            <p:ph type="sldNum" sz="quarter" idx="12"/>
          </p:nvPr>
        </p:nvSpPr>
        <p:spPr/>
        <p:txBody>
          <a:bodyPr/>
          <a:lstStyle/>
          <a:p>
            <a:fld id="{DCD07A30-F751-45E2-97BA-F71B06EE1940}" type="slidenum">
              <a:rPr kumimoji="1" lang="ja-JP" altLang="en-US" smtClean="0"/>
              <a:t>‹#›</a:t>
            </a:fld>
            <a:endParaRPr kumimoji="1" lang="ja-JP" altLang="en-US"/>
          </a:p>
        </p:txBody>
      </p:sp>
    </p:spTree>
    <p:extLst>
      <p:ext uri="{BB962C8B-B14F-4D97-AF65-F5344CB8AC3E}">
        <p14:creationId xmlns:p14="http://schemas.microsoft.com/office/powerpoint/2010/main" val="995640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C8755A-59F3-C216-EF4F-F73BBEA7FEC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EE7FE31-744C-6357-8304-2EFA9718FD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46C302E-ED70-5489-A26C-9B87949460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C6C514C-DE48-5A14-A9A8-3955637DA891}"/>
              </a:ext>
            </a:extLst>
          </p:cNvPr>
          <p:cNvSpPr>
            <a:spLocks noGrp="1"/>
          </p:cNvSpPr>
          <p:nvPr>
            <p:ph type="dt" sz="half" idx="10"/>
          </p:nvPr>
        </p:nvSpPr>
        <p:spPr/>
        <p:txBody>
          <a:bodyPr/>
          <a:lstStyle/>
          <a:p>
            <a:fld id="{810B5290-3D19-40B6-A11B-A6A0556C2F59}" type="datetimeFigureOut">
              <a:rPr kumimoji="1" lang="ja-JP" altLang="en-US" smtClean="0"/>
              <a:t>2026/2/17</a:t>
            </a:fld>
            <a:endParaRPr kumimoji="1" lang="ja-JP" altLang="en-US"/>
          </a:p>
        </p:txBody>
      </p:sp>
      <p:sp>
        <p:nvSpPr>
          <p:cNvPr id="6" name="フッター プレースホルダー 5">
            <a:extLst>
              <a:ext uri="{FF2B5EF4-FFF2-40B4-BE49-F238E27FC236}">
                <a16:creationId xmlns:a16="http://schemas.microsoft.com/office/drawing/2014/main" id="{FB6EEC39-D877-51A0-083D-67D927EDED4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65D3A90-6D1F-6698-C83C-025BF6A1187C}"/>
              </a:ext>
            </a:extLst>
          </p:cNvPr>
          <p:cNvSpPr>
            <a:spLocks noGrp="1"/>
          </p:cNvSpPr>
          <p:nvPr>
            <p:ph type="sldNum" sz="quarter" idx="12"/>
          </p:nvPr>
        </p:nvSpPr>
        <p:spPr/>
        <p:txBody>
          <a:bodyPr/>
          <a:lstStyle/>
          <a:p>
            <a:fld id="{DCD07A30-F751-45E2-97BA-F71B06EE1940}" type="slidenum">
              <a:rPr kumimoji="1" lang="ja-JP" altLang="en-US" smtClean="0"/>
              <a:t>‹#›</a:t>
            </a:fld>
            <a:endParaRPr kumimoji="1" lang="ja-JP" altLang="en-US"/>
          </a:p>
        </p:txBody>
      </p:sp>
    </p:spTree>
    <p:extLst>
      <p:ext uri="{BB962C8B-B14F-4D97-AF65-F5344CB8AC3E}">
        <p14:creationId xmlns:p14="http://schemas.microsoft.com/office/powerpoint/2010/main" val="3041035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8FA9FB-B5E9-C809-3036-258C3BF943B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3B0ED4D-80E6-5FFA-D45B-37543097E5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6F5DECC-CCCC-AC99-8766-27A51CE77A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4D33294-6EFC-7448-C8E7-E3BA7FD9784E}"/>
              </a:ext>
            </a:extLst>
          </p:cNvPr>
          <p:cNvSpPr>
            <a:spLocks noGrp="1"/>
          </p:cNvSpPr>
          <p:nvPr>
            <p:ph type="dt" sz="half" idx="10"/>
          </p:nvPr>
        </p:nvSpPr>
        <p:spPr/>
        <p:txBody>
          <a:bodyPr/>
          <a:lstStyle/>
          <a:p>
            <a:fld id="{810B5290-3D19-40B6-A11B-A6A0556C2F59}" type="datetimeFigureOut">
              <a:rPr kumimoji="1" lang="ja-JP" altLang="en-US" smtClean="0"/>
              <a:t>2026/2/17</a:t>
            </a:fld>
            <a:endParaRPr kumimoji="1" lang="ja-JP" altLang="en-US"/>
          </a:p>
        </p:txBody>
      </p:sp>
      <p:sp>
        <p:nvSpPr>
          <p:cNvPr id="6" name="フッター プレースホルダー 5">
            <a:extLst>
              <a:ext uri="{FF2B5EF4-FFF2-40B4-BE49-F238E27FC236}">
                <a16:creationId xmlns:a16="http://schemas.microsoft.com/office/drawing/2014/main" id="{B7F80937-FFB9-59CD-80E8-9D3E2920814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74A57DA-E18A-C027-9E5A-86820EF6A0D8}"/>
              </a:ext>
            </a:extLst>
          </p:cNvPr>
          <p:cNvSpPr>
            <a:spLocks noGrp="1"/>
          </p:cNvSpPr>
          <p:nvPr>
            <p:ph type="sldNum" sz="quarter" idx="12"/>
          </p:nvPr>
        </p:nvSpPr>
        <p:spPr/>
        <p:txBody>
          <a:bodyPr/>
          <a:lstStyle/>
          <a:p>
            <a:fld id="{DCD07A30-F751-45E2-97BA-F71B06EE1940}" type="slidenum">
              <a:rPr kumimoji="1" lang="ja-JP" altLang="en-US" smtClean="0"/>
              <a:t>‹#›</a:t>
            </a:fld>
            <a:endParaRPr kumimoji="1" lang="ja-JP" altLang="en-US"/>
          </a:p>
        </p:txBody>
      </p:sp>
    </p:spTree>
    <p:extLst>
      <p:ext uri="{BB962C8B-B14F-4D97-AF65-F5344CB8AC3E}">
        <p14:creationId xmlns:p14="http://schemas.microsoft.com/office/powerpoint/2010/main" val="2440856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5CD4358-80A9-295C-9CE4-F4813B00BF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D45B16F-8663-33E6-9CD6-3C830BCCD6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CED5BFC-D938-F740-044D-6026709FF9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10B5290-3D19-40B6-A11B-A6A0556C2F59}" type="datetimeFigureOut">
              <a:rPr kumimoji="1" lang="ja-JP" altLang="en-US" smtClean="0"/>
              <a:t>2026/2/17</a:t>
            </a:fld>
            <a:endParaRPr kumimoji="1" lang="ja-JP" altLang="en-US"/>
          </a:p>
        </p:txBody>
      </p:sp>
      <p:sp>
        <p:nvSpPr>
          <p:cNvPr id="5" name="フッター プレースホルダー 4">
            <a:extLst>
              <a:ext uri="{FF2B5EF4-FFF2-40B4-BE49-F238E27FC236}">
                <a16:creationId xmlns:a16="http://schemas.microsoft.com/office/drawing/2014/main" id="{B5FA2931-B18F-EAB2-1F9D-E42381B300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A1117BF-F80A-BD0C-9C76-F3F99C55A2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CD07A30-F751-45E2-97BA-F71B06EE1940}" type="slidenum">
              <a:rPr kumimoji="1" lang="ja-JP" altLang="en-US" smtClean="0"/>
              <a:t>‹#›</a:t>
            </a:fld>
            <a:endParaRPr kumimoji="1" lang="ja-JP" altLang="en-US"/>
          </a:p>
        </p:txBody>
      </p:sp>
    </p:spTree>
    <p:extLst>
      <p:ext uri="{BB962C8B-B14F-4D97-AF65-F5344CB8AC3E}">
        <p14:creationId xmlns:p14="http://schemas.microsoft.com/office/powerpoint/2010/main" val="39155662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1A7A50E1-4703-23B0-ADAC-1EE7982DD1B7}"/>
              </a:ext>
            </a:extLst>
          </p:cNvPr>
          <p:cNvCxnSpPr>
            <a:cxnSpLocks/>
          </p:cNvCxnSpPr>
          <p:nvPr/>
        </p:nvCxnSpPr>
        <p:spPr>
          <a:xfrm>
            <a:off x="510988" y="3429000"/>
            <a:ext cx="9271187" cy="0"/>
          </a:xfrm>
          <a:prstGeom prst="line">
            <a:avLst/>
          </a:prstGeom>
          <a:ln w="38100">
            <a:solidFill>
              <a:schemeClr val="accent6"/>
            </a:solidFill>
          </a:ln>
        </p:spPr>
        <p:style>
          <a:lnRef idx="2">
            <a:schemeClr val="accent1"/>
          </a:lnRef>
          <a:fillRef idx="0">
            <a:schemeClr val="accent1"/>
          </a:fillRef>
          <a:effectRef idx="1">
            <a:schemeClr val="accent1"/>
          </a:effectRef>
          <a:fontRef idx="minor">
            <a:schemeClr val="tx1"/>
          </a:fontRef>
        </p:style>
      </p:cxnSp>
      <p:sp>
        <p:nvSpPr>
          <p:cNvPr id="5" name="テキスト ボックス 4">
            <a:extLst>
              <a:ext uri="{FF2B5EF4-FFF2-40B4-BE49-F238E27FC236}">
                <a16:creationId xmlns:a16="http://schemas.microsoft.com/office/drawing/2014/main" id="{AAE922DB-144E-7E40-D9DF-9367E5C058D1}"/>
              </a:ext>
            </a:extLst>
          </p:cNvPr>
          <p:cNvSpPr txBox="1"/>
          <p:nvPr/>
        </p:nvSpPr>
        <p:spPr>
          <a:xfrm>
            <a:off x="10864061" y="161344"/>
            <a:ext cx="774571" cy="369332"/>
          </a:xfrm>
          <a:prstGeom prst="rect">
            <a:avLst/>
          </a:prstGeom>
          <a:noFill/>
          <a:ln>
            <a:solidFill>
              <a:schemeClr val="tx1"/>
            </a:solidFill>
          </a:ln>
        </p:spPr>
        <p:txBody>
          <a:bodyPr wrap="none" rtlCol="0">
            <a:spAutoFit/>
          </a:bodyPr>
          <a:lstStyle/>
          <a:p>
            <a:r>
              <a:rPr kumimoji="1" lang="ja-JP" altLang="en-US" dirty="0"/>
              <a:t>資料</a:t>
            </a:r>
            <a:r>
              <a:rPr kumimoji="1" lang="en-US" altLang="ja-JP" dirty="0"/>
              <a:t>2</a:t>
            </a:r>
            <a:endParaRPr kumimoji="1" lang="ja-JP" altLang="en-US" dirty="0"/>
          </a:p>
        </p:txBody>
      </p:sp>
      <p:sp>
        <p:nvSpPr>
          <p:cNvPr id="7" name="テキスト ボックス 6">
            <a:extLst>
              <a:ext uri="{FF2B5EF4-FFF2-40B4-BE49-F238E27FC236}">
                <a16:creationId xmlns:a16="http://schemas.microsoft.com/office/drawing/2014/main" id="{5DC57240-31F4-EC32-9F5A-FAAAA5748F1A}"/>
              </a:ext>
            </a:extLst>
          </p:cNvPr>
          <p:cNvSpPr txBox="1"/>
          <p:nvPr/>
        </p:nvSpPr>
        <p:spPr>
          <a:xfrm>
            <a:off x="510988" y="2659559"/>
            <a:ext cx="11469807" cy="769441"/>
          </a:xfrm>
          <a:prstGeom prst="rect">
            <a:avLst/>
          </a:prstGeom>
          <a:noFill/>
        </p:spPr>
        <p:txBody>
          <a:bodyPr wrap="none" rtlCol="0">
            <a:spAutoFit/>
          </a:bodyPr>
          <a:lstStyle/>
          <a:p>
            <a:r>
              <a:rPr lang="ja-JP" altLang="en-US" sz="4400" b="1" dirty="0">
                <a:solidFill>
                  <a:srgbClr val="002060"/>
                </a:solidFill>
                <a:latin typeface="+mn-ea"/>
              </a:rPr>
              <a:t>２</a:t>
            </a:r>
            <a:r>
              <a:rPr kumimoji="1" lang="ja-JP" altLang="en-US" sz="4400" b="1" dirty="0">
                <a:solidFill>
                  <a:srgbClr val="002060"/>
                </a:solidFill>
                <a:latin typeface="+mn-ea"/>
              </a:rPr>
              <a:t>　諮問「柏市緑の基本計画改定」について</a:t>
            </a:r>
          </a:p>
        </p:txBody>
      </p:sp>
    </p:spTree>
    <p:extLst>
      <p:ext uri="{BB962C8B-B14F-4D97-AF65-F5344CB8AC3E}">
        <p14:creationId xmlns:p14="http://schemas.microsoft.com/office/powerpoint/2010/main" val="142667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C820A-C531-8574-CA5E-A4376BFAFE08}"/>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9D1C971A-78E6-A5FF-7987-B38A466A7858}"/>
              </a:ext>
            </a:extLst>
          </p:cNvPr>
          <p:cNvSpPr/>
          <p:nvPr/>
        </p:nvSpPr>
        <p:spPr>
          <a:xfrm>
            <a:off x="0" y="-13748"/>
            <a:ext cx="12192000" cy="113438"/>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 name="直線コネクタ 2">
            <a:extLst>
              <a:ext uri="{FF2B5EF4-FFF2-40B4-BE49-F238E27FC236}">
                <a16:creationId xmlns:a16="http://schemas.microsoft.com/office/drawing/2014/main" id="{23C888FC-8A5D-6E4D-3BDE-0D14134BA8BB}"/>
              </a:ext>
            </a:extLst>
          </p:cNvPr>
          <p:cNvCxnSpPr>
            <a:cxnSpLocks/>
          </p:cNvCxnSpPr>
          <p:nvPr/>
        </p:nvCxnSpPr>
        <p:spPr>
          <a:xfrm>
            <a:off x="0" y="563769"/>
            <a:ext cx="121920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4" name="テキスト ボックス 3">
            <a:extLst>
              <a:ext uri="{FF2B5EF4-FFF2-40B4-BE49-F238E27FC236}">
                <a16:creationId xmlns:a16="http://schemas.microsoft.com/office/drawing/2014/main" id="{0703D057-C61C-F538-64A2-000FA9CFCCC1}"/>
              </a:ext>
            </a:extLst>
          </p:cNvPr>
          <p:cNvSpPr txBox="1"/>
          <p:nvPr/>
        </p:nvSpPr>
        <p:spPr>
          <a:xfrm>
            <a:off x="116877" y="129602"/>
            <a:ext cx="9398911" cy="461665"/>
          </a:xfrm>
          <a:prstGeom prst="rect">
            <a:avLst/>
          </a:prstGeom>
          <a:noFill/>
        </p:spPr>
        <p:txBody>
          <a:bodyPr wrap="square" rtlCol="0">
            <a:spAutoFit/>
          </a:bodyPr>
          <a:lstStyle/>
          <a:p>
            <a:r>
              <a:rPr kumimoji="1" lang="ja-JP" altLang="en-US" sz="2400" b="1" dirty="0">
                <a:solidFill>
                  <a:srgbClr val="002060"/>
                </a:solidFill>
              </a:rPr>
              <a:t>柏市みどりの基本計画改定について</a:t>
            </a:r>
          </a:p>
        </p:txBody>
      </p:sp>
      <p:sp>
        <p:nvSpPr>
          <p:cNvPr id="5" name="正方形/長方形 4">
            <a:extLst>
              <a:ext uri="{FF2B5EF4-FFF2-40B4-BE49-F238E27FC236}">
                <a16:creationId xmlns:a16="http://schemas.microsoft.com/office/drawing/2014/main" id="{BAC9E603-B7B3-D5E8-A1E9-72579D523F9A}"/>
              </a:ext>
            </a:extLst>
          </p:cNvPr>
          <p:cNvSpPr/>
          <p:nvPr/>
        </p:nvSpPr>
        <p:spPr>
          <a:xfrm>
            <a:off x="0" y="72192"/>
            <a:ext cx="116878" cy="491578"/>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六角形 7">
            <a:extLst>
              <a:ext uri="{FF2B5EF4-FFF2-40B4-BE49-F238E27FC236}">
                <a16:creationId xmlns:a16="http://schemas.microsoft.com/office/drawing/2014/main" id="{B1742245-E22F-E9C9-2431-7C94D6D6DE34}"/>
              </a:ext>
            </a:extLst>
          </p:cNvPr>
          <p:cNvSpPr/>
          <p:nvPr/>
        </p:nvSpPr>
        <p:spPr>
          <a:xfrm>
            <a:off x="11399061" y="6407675"/>
            <a:ext cx="611892" cy="336884"/>
          </a:xfrm>
          <a:prstGeom prst="hexagon">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200" b="1" dirty="0">
                <a:solidFill>
                  <a:schemeClr val="tx1"/>
                </a:solidFill>
              </a:rPr>
              <a:t>1</a:t>
            </a:r>
            <a:endParaRPr kumimoji="1" lang="ja-JP" altLang="en-US" sz="1200" b="1" dirty="0">
              <a:solidFill>
                <a:schemeClr val="tx1"/>
              </a:solidFill>
            </a:endParaRPr>
          </a:p>
        </p:txBody>
      </p:sp>
      <p:sp>
        <p:nvSpPr>
          <p:cNvPr id="7" name="テキスト ボックス 6">
            <a:extLst>
              <a:ext uri="{FF2B5EF4-FFF2-40B4-BE49-F238E27FC236}">
                <a16:creationId xmlns:a16="http://schemas.microsoft.com/office/drawing/2014/main" id="{D28CB0EB-960E-0C68-4C61-DAE850649B73}"/>
              </a:ext>
            </a:extLst>
          </p:cNvPr>
          <p:cNvSpPr txBox="1"/>
          <p:nvPr/>
        </p:nvSpPr>
        <p:spPr>
          <a:xfrm>
            <a:off x="116877" y="609815"/>
            <a:ext cx="11486589" cy="6186309"/>
          </a:xfrm>
          <a:prstGeom prst="rect">
            <a:avLst/>
          </a:prstGeom>
          <a:noFill/>
        </p:spPr>
        <p:txBody>
          <a:bodyPr wrap="square">
            <a:spAutoFit/>
          </a:bodyPr>
          <a:lstStyle/>
          <a:p>
            <a:r>
              <a:rPr lang="ja-JP" altLang="en-US" b="1" dirty="0"/>
              <a:t>１　概要</a:t>
            </a:r>
          </a:p>
          <a:p>
            <a:pPr marL="452438"/>
            <a:r>
              <a:rPr lang="ja-JP" altLang="en-US" dirty="0"/>
              <a:t>本計画は、都市緑地法第４条に「市町村の緑地の保全及び緑化の推進に関する基本計画」として規定されており、市町村が、その区域内における緑地の適正な保全及び緑化の推進に関する施策を総合的かつ計画的に実施するため、その目標と実現のための施策等を内容として策定する緑に関する総合的な計画です。</a:t>
            </a:r>
          </a:p>
          <a:p>
            <a:endParaRPr lang="ja-JP" altLang="en-US" dirty="0"/>
          </a:p>
          <a:p>
            <a:r>
              <a:rPr lang="ja-JP" altLang="en-US" b="1" dirty="0"/>
              <a:t>２　計画期間</a:t>
            </a:r>
          </a:p>
          <a:p>
            <a:pPr marL="452438"/>
            <a:r>
              <a:rPr lang="ja-JP" altLang="en-US" dirty="0"/>
              <a:t>概ね１０年程度を計画期間とし、社会情勢の変化や施策の進捗状況を踏まえ、必要に応じて見直しを行います。</a:t>
            </a:r>
          </a:p>
          <a:p>
            <a:endParaRPr lang="ja-JP" altLang="en-US" dirty="0"/>
          </a:p>
          <a:p>
            <a:r>
              <a:rPr lang="ja-JP" altLang="en-US" b="1" dirty="0"/>
              <a:t>３　計画の位置付け</a:t>
            </a:r>
          </a:p>
          <a:p>
            <a:pPr marL="452438"/>
            <a:r>
              <a:rPr lang="ja-JP" altLang="en-US" dirty="0"/>
              <a:t>柏市総合計画及び都市計画マスタープランを上位計画とし、都市緑地法第４条に定める柏市における緑のマスタープラン</a:t>
            </a:r>
            <a:endParaRPr lang="en-US" altLang="ja-JP" dirty="0"/>
          </a:p>
          <a:p>
            <a:pPr marL="452438"/>
            <a:endParaRPr lang="en-US" altLang="ja-JP" dirty="0"/>
          </a:p>
          <a:p>
            <a:r>
              <a:rPr lang="ja-JP" altLang="en-US" b="1" dirty="0"/>
              <a:t>４　諮問事項</a:t>
            </a:r>
          </a:p>
          <a:p>
            <a:pPr marL="452438"/>
            <a:r>
              <a:rPr lang="ja-JP" altLang="en-US" dirty="0"/>
              <a:t>柏市緑の基本計画の改定について</a:t>
            </a:r>
          </a:p>
          <a:p>
            <a:pPr marL="452438"/>
            <a:r>
              <a:rPr lang="ja-JP" altLang="en-US" dirty="0"/>
              <a:t>・次期計画の基本理念、将来像、指標設定について</a:t>
            </a:r>
          </a:p>
          <a:p>
            <a:pPr marL="452438"/>
            <a:r>
              <a:rPr lang="ja-JP" altLang="en-US" dirty="0"/>
              <a:t>・目指す姿の実現のための施策について</a:t>
            </a:r>
            <a:endParaRPr lang="en-US" altLang="ja-JP" dirty="0"/>
          </a:p>
          <a:p>
            <a:pPr marL="452438"/>
            <a:endParaRPr lang="en-US" altLang="ja-JP" dirty="0"/>
          </a:p>
          <a:p>
            <a:r>
              <a:rPr lang="ja-JP" altLang="en-US" b="1" dirty="0"/>
              <a:t>５　今回の改定の経緯</a:t>
            </a:r>
          </a:p>
          <a:p>
            <a:pPr marL="452438"/>
            <a:r>
              <a:rPr lang="ja-JP" altLang="en-US" dirty="0"/>
              <a:t>現計画は平成</a:t>
            </a:r>
            <a:r>
              <a:rPr lang="en-US" altLang="ja-JP" dirty="0"/>
              <a:t>21</a:t>
            </a:r>
            <a:r>
              <a:rPr lang="ja-JP" altLang="en-US" dirty="0"/>
              <a:t>年度に策定され、令和２年度に一部改訂を行っているものであり、令和７年度を計画の目標年次として定めています。今回、目標の年次に到達することや緑や公園に対する市民意識の変化や社会情勢の変化を踏まえて、全面改訂を行うものです。</a:t>
            </a:r>
            <a:endParaRPr lang="en-US" altLang="ja-JP" dirty="0"/>
          </a:p>
        </p:txBody>
      </p:sp>
    </p:spTree>
    <p:extLst>
      <p:ext uri="{BB962C8B-B14F-4D97-AF65-F5344CB8AC3E}">
        <p14:creationId xmlns:p14="http://schemas.microsoft.com/office/powerpoint/2010/main" val="1312857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A6423B0D-882A-4723-CC08-C3A281DC11A6}"/>
              </a:ext>
            </a:extLst>
          </p:cNvPr>
          <p:cNvSpPr/>
          <p:nvPr/>
        </p:nvSpPr>
        <p:spPr>
          <a:xfrm>
            <a:off x="0" y="-13748"/>
            <a:ext cx="12192000" cy="113438"/>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 name="直線コネクタ 2">
            <a:extLst>
              <a:ext uri="{FF2B5EF4-FFF2-40B4-BE49-F238E27FC236}">
                <a16:creationId xmlns:a16="http://schemas.microsoft.com/office/drawing/2014/main" id="{68645BCD-4CB9-5549-8D11-F177E1C35670}"/>
              </a:ext>
            </a:extLst>
          </p:cNvPr>
          <p:cNvCxnSpPr>
            <a:cxnSpLocks/>
          </p:cNvCxnSpPr>
          <p:nvPr/>
        </p:nvCxnSpPr>
        <p:spPr>
          <a:xfrm>
            <a:off x="0" y="563769"/>
            <a:ext cx="121920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4" name="テキスト ボックス 3">
            <a:extLst>
              <a:ext uri="{FF2B5EF4-FFF2-40B4-BE49-F238E27FC236}">
                <a16:creationId xmlns:a16="http://schemas.microsoft.com/office/drawing/2014/main" id="{083B1E09-CA30-43E8-5DBE-D28CFAAB982E}"/>
              </a:ext>
            </a:extLst>
          </p:cNvPr>
          <p:cNvSpPr txBox="1"/>
          <p:nvPr/>
        </p:nvSpPr>
        <p:spPr>
          <a:xfrm>
            <a:off x="116877" y="129602"/>
            <a:ext cx="9398911" cy="461665"/>
          </a:xfrm>
          <a:prstGeom prst="rect">
            <a:avLst/>
          </a:prstGeom>
          <a:noFill/>
        </p:spPr>
        <p:txBody>
          <a:bodyPr wrap="square" rtlCol="0">
            <a:spAutoFit/>
          </a:bodyPr>
          <a:lstStyle/>
          <a:p>
            <a:r>
              <a:rPr lang="ja-JP" altLang="en-US" sz="2400" b="1" dirty="0">
                <a:solidFill>
                  <a:srgbClr val="002060"/>
                </a:solidFill>
              </a:rPr>
              <a:t>今後のスケジュール（案）</a:t>
            </a:r>
            <a:r>
              <a:rPr kumimoji="1" lang="ja-JP" altLang="en-US" sz="2400" b="1" dirty="0">
                <a:solidFill>
                  <a:srgbClr val="002060"/>
                </a:solidFill>
              </a:rPr>
              <a:t>について</a:t>
            </a:r>
          </a:p>
        </p:txBody>
      </p:sp>
      <p:sp>
        <p:nvSpPr>
          <p:cNvPr id="5" name="正方形/長方形 4">
            <a:extLst>
              <a:ext uri="{FF2B5EF4-FFF2-40B4-BE49-F238E27FC236}">
                <a16:creationId xmlns:a16="http://schemas.microsoft.com/office/drawing/2014/main" id="{4F33CA07-2E22-9CD2-E88D-648FD5F16CB6}"/>
              </a:ext>
            </a:extLst>
          </p:cNvPr>
          <p:cNvSpPr/>
          <p:nvPr/>
        </p:nvSpPr>
        <p:spPr>
          <a:xfrm>
            <a:off x="0" y="72192"/>
            <a:ext cx="116878" cy="491578"/>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六角形 5">
            <a:extLst>
              <a:ext uri="{FF2B5EF4-FFF2-40B4-BE49-F238E27FC236}">
                <a16:creationId xmlns:a16="http://schemas.microsoft.com/office/drawing/2014/main" id="{755BF2F9-7E37-FA88-5D43-FBC69147E7CB}"/>
              </a:ext>
            </a:extLst>
          </p:cNvPr>
          <p:cNvSpPr/>
          <p:nvPr/>
        </p:nvSpPr>
        <p:spPr>
          <a:xfrm>
            <a:off x="11399061" y="6407675"/>
            <a:ext cx="611892" cy="336884"/>
          </a:xfrm>
          <a:prstGeom prst="hexagon">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200" b="1" dirty="0">
                <a:solidFill>
                  <a:schemeClr val="tx1"/>
                </a:solidFill>
              </a:rPr>
              <a:t>2</a:t>
            </a:r>
            <a:endParaRPr kumimoji="1" lang="ja-JP" altLang="en-US" sz="1200" b="1" dirty="0">
              <a:solidFill>
                <a:schemeClr val="tx1"/>
              </a:solidFill>
            </a:endParaRPr>
          </a:p>
        </p:txBody>
      </p:sp>
      <p:graphicFrame>
        <p:nvGraphicFramePr>
          <p:cNvPr id="8" name="表 7">
            <a:extLst>
              <a:ext uri="{FF2B5EF4-FFF2-40B4-BE49-F238E27FC236}">
                <a16:creationId xmlns:a16="http://schemas.microsoft.com/office/drawing/2014/main" id="{B8FFC038-18EA-9E69-E204-D36ABD17A4DD}"/>
              </a:ext>
            </a:extLst>
          </p:cNvPr>
          <p:cNvGraphicFramePr>
            <a:graphicFrameLocks noGrp="1"/>
          </p:cNvGraphicFramePr>
          <p:nvPr>
            <p:extLst>
              <p:ext uri="{D42A27DB-BD31-4B8C-83A1-F6EECF244321}">
                <p14:modId xmlns:p14="http://schemas.microsoft.com/office/powerpoint/2010/main" val="3670230439"/>
              </p:ext>
            </p:extLst>
          </p:nvPr>
        </p:nvGraphicFramePr>
        <p:xfrm>
          <a:off x="529992" y="1341248"/>
          <a:ext cx="10818843" cy="5475917"/>
        </p:xfrm>
        <a:graphic>
          <a:graphicData uri="http://schemas.openxmlformats.org/drawingml/2006/table">
            <a:tbl>
              <a:tblPr firstRow="1" firstCol="1" bandRow="1"/>
              <a:tblGrid>
                <a:gridCol w="2196624">
                  <a:extLst>
                    <a:ext uri="{9D8B030D-6E8A-4147-A177-3AD203B41FA5}">
                      <a16:colId xmlns:a16="http://schemas.microsoft.com/office/drawing/2014/main" val="4102247826"/>
                    </a:ext>
                  </a:extLst>
                </a:gridCol>
                <a:gridCol w="2196624">
                  <a:extLst>
                    <a:ext uri="{9D8B030D-6E8A-4147-A177-3AD203B41FA5}">
                      <a16:colId xmlns:a16="http://schemas.microsoft.com/office/drawing/2014/main" val="672176911"/>
                    </a:ext>
                  </a:extLst>
                </a:gridCol>
                <a:gridCol w="6425595">
                  <a:extLst>
                    <a:ext uri="{9D8B030D-6E8A-4147-A177-3AD203B41FA5}">
                      <a16:colId xmlns:a16="http://schemas.microsoft.com/office/drawing/2014/main" val="1505581267"/>
                    </a:ext>
                  </a:extLst>
                </a:gridCol>
              </a:tblGrid>
              <a:tr h="415037">
                <a:tc>
                  <a:txBody>
                    <a:bodyPr/>
                    <a:lstStyle/>
                    <a:p>
                      <a:pPr algn="ctr"/>
                      <a:r>
                        <a:rPr lang="ja-JP" sz="1800" b="1" kern="100" dirty="0">
                          <a:solidFill>
                            <a:srgbClr val="000000"/>
                          </a:solidFill>
                          <a:effectLst/>
                          <a:latin typeface="+mn-ea"/>
                          <a:ea typeface="+mn-ea"/>
                          <a:cs typeface="Times New Roman" panose="02020603050405020304" pitchFamily="18" charset="0"/>
                        </a:rPr>
                        <a:t>名　称</a:t>
                      </a:r>
                      <a:endParaRPr lang="ja-JP" sz="1800" b="1" kern="100" dirty="0">
                        <a:effectLst/>
                        <a:latin typeface="+mn-ea"/>
                        <a:ea typeface="+mn-ea"/>
                        <a:cs typeface="Times New Roman" panose="02020603050405020304" pitchFamily="18" charset="0"/>
                      </a:endParaRPr>
                    </a:p>
                  </a:txBody>
                  <a:tcPr marL="37068"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9D9D9"/>
                    </a:solidFill>
                  </a:tcPr>
                </a:tc>
                <a:tc>
                  <a:txBody>
                    <a:bodyPr/>
                    <a:lstStyle/>
                    <a:p>
                      <a:pPr algn="ctr"/>
                      <a:r>
                        <a:rPr lang="ja-JP" altLang="en-US" sz="1800" b="1" kern="100" dirty="0">
                          <a:solidFill>
                            <a:srgbClr val="000000"/>
                          </a:solidFill>
                          <a:effectLst/>
                          <a:latin typeface="+mn-ea"/>
                          <a:ea typeface="+mn-ea"/>
                          <a:cs typeface="Times New Roman" panose="02020603050405020304" pitchFamily="18" charset="0"/>
                        </a:rPr>
                        <a:t>予定</a:t>
                      </a:r>
                      <a:endParaRPr lang="ja-JP" sz="1800" b="1" kern="100" dirty="0">
                        <a:effectLst/>
                        <a:latin typeface="+mn-ea"/>
                        <a:ea typeface="+mn-ea"/>
                        <a:cs typeface="Times New Roman" panose="02020603050405020304" pitchFamily="18" charset="0"/>
                      </a:endParaRPr>
                    </a:p>
                  </a:txBody>
                  <a:tcPr marL="37068"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9D9D9"/>
                    </a:solidFill>
                  </a:tcPr>
                </a:tc>
                <a:tc>
                  <a:txBody>
                    <a:bodyPr/>
                    <a:lstStyle/>
                    <a:p>
                      <a:pPr algn="ctr"/>
                      <a:r>
                        <a:rPr lang="ja-JP" sz="1800" b="1" kern="100" dirty="0">
                          <a:solidFill>
                            <a:srgbClr val="000000"/>
                          </a:solidFill>
                          <a:effectLst/>
                          <a:latin typeface="+mn-ea"/>
                          <a:ea typeface="+mn-ea"/>
                          <a:cs typeface="Times New Roman" panose="02020603050405020304" pitchFamily="18" charset="0"/>
                        </a:rPr>
                        <a:t>内　容</a:t>
                      </a:r>
                      <a:endParaRPr lang="ja-JP" sz="1800" b="1" kern="100" dirty="0">
                        <a:effectLst/>
                        <a:latin typeface="+mn-ea"/>
                        <a:ea typeface="+mn-ea"/>
                        <a:cs typeface="Times New Roman" panose="02020603050405020304" pitchFamily="18" charset="0"/>
                      </a:endParaRPr>
                    </a:p>
                  </a:txBody>
                  <a:tcPr marL="37068"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617891868"/>
                  </a:ext>
                </a:extLst>
              </a:tr>
              <a:tr h="864000">
                <a:tc>
                  <a:txBody>
                    <a:bodyPr/>
                    <a:lstStyle/>
                    <a:p>
                      <a:pPr algn="just"/>
                      <a:r>
                        <a:rPr lang="ja-JP" sz="1800" b="0" kern="100" dirty="0">
                          <a:effectLst/>
                          <a:latin typeface="+mn-ea"/>
                          <a:ea typeface="+mn-ea"/>
                          <a:cs typeface="Times New Roman" panose="02020603050405020304" pitchFamily="18" charset="0"/>
                        </a:rPr>
                        <a:t>第１回緑政審議会</a:t>
                      </a:r>
                    </a:p>
                  </a:txBody>
                  <a:tcPr marL="37068"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r>
                        <a:rPr lang="ja-JP" altLang="en-US" sz="1800" b="0" kern="100" dirty="0">
                          <a:effectLst/>
                          <a:latin typeface="+mn-ea"/>
                          <a:ea typeface="+mn-ea"/>
                          <a:cs typeface="Times New Roman" panose="02020603050405020304" pitchFamily="18" charset="0"/>
                        </a:rPr>
                        <a:t>令和８年２月１０日</a:t>
                      </a:r>
                      <a:endParaRPr lang="ja-JP" sz="1800" b="0" kern="100" dirty="0">
                        <a:effectLst/>
                        <a:latin typeface="+mn-ea"/>
                        <a:ea typeface="+mn-ea"/>
                        <a:cs typeface="Times New Roman" panose="02020603050405020304" pitchFamily="18" charset="0"/>
                      </a:endParaRPr>
                    </a:p>
                  </a:txBody>
                  <a:tcPr marL="37068"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lvl="0" indent="0" algn="just">
                        <a:buFont typeface="+mj-cs"/>
                        <a:buNone/>
                      </a:pPr>
                      <a:r>
                        <a:rPr lang="ja-JP" altLang="en-US" sz="1600" b="0" kern="100" dirty="0">
                          <a:effectLst/>
                          <a:latin typeface="+mn-ea"/>
                          <a:ea typeface="+mn-ea"/>
                          <a:cs typeface="Times New Roman" panose="02020603050405020304" pitchFamily="18" charset="0"/>
                        </a:rPr>
                        <a:t>１　報告事項（緑の現況について等）</a:t>
                      </a:r>
                      <a:endParaRPr lang="ja-JP" sz="1600" b="0" kern="100" dirty="0">
                        <a:effectLst/>
                        <a:latin typeface="+mn-ea"/>
                        <a:ea typeface="+mn-ea"/>
                        <a:cs typeface="Times New Roman" panose="02020603050405020304" pitchFamily="18" charset="0"/>
                      </a:endParaRPr>
                    </a:p>
                    <a:p>
                      <a:pPr marL="0" lvl="0" indent="0" algn="just">
                        <a:buFont typeface="+mj-cs"/>
                        <a:buNone/>
                      </a:pPr>
                      <a:r>
                        <a:rPr lang="ja-JP" altLang="en-US" sz="1600" b="0" kern="100" dirty="0">
                          <a:effectLst/>
                          <a:latin typeface="+mn-ea"/>
                          <a:ea typeface="+mn-ea"/>
                          <a:cs typeface="Times New Roman" panose="02020603050405020304" pitchFamily="18" charset="0"/>
                        </a:rPr>
                        <a:t>２　柏市の緑について</a:t>
                      </a:r>
                      <a:endParaRPr lang="ja-JP" sz="1600" b="0" kern="100" dirty="0">
                        <a:effectLst/>
                        <a:latin typeface="+mn-ea"/>
                        <a:ea typeface="+mn-ea"/>
                        <a:cs typeface="Times New Roman" panose="02020603050405020304" pitchFamily="18" charset="0"/>
                      </a:endParaRPr>
                    </a:p>
                  </a:txBody>
                  <a:tcPr marL="144000"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52309224"/>
                  </a:ext>
                </a:extLst>
              </a:tr>
              <a:tr h="864000">
                <a:tc>
                  <a:txBody>
                    <a:bodyPr/>
                    <a:lstStyle/>
                    <a:p>
                      <a:pPr algn="just"/>
                      <a:r>
                        <a:rPr lang="ja-JP" sz="1800" b="0" kern="100" dirty="0">
                          <a:effectLst/>
                          <a:latin typeface="+mn-ea"/>
                          <a:ea typeface="+mn-ea"/>
                          <a:cs typeface="Times New Roman" panose="02020603050405020304" pitchFamily="18" charset="0"/>
                        </a:rPr>
                        <a:t>第２回緑政審議会</a:t>
                      </a:r>
                    </a:p>
                  </a:txBody>
                  <a:tcPr marL="37068"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r>
                        <a:rPr lang="ja-JP" sz="1800" b="0" kern="100" dirty="0">
                          <a:effectLst/>
                          <a:latin typeface="+mn-ea"/>
                          <a:ea typeface="+mn-ea"/>
                          <a:cs typeface="Times New Roman" panose="02020603050405020304" pitchFamily="18" charset="0"/>
                        </a:rPr>
                        <a:t>令和８年４月</a:t>
                      </a:r>
                      <a:r>
                        <a:rPr lang="ja-JP" altLang="en-US" sz="1800" b="0" kern="100" dirty="0">
                          <a:effectLst/>
                          <a:latin typeface="+mn-ea"/>
                          <a:ea typeface="+mn-ea"/>
                          <a:cs typeface="Times New Roman" panose="02020603050405020304" pitchFamily="18" charset="0"/>
                        </a:rPr>
                        <a:t>頃</a:t>
                      </a:r>
                      <a:endParaRPr lang="ja-JP" sz="1800" b="0" kern="100" dirty="0">
                        <a:effectLst/>
                        <a:latin typeface="+mn-ea"/>
                        <a:ea typeface="+mn-ea"/>
                        <a:cs typeface="Times New Roman" panose="02020603050405020304" pitchFamily="18" charset="0"/>
                      </a:endParaRPr>
                    </a:p>
                  </a:txBody>
                  <a:tcPr marL="37068"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lvl="0" indent="0" algn="just">
                        <a:buFont typeface="+mj-cs"/>
                        <a:buNone/>
                      </a:pPr>
                      <a:r>
                        <a:rPr lang="ja-JP" altLang="en-US" sz="1600" b="0" kern="100" dirty="0">
                          <a:effectLst/>
                          <a:latin typeface="+mn-ea"/>
                          <a:ea typeface="+mn-ea"/>
                          <a:cs typeface="Times New Roman" panose="02020603050405020304" pitchFamily="18" charset="0"/>
                        </a:rPr>
                        <a:t>１　</a:t>
                      </a:r>
                      <a:r>
                        <a:rPr lang="ja-JP" sz="1600" b="0" kern="100" dirty="0">
                          <a:effectLst/>
                          <a:latin typeface="+mn-ea"/>
                          <a:ea typeface="+mn-ea"/>
                          <a:cs typeface="Times New Roman" panose="02020603050405020304" pitchFamily="18" charset="0"/>
                        </a:rPr>
                        <a:t>前回の振り返り</a:t>
                      </a:r>
                      <a:r>
                        <a:rPr lang="ja-JP" altLang="en-US" sz="1600" b="0" kern="100" dirty="0">
                          <a:effectLst/>
                          <a:latin typeface="+mn-ea"/>
                          <a:ea typeface="+mn-ea"/>
                          <a:cs typeface="Times New Roman" panose="02020603050405020304" pitchFamily="18" charset="0"/>
                        </a:rPr>
                        <a:t>について</a:t>
                      </a:r>
                      <a:endParaRPr lang="ja-JP" sz="1600" b="0" kern="100" dirty="0">
                        <a:effectLst/>
                        <a:latin typeface="+mn-ea"/>
                        <a:ea typeface="+mn-ea"/>
                        <a:cs typeface="Times New Roman" panose="02020603050405020304" pitchFamily="18" charset="0"/>
                      </a:endParaRPr>
                    </a:p>
                    <a:p>
                      <a:pPr marL="0" lvl="0" indent="0" algn="just">
                        <a:buFont typeface="+mj-cs"/>
                        <a:buNone/>
                      </a:pPr>
                      <a:r>
                        <a:rPr lang="ja-JP" altLang="en-US" sz="1600" b="0" kern="100" dirty="0">
                          <a:effectLst/>
                          <a:latin typeface="+mn-ea"/>
                          <a:ea typeface="+mn-ea"/>
                          <a:cs typeface="Times New Roman" panose="02020603050405020304" pitchFamily="18" charset="0"/>
                        </a:rPr>
                        <a:t>２　</a:t>
                      </a:r>
                      <a:r>
                        <a:rPr lang="ja-JP" sz="1600" b="0" kern="100" dirty="0">
                          <a:effectLst/>
                          <a:latin typeface="+mn-ea"/>
                          <a:ea typeface="+mn-ea"/>
                          <a:cs typeface="Times New Roman" panose="02020603050405020304" pitchFamily="18" charset="0"/>
                        </a:rPr>
                        <a:t>次期計画の基本理念・将来像案について</a:t>
                      </a:r>
                    </a:p>
                  </a:txBody>
                  <a:tcPr marL="144000"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55540743"/>
                  </a:ext>
                </a:extLst>
              </a:tr>
              <a:tr h="864000">
                <a:tc>
                  <a:txBody>
                    <a:bodyPr/>
                    <a:lstStyle/>
                    <a:p>
                      <a:pPr algn="just"/>
                      <a:r>
                        <a:rPr lang="ja-JP" sz="1800" b="0" kern="100" dirty="0">
                          <a:effectLst/>
                          <a:latin typeface="+mn-ea"/>
                          <a:ea typeface="+mn-ea"/>
                          <a:cs typeface="Times New Roman" panose="02020603050405020304" pitchFamily="18" charset="0"/>
                        </a:rPr>
                        <a:t>第３回緑政審議会</a:t>
                      </a:r>
                    </a:p>
                  </a:txBody>
                  <a:tcPr marL="37068"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r>
                        <a:rPr lang="ja-JP" sz="1800" b="0" kern="100" dirty="0">
                          <a:effectLst/>
                          <a:latin typeface="+mn-ea"/>
                          <a:ea typeface="+mn-ea"/>
                          <a:cs typeface="Times New Roman" panose="02020603050405020304" pitchFamily="18" charset="0"/>
                        </a:rPr>
                        <a:t>令和８年８月</a:t>
                      </a:r>
                      <a:r>
                        <a:rPr lang="ja-JP" altLang="en-US" sz="1800" b="0" kern="100" dirty="0">
                          <a:effectLst/>
                          <a:latin typeface="+mn-ea"/>
                          <a:ea typeface="+mn-ea"/>
                          <a:cs typeface="Times New Roman" panose="02020603050405020304" pitchFamily="18" charset="0"/>
                        </a:rPr>
                        <a:t>頃</a:t>
                      </a:r>
                      <a:endParaRPr lang="ja-JP" sz="1800" b="0" kern="100" dirty="0">
                        <a:effectLst/>
                        <a:latin typeface="+mn-ea"/>
                        <a:ea typeface="+mn-ea"/>
                        <a:cs typeface="Times New Roman" panose="02020603050405020304" pitchFamily="18" charset="0"/>
                      </a:endParaRPr>
                    </a:p>
                  </a:txBody>
                  <a:tcPr marL="37068"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lvl="0" indent="0" algn="just">
                        <a:buFont typeface="+mj-cs"/>
                        <a:buNone/>
                      </a:pPr>
                      <a:r>
                        <a:rPr lang="ja-JP" altLang="en-US" sz="1600" b="0" kern="100" dirty="0">
                          <a:effectLst/>
                          <a:latin typeface="+mn-ea"/>
                          <a:ea typeface="+mn-ea"/>
                          <a:cs typeface="Times New Roman" panose="02020603050405020304" pitchFamily="18" charset="0"/>
                        </a:rPr>
                        <a:t>１　</a:t>
                      </a:r>
                      <a:r>
                        <a:rPr lang="ja-JP" sz="1600" b="0" kern="100" dirty="0">
                          <a:effectLst/>
                          <a:latin typeface="+mn-ea"/>
                          <a:ea typeface="+mn-ea"/>
                          <a:cs typeface="Times New Roman" panose="02020603050405020304" pitchFamily="18" charset="0"/>
                        </a:rPr>
                        <a:t>前回の振り返り</a:t>
                      </a:r>
                    </a:p>
                    <a:p>
                      <a:pPr marL="0" lvl="0" indent="0" algn="just">
                        <a:buFont typeface="+mj-cs"/>
                        <a:buNone/>
                      </a:pPr>
                      <a:r>
                        <a:rPr lang="ja-JP" altLang="en-US" sz="1600" b="0" kern="100" dirty="0">
                          <a:effectLst/>
                          <a:latin typeface="+mn-ea"/>
                          <a:ea typeface="+mn-ea"/>
                          <a:cs typeface="Times New Roman" panose="02020603050405020304" pitchFamily="18" charset="0"/>
                        </a:rPr>
                        <a:t>２　</a:t>
                      </a:r>
                      <a:r>
                        <a:rPr lang="ja-JP" sz="1600" b="0" kern="100" dirty="0">
                          <a:effectLst/>
                          <a:latin typeface="+mn-ea"/>
                          <a:ea typeface="+mn-ea"/>
                          <a:cs typeface="Times New Roman" panose="02020603050405020304" pitchFamily="18" charset="0"/>
                        </a:rPr>
                        <a:t>目指す姿の実現のための施策</a:t>
                      </a:r>
                      <a:r>
                        <a:rPr lang="ja-JP" altLang="en-US" sz="1600" b="0" kern="100" dirty="0">
                          <a:effectLst/>
                          <a:latin typeface="+mn-ea"/>
                          <a:ea typeface="+mn-ea"/>
                          <a:cs typeface="Times New Roman" panose="02020603050405020304" pitchFamily="18" charset="0"/>
                        </a:rPr>
                        <a:t>及び指標設定について</a:t>
                      </a:r>
                      <a:endParaRPr lang="en-US" altLang="ja-JP" sz="1600" b="0" kern="100" dirty="0">
                        <a:effectLst/>
                        <a:latin typeface="+mn-ea"/>
                        <a:ea typeface="+mn-ea"/>
                        <a:cs typeface="Times New Roman" panose="02020603050405020304" pitchFamily="18" charset="0"/>
                      </a:endParaRPr>
                    </a:p>
                    <a:p>
                      <a:pPr marL="0" lvl="0" indent="0" algn="just">
                        <a:buFont typeface="+mj-cs"/>
                        <a:buNone/>
                      </a:pPr>
                      <a:r>
                        <a:rPr lang="ja-JP" altLang="en-US" sz="1600" b="0" kern="100" dirty="0">
                          <a:effectLst/>
                          <a:latin typeface="+mn-ea"/>
                          <a:ea typeface="+mn-ea"/>
                          <a:cs typeface="Times New Roman" panose="02020603050405020304" pitchFamily="18" charset="0"/>
                        </a:rPr>
                        <a:t>３　次期計画の改定案</a:t>
                      </a:r>
                      <a:r>
                        <a:rPr lang="ja-JP" altLang="ja-JP" sz="1600" b="0" kern="100" dirty="0">
                          <a:effectLst/>
                          <a:latin typeface="+mn-ea"/>
                          <a:ea typeface="+mn-ea"/>
                          <a:cs typeface="Times New Roman" panose="02020603050405020304" pitchFamily="18" charset="0"/>
                        </a:rPr>
                        <a:t>（パブコメ案）について</a:t>
                      </a:r>
                      <a:endParaRPr lang="ja-JP" sz="1600" b="0" kern="100" dirty="0">
                        <a:effectLst/>
                        <a:latin typeface="+mn-ea"/>
                        <a:ea typeface="+mn-ea"/>
                        <a:cs typeface="Times New Roman" panose="02020603050405020304" pitchFamily="18" charset="0"/>
                      </a:endParaRPr>
                    </a:p>
                  </a:txBody>
                  <a:tcPr marL="144000"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01470507"/>
                  </a:ext>
                </a:extLst>
              </a:tr>
              <a:tr h="822960">
                <a:tc>
                  <a:txBody>
                    <a:bodyPr/>
                    <a:lstStyle/>
                    <a:p>
                      <a:pPr algn="just"/>
                      <a:r>
                        <a:rPr lang="ja-JP" sz="1800" b="0" kern="100" dirty="0">
                          <a:effectLst/>
                          <a:latin typeface="+mn-ea"/>
                          <a:ea typeface="+mn-ea"/>
                          <a:cs typeface="Times New Roman" panose="02020603050405020304" pitchFamily="18" charset="0"/>
                        </a:rPr>
                        <a:t>計画素案完成</a:t>
                      </a:r>
                    </a:p>
                  </a:txBody>
                  <a:tcPr marL="37068"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r>
                        <a:rPr lang="ja-JP" sz="1800" b="0" kern="100" dirty="0">
                          <a:effectLst/>
                          <a:latin typeface="+mn-ea"/>
                          <a:ea typeface="+mn-ea"/>
                          <a:cs typeface="Times New Roman" panose="02020603050405020304" pitchFamily="18" charset="0"/>
                        </a:rPr>
                        <a:t>令和</a:t>
                      </a:r>
                      <a:r>
                        <a:rPr lang="ja-JP" altLang="en-US" sz="1800" b="0" kern="100" dirty="0">
                          <a:effectLst/>
                          <a:latin typeface="+mn-ea"/>
                          <a:ea typeface="+mn-ea"/>
                          <a:cs typeface="Times New Roman" panose="02020603050405020304" pitchFamily="18" charset="0"/>
                        </a:rPr>
                        <a:t>８</a:t>
                      </a:r>
                      <a:r>
                        <a:rPr lang="ja-JP" sz="1800" b="0" kern="100" dirty="0">
                          <a:effectLst/>
                          <a:latin typeface="+mn-ea"/>
                          <a:ea typeface="+mn-ea"/>
                          <a:cs typeface="Times New Roman" panose="02020603050405020304" pitchFamily="18" charset="0"/>
                        </a:rPr>
                        <a:t>年</a:t>
                      </a:r>
                      <a:r>
                        <a:rPr lang="ja-JP" altLang="en-US" sz="1800" b="0" kern="100" dirty="0">
                          <a:effectLst/>
                          <a:latin typeface="+mn-ea"/>
                          <a:ea typeface="+mn-ea"/>
                          <a:cs typeface="Times New Roman" panose="02020603050405020304" pitchFamily="18" charset="0"/>
                        </a:rPr>
                        <a:t>９</a:t>
                      </a:r>
                      <a:r>
                        <a:rPr lang="ja-JP" sz="1800" b="0" kern="100" dirty="0">
                          <a:effectLst/>
                          <a:latin typeface="+mn-ea"/>
                          <a:ea typeface="+mn-ea"/>
                          <a:cs typeface="Times New Roman" panose="02020603050405020304" pitchFamily="18" charset="0"/>
                        </a:rPr>
                        <a:t>月</a:t>
                      </a:r>
                      <a:r>
                        <a:rPr lang="ja-JP" altLang="en-US" sz="1800" b="0" kern="100" dirty="0">
                          <a:effectLst/>
                          <a:latin typeface="+mn-ea"/>
                          <a:ea typeface="+mn-ea"/>
                          <a:cs typeface="Times New Roman" panose="02020603050405020304" pitchFamily="18" charset="0"/>
                        </a:rPr>
                        <a:t>頃</a:t>
                      </a:r>
                      <a:endParaRPr lang="ja-JP" sz="1800" b="0" kern="100" dirty="0">
                        <a:effectLst/>
                        <a:latin typeface="+mn-ea"/>
                        <a:ea typeface="+mn-ea"/>
                        <a:cs typeface="Times New Roman" panose="02020603050405020304" pitchFamily="18" charset="0"/>
                      </a:endParaRPr>
                    </a:p>
                  </a:txBody>
                  <a:tcPr marL="37068"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r>
                        <a:rPr lang="ja-JP" sz="1600" b="0" kern="100" dirty="0">
                          <a:effectLst/>
                          <a:latin typeface="+mn-ea"/>
                          <a:ea typeface="+mn-ea"/>
                          <a:cs typeface="Times New Roman" panose="02020603050405020304" pitchFamily="18" charset="0"/>
                        </a:rPr>
                        <a:t>パブリックコメントの計画素案</a:t>
                      </a:r>
                    </a:p>
                  </a:txBody>
                  <a:tcPr marL="144000"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16084076"/>
                  </a:ext>
                </a:extLst>
              </a:tr>
              <a:tr h="822960">
                <a:tc>
                  <a:txBody>
                    <a:bodyPr/>
                    <a:lstStyle/>
                    <a:p>
                      <a:pPr algn="just"/>
                      <a:r>
                        <a:rPr lang="ja-JP" sz="1800" b="0" kern="100" dirty="0">
                          <a:effectLst/>
                          <a:latin typeface="+mn-ea"/>
                          <a:ea typeface="+mn-ea"/>
                          <a:cs typeface="Times New Roman" panose="02020603050405020304" pitchFamily="18" charset="0"/>
                        </a:rPr>
                        <a:t>パブリックコメント</a:t>
                      </a:r>
                    </a:p>
                  </a:txBody>
                  <a:tcPr marL="37068"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ja-JP" sz="1800" b="0" kern="100" dirty="0">
                          <a:effectLst/>
                          <a:latin typeface="+mn-ea"/>
                          <a:ea typeface="+mn-ea"/>
                          <a:cs typeface="Times New Roman" panose="02020603050405020304" pitchFamily="18" charset="0"/>
                        </a:rPr>
                        <a:t>令和８年</a:t>
                      </a:r>
                      <a:r>
                        <a:rPr lang="ja-JP" altLang="en-US" sz="1800" b="0" kern="100" dirty="0">
                          <a:effectLst/>
                          <a:latin typeface="+mn-ea"/>
                          <a:ea typeface="+mn-ea"/>
                          <a:cs typeface="Times New Roman" panose="02020603050405020304" pitchFamily="18" charset="0"/>
                        </a:rPr>
                        <a:t>１０</a:t>
                      </a:r>
                      <a:r>
                        <a:rPr lang="ja-JP" sz="1800" b="0" kern="100" dirty="0">
                          <a:effectLst/>
                          <a:latin typeface="+mn-ea"/>
                          <a:ea typeface="+mn-ea"/>
                          <a:cs typeface="Times New Roman" panose="02020603050405020304" pitchFamily="18" charset="0"/>
                        </a:rPr>
                        <a:t>月</a:t>
                      </a:r>
                      <a:r>
                        <a:rPr lang="ja-JP" altLang="en-US" sz="1800" b="0" kern="100" dirty="0">
                          <a:effectLst/>
                          <a:latin typeface="+mn-ea"/>
                          <a:ea typeface="+mn-ea"/>
                          <a:cs typeface="Times New Roman" panose="02020603050405020304" pitchFamily="18" charset="0"/>
                        </a:rPr>
                        <a:t>頃</a:t>
                      </a:r>
                      <a:endParaRPr lang="ja-JP" sz="1800" b="0" kern="100" dirty="0">
                        <a:effectLst/>
                        <a:latin typeface="+mn-ea"/>
                        <a:ea typeface="+mn-ea"/>
                        <a:cs typeface="Times New Roman" panose="02020603050405020304" pitchFamily="18" charset="0"/>
                      </a:endParaRPr>
                    </a:p>
                  </a:txBody>
                  <a:tcPr marL="37068"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r>
                        <a:rPr lang="ja-JP" sz="1600" b="0" kern="100" dirty="0">
                          <a:effectLst/>
                          <a:latin typeface="+mn-ea"/>
                          <a:ea typeface="+mn-ea"/>
                          <a:cs typeface="Times New Roman" panose="02020603050405020304" pitchFamily="18" charset="0"/>
                        </a:rPr>
                        <a:t>パブリックコメントの実施</a:t>
                      </a:r>
                    </a:p>
                  </a:txBody>
                  <a:tcPr marL="144000"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58792328"/>
                  </a:ext>
                </a:extLst>
              </a:tr>
              <a:tr h="822960">
                <a:tc>
                  <a:txBody>
                    <a:bodyPr/>
                    <a:lstStyle/>
                    <a:p>
                      <a:pPr algn="just"/>
                      <a:r>
                        <a:rPr lang="ja-JP" sz="1800" b="0" kern="100">
                          <a:effectLst/>
                          <a:latin typeface="+mn-ea"/>
                          <a:ea typeface="+mn-ea"/>
                          <a:cs typeface="Times New Roman" panose="02020603050405020304" pitchFamily="18" charset="0"/>
                        </a:rPr>
                        <a:t>第</a:t>
                      </a:r>
                      <a:r>
                        <a:rPr lang="ja-JP" altLang="en-US" sz="1800" b="0" kern="100" dirty="0">
                          <a:effectLst/>
                          <a:latin typeface="+mn-ea"/>
                          <a:ea typeface="+mn-ea"/>
                          <a:cs typeface="Times New Roman" panose="02020603050405020304" pitchFamily="18" charset="0"/>
                        </a:rPr>
                        <a:t>４</a:t>
                      </a:r>
                      <a:r>
                        <a:rPr lang="ja-JP" sz="1800" b="0" kern="100">
                          <a:effectLst/>
                          <a:latin typeface="+mn-ea"/>
                          <a:ea typeface="+mn-ea"/>
                          <a:cs typeface="Times New Roman" panose="02020603050405020304" pitchFamily="18" charset="0"/>
                        </a:rPr>
                        <a:t>回</a:t>
                      </a:r>
                      <a:r>
                        <a:rPr lang="ja-JP" sz="1800" b="0" kern="100" dirty="0">
                          <a:effectLst/>
                          <a:latin typeface="+mn-ea"/>
                          <a:ea typeface="+mn-ea"/>
                          <a:cs typeface="Times New Roman" panose="02020603050405020304" pitchFamily="18" charset="0"/>
                        </a:rPr>
                        <a:t>緑政審議会</a:t>
                      </a:r>
                    </a:p>
                  </a:txBody>
                  <a:tcPr marL="37068"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r>
                        <a:rPr lang="ja-JP" sz="1800" b="0" kern="100" dirty="0">
                          <a:effectLst/>
                          <a:latin typeface="+mn-ea"/>
                          <a:ea typeface="+mn-ea"/>
                          <a:cs typeface="Times New Roman" panose="02020603050405020304" pitchFamily="18" charset="0"/>
                        </a:rPr>
                        <a:t>令和</a:t>
                      </a:r>
                      <a:r>
                        <a:rPr lang="ja-JP" altLang="en-US" sz="1800" b="0" kern="100" dirty="0">
                          <a:effectLst/>
                          <a:latin typeface="+mn-ea"/>
                          <a:ea typeface="+mn-ea"/>
                          <a:cs typeface="Times New Roman" panose="02020603050405020304" pitchFamily="18" charset="0"/>
                        </a:rPr>
                        <a:t>８</a:t>
                      </a:r>
                      <a:r>
                        <a:rPr lang="ja-JP" sz="1800" b="0" kern="100" dirty="0">
                          <a:effectLst/>
                          <a:latin typeface="+mn-ea"/>
                          <a:ea typeface="+mn-ea"/>
                          <a:cs typeface="Times New Roman" panose="02020603050405020304" pitchFamily="18" charset="0"/>
                        </a:rPr>
                        <a:t>年</a:t>
                      </a:r>
                      <a:r>
                        <a:rPr lang="ja-JP" altLang="en-US" sz="1800" b="0" kern="100" dirty="0">
                          <a:effectLst/>
                          <a:latin typeface="+mn-ea"/>
                          <a:ea typeface="+mn-ea"/>
                          <a:cs typeface="Times New Roman" panose="02020603050405020304" pitchFamily="18" charset="0"/>
                        </a:rPr>
                        <a:t>１２</a:t>
                      </a:r>
                      <a:r>
                        <a:rPr lang="ja-JP" sz="1800" b="0" kern="100" dirty="0">
                          <a:effectLst/>
                          <a:latin typeface="+mn-ea"/>
                          <a:ea typeface="+mn-ea"/>
                          <a:cs typeface="Times New Roman" panose="02020603050405020304" pitchFamily="18" charset="0"/>
                        </a:rPr>
                        <a:t>月</a:t>
                      </a:r>
                      <a:r>
                        <a:rPr lang="ja-JP" altLang="en-US" sz="1800" b="0" kern="100" dirty="0">
                          <a:effectLst/>
                          <a:latin typeface="+mn-ea"/>
                          <a:ea typeface="+mn-ea"/>
                          <a:cs typeface="Times New Roman" panose="02020603050405020304" pitchFamily="18" charset="0"/>
                        </a:rPr>
                        <a:t>頃</a:t>
                      </a:r>
                      <a:endParaRPr lang="ja-JP" sz="1800" b="0" kern="100" dirty="0">
                        <a:effectLst/>
                        <a:latin typeface="+mn-ea"/>
                        <a:ea typeface="+mn-ea"/>
                        <a:cs typeface="Times New Roman" panose="02020603050405020304" pitchFamily="18" charset="0"/>
                      </a:endParaRPr>
                    </a:p>
                  </a:txBody>
                  <a:tcPr marL="37068"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lvl="0" indent="0" algn="just">
                        <a:buFont typeface="+mj-cs"/>
                        <a:buNone/>
                      </a:pPr>
                      <a:r>
                        <a:rPr lang="ja-JP" altLang="en-US" sz="1600" b="0" kern="100" dirty="0">
                          <a:effectLst/>
                          <a:latin typeface="+mn-ea"/>
                          <a:ea typeface="+mn-ea"/>
                          <a:cs typeface="Times New Roman" panose="02020603050405020304" pitchFamily="18" charset="0"/>
                        </a:rPr>
                        <a:t>１　</a:t>
                      </a:r>
                      <a:r>
                        <a:rPr lang="ja-JP" sz="1600" b="0" kern="100" dirty="0">
                          <a:effectLst/>
                          <a:latin typeface="+mn-ea"/>
                          <a:ea typeface="+mn-ea"/>
                          <a:cs typeface="Times New Roman" panose="02020603050405020304" pitchFamily="18" charset="0"/>
                        </a:rPr>
                        <a:t>パブリックコメントの結果について</a:t>
                      </a:r>
                    </a:p>
                    <a:p>
                      <a:pPr marL="0" lvl="0" indent="0" algn="just">
                        <a:buFont typeface="+mj-cs"/>
                        <a:buNone/>
                      </a:pPr>
                      <a:r>
                        <a:rPr lang="ja-JP" altLang="en-US" sz="1600" b="0" kern="100" dirty="0">
                          <a:effectLst/>
                          <a:latin typeface="+mn-ea"/>
                          <a:ea typeface="+mn-ea"/>
                          <a:cs typeface="Times New Roman" panose="02020603050405020304" pitchFamily="18" charset="0"/>
                        </a:rPr>
                        <a:t>２　次期計画</a:t>
                      </a:r>
                      <a:r>
                        <a:rPr lang="en-US" altLang="ja-JP" sz="1600" b="0" kern="100" dirty="0">
                          <a:effectLst/>
                          <a:latin typeface="+mn-ea"/>
                          <a:ea typeface="+mn-ea"/>
                          <a:cs typeface="Times New Roman" panose="02020603050405020304" pitchFamily="18" charset="0"/>
                        </a:rPr>
                        <a:t>(</a:t>
                      </a:r>
                      <a:r>
                        <a:rPr lang="ja-JP" altLang="en-US" sz="1600" b="0" kern="100" dirty="0">
                          <a:effectLst/>
                          <a:latin typeface="+mn-ea"/>
                          <a:ea typeface="+mn-ea"/>
                          <a:cs typeface="Times New Roman" panose="02020603050405020304" pitchFamily="18" charset="0"/>
                        </a:rPr>
                        <a:t>案</a:t>
                      </a:r>
                      <a:r>
                        <a:rPr lang="en-US" altLang="ja-JP" sz="1600" b="0" kern="100" dirty="0">
                          <a:effectLst/>
                          <a:latin typeface="+mn-ea"/>
                          <a:ea typeface="+mn-ea"/>
                          <a:cs typeface="Times New Roman" panose="02020603050405020304" pitchFamily="18" charset="0"/>
                        </a:rPr>
                        <a:t>)</a:t>
                      </a:r>
                      <a:r>
                        <a:rPr lang="ja-JP" altLang="en-US" sz="1600" b="0" kern="100" dirty="0">
                          <a:effectLst/>
                          <a:latin typeface="+mn-ea"/>
                          <a:ea typeface="+mn-ea"/>
                          <a:cs typeface="Times New Roman" panose="02020603050405020304" pitchFamily="18" charset="0"/>
                        </a:rPr>
                        <a:t>について</a:t>
                      </a:r>
                      <a:endParaRPr lang="ja-JP" sz="1600" b="0" kern="100" dirty="0">
                        <a:effectLst/>
                        <a:latin typeface="+mn-ea"/>
                        <a:ea typeface="+mn-ea"/>
                        <a:cs typeface="Times New Roman" panose="02020603050405020304" pitchFamily="18" charset="0"/>
                      </a:endParaRPr>
                    </a:p>
                  </a:txBody>
                  <a:tcPr marL="144000" marR="370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81240836"/>
                  </a:ext>
                </a:extLst>
              </a:tr>
            </a:tbl>
          </a:graphicData>
        </a:graphic>
      </p:graphicFrame>
      <p:sp>
        <p:nvSpPr>
          <p:cNvPr id="9" name="テキスト ボックス 8">
            <a:extLst>
              <a:ext uri="{FF2B5EF4-FFF2-40B4-BE49-F238E27FC236}">
                <a16:creationId xmlns:a16="http://schemas.microsoft.com/office/drawing/2014/main" id="{047CE36C-4D92-2364-5675-BE626FC9504B}"/>
              </a:ext>
            </a:extLst>
          </p:cNvPr>
          <p:cNvSpPr txBox="1"/>
          <p:nvPr/>
        </p:nvSpPr>
        <p:spPr>
          <a:xfrm>
            <a:off x="529992" y="763362"/>
            <a:ext cx="10869068" cy="369332"/>
          </a:xfrm>
          <a:prstGeom prst="rect">
            <a:avLst/>
          </a:prstGeom>
          <a:noFill/>
        </p:spPr>
        <p:txBody>
          <a:bodyPr wrap="square">
            <a:spAutoFit/>
          </a:bodyPr>
          <a:lstStyle/>
          <a:p>
            <a:r>
              <a:rPr lang="ja-JP" altLang="en-US" dirty="0"/>
              <a:t>以下のスケジュールは目安であり、審議会の回数・時期は変更となる可能性があります。</a:t>
            </a:r>
          </a:p>
        </p:txBody>
      </p:sp>
    </p:spTree>
    <p:extLst>
      <p:ext uri="{BB962C8B-B14F-4D97-AF65-F5344CB8AC3E}">
        <p14:creationId xmlns:p14="http://schemas.microsoft.com/office/powerpoint/2010/main" val="1786483150"/>
      </p:ext>
    </p:extLst>
  </p:cSld>
  <p:clrMapOvr>
    <a:masterClrMapping/>
  </p:clrMapOvr>
</p:sld>
</file>

<file path=ppt/theme/theme1.xml><?xml version="1.0" encoding="utf-8"?>
<a:theme xmlns:a="http://schemas.openxmlformats.org/drawingml/2006/main" name="Office テーマ">
  <a:themeElements>
    <a:clrScheme name="よしひさ">
      <a:dk1>
        <a:sysClr val="windowText" lastClr="000000"/>
      </a:dk1>
      <a:lt1>
        <a:sysClr val="window" lastClr="FFFFFF"/>
      </a:lt1>
      <a:dk2>
        <a:srgbClr val="000000"/>
      </a:dk2>
      <a:lt2>
        <a:srgbClr val="F8F8F8"/>
      </a:lt2>
      <a:accent1>
        <a:srgbClr val="663300"/>
      </a:accent1>
      <a:accent2>
        <a:srgbClr val="003300"/>
      </a:accent2>
      <a:accent3>
        <a:srgbClr val="7030A0"/>
      </a:accent3>
      <a:accent4>
        <a:srgbClr val="CCCC00"/>
      </a:accent4>
      <a:accent5>
        <a:srgbClr val="CC0000"/>
      </a:accent5>
      <a:accent6>
        <a:srgbClr val="003399"/>
      </a:accent6>
      <a:hlink>
        <a:srgbClr val="5F5F5F"/>
      </a:hlink>
      <a:folHlink>
        <a:srgbClr val="919191"/>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1178</TotalTime>
  <Words>437</Words>
  <Application>Microsoft Office PowerPoint</Application>
  <PresentationFormat>ワイド画面</PresentationFormat>
  <Paragraphs>49</Paragraphs>
  <Slides>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中村 裕史</dc:creator>
  <cp:lastModifiedBy>K24C0494F</cp:lastModifiedBy>
  <cp:revision>106</cp:revision>
  <cp:lastPrinted>2026-01-29T23:43:15Z</cp:lastPrinted>
  <dcterms:created xsi:type="dcterms:W3CDTF">2026-01-23T05:07:03Z</dcterms:created>
  <dcterms:modified xsi:type="dcterms:W3CDTF">2026-02-17T09:03:51Z</dcterms:modified>
</cp:coreProperties>
</file>