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2" r:id="rId1"/>
  </p:sldMasterIdLst>
  <p:notesMasterIdLst>
    <p:notesMasterId r:id="rId10"/>
  </p:notesMasterIdLst>
  <p:handoutMasterIdLst>
    <p:handoutMasterId r:id="rId11"/>
  </p:handoutMasterIdLst>
  <p:sldIdLst>
    <p:sldId id="264" r:id="rId2"/>
    <p:sldId id="272" r:id="rId3"/>
    <p:sldId id="263" r:id="rId4"/>
    <p:sldId id="265" r:id="rId5"/>
    <p:sldId id="267" r:id="rId6"/>
    <p:sldId id="269" r:id="rId7"/>
    <p:sldId id="260" r:id="rId8"/>
    <p:sldId id="271" r:id="rId9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CC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68852" autoAdjust="0"/>
  </p:normalViewPr>
  <p:slideViewPr>
    <p:cSldViewPr>
      <p:cViewPr varScale="1">
        <p:scale>
          <a:sx n="73" d="100"/>
          <a:sy n="73" d="100"/>
        </p:scale>
        <p:origin x="61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9BEFF-229A-4B64-A54A-E73098F693E1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095B6-C9A6-4A76-B88D-AD0601C990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9639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DC211-82F8-46A6-A75C-EAA448E6E9A6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ECF98-9B6B-4A72-8691-0B1E5DEB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481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ECF98-9B6B-4A72-8691-0B1E5DEB0A7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8234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ECF98-9B6B-4A72-8691-0B1E5DEB0A7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293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ECF98-9B6B-4A72-8691-0B1E5DEB0A72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0185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ECF98-9B6B-4A72-8691-0B1E5DEB0A72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3367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ECF98-9B6B-4A72-8691-0B1E5DEB0A72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9021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ECF98-9B6B-4A72-8691-0B1E5DEB0A72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701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ECF98-9B6B-4A72-8691-0B1E5DEB0A72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31247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ECF98-9B6B-4A72-8691-0B1E5DEB0A72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8564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793A-EDD9-44C7-9463-250ED2106BCC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CA91-EA48-4A68-A43C-079F86A2A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7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793A-EDD9-44C7-9463-250ED2106BCC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CA91-EA48-4A68-A43C-079F86A2A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795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793A-EDD9-44C7-9463-250ED2106BCC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CA91-EA48-4A68-A43C-079F86A2A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741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793A-EDD9-44C7-9463-250ED2106BCC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CA91-EA48-4A68-A43C-079F86A2A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436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793A-EDD9-44C7-9463-250ED2106BCC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CA91-EA48-4A68-A43C-079F86A2A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3436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793A-EDD9-44C7-9463-250ED2106BCC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CA91-EA48-4A68-A43C-079F86A2A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81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793A-EDD9-44C7-9463-250ED2106BCC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CA91-EA48-4A68-A43C-079F86A2A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814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793A-EDD9-44C7-9463-250ED2106BCC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CA91-EA48-4A68-A43C-079F86A2A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603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793A-EDD9-44C7-9463-250ED2106BCC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CA91-EA48-4A68-A43C-079F86A2A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78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793A-EDD9-44C7-9463-250ED2106BCC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CA91-EA48-4A68-A43C-079F86A2A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985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793A-EDD9-44C7-9463-250ED2106BCC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CA91-EA48-4A68-A43C-079F86A2A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9195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F793A-EDD9-44C7-9463-250ED2106BCC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FCA91-EA48-4A68-A43C-079F86A2A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431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3" r:id="rId1"/>
    <p:sldLayoutId id="2147484104" r:id="rId2"/>
    <p:sldLayoutId id="2147484105" r:id="rId3"/>
    <p:sldLayoutId id="2147484106" r:id="rId4"/>
    <p:sldLayoutId id="2147484107" r:id="rId5"/>
    <p:sldLayoutId id="2147484108" r:id="rId6"/>
    <p:sldLayoutId id="2147484109" r:id="rId7"/>
    <p:sldLayoutId id="2147484110" r:id="rId8"/>
    <p:sldLayoutId id="2147484111" r:id="rId9"/>
    <p:sldLayoutId id="2147484112" r:id="rId10"/>
    <p:sldLayoutId id="21474841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172200" y="5047084"/>
            <a:ext cx="5540605" cy="1008112"/>
          </a:xfrm>
        </p:spPr>
        <p:txBody>
          <a:bodyPr>
            <a:normAutofit/>
          </a:bodyPr>
          <a:lstStyle/>
          <a:p>
            <a:r>
              <a:rPr kumimoji="1" lang="ja-JP" altLang="en-US" sz="2800" spc="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障害福祉課</a:t>
            </a:r>
            <a:r>
              <a:rPr lang="ja-JP" altLang="en-US" sz="2800" spc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800" spc="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施設</a:t>
            </a:r>
            <a:r>
              <a:rPr lang="ja-JP" altLang="en-US" sz="2800" spc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指導担当</a:t>
            </a:r>
            <a:endParaRPr kumimoji="1" lang="ja-JP" altLang="en-US" sz="2800" spc="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2207622"/>
            <a:ext cx="12192000" cy="2154828"/>
          </a:xfrm>
          <a:pattFill prst="pct90">
            <a:fgClr>
              <a:srgbClr val="0070C0"/>
            </a:fgClr>
            <a:bgClr>
              <a:schemeClr val="bg1"/>
            </a:bgClr>
          </a:pattFill>
        </p:spPr>
        <p:txBody>
          <a:bodyPr anchor="ctr">
            <a:normAutofit/>
          </a:bodyPr>
          <a:lstStyle/>
          <a:p>
            <a:r>
              <a:rPr lang="ja-JP" alt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柏市立青和園</a:t>
            </a:r>
            <a:r>
              <a:rPr lang="en-US" altLang="ja-JP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民営化受託法人の報告について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148756"/>
              </p:ext>
            </p:extLst>
          </p:nvPr>
        </p:nvGraphicFramePr>
        <p:xfrm>
          <a:off x="8705121" y="188640"/>
          <a:ext cx="3007684" cy="1080120"/>
        </p:xfrm>
        <a:graphic>
          <a:graphicData uri="http://schemas.openxmlformats.org/drawingml/2006/table">
            <a:tbl>
              <a:tblPr firstRow="1" firstCol="1" bandRow="1"/>
              <a:tblGrid>
                <a:gridCol w="1503842">
                  <a:extLst>
                    <a:ext uri="{9D8B030D-6E8A-4147-A177-3AD203B41FA5}">
                      <a16:colId xmlns:a16="http://schemas.microsoft.com/office/drawing/2014/main" val="293373262"/>
                    </a:ext>
                  </a:extLst>
                </a:gridCol>
                <a:gridCol w="1503842">
                  <a:extLst>
                    <a:ext uri="{9D8B030D-6E8A-4147-A177-3AD203B41FA5}">
                      <a16:colId xmlns:a16="http://schemas.microsoft.com/office/drawing/2014/main" val="4116878035"/>
                    </a:ext>
                  </a:extLst>
                </a:gridCol>
              </a:tblGrid>
              <a:tr h="53266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0" dirty="0" smtClean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柏市健康福祉審議会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0" dirty="0" smtClean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障害者健康福祉専門分科会</a:t>
                      </a:r>
                      <a:endParaRPr lang="zh-TW" altLang="en-US" sz="1600" b="1" kern="0" dirty="0">
                        <a:effectLst/>
                        <a:latin typeface="游明朝" panose="02020400000000000000" pitchFamily="18" charset="-128"/>
                        <a:ea typeface="ＭＳ ゴシック" panose="020B0609070205080204" pitchFamily="49" charset="-128"/>
                        <a:cs typeface="ＭＳ Ｐゴシック" panose="020B0600070205080204" pitchFamily="50" charset="-128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383094"/>
                  </a:ext>
                </a:extLst>
              </a:tr>
              <a:tr h="5474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600" b="1" kern="0" dirty="0" smtClean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第</a:t>
                      </a:r>
                      <a:r>
                        <a:rPr lang="ja-JP" altLang="en-US" sz="1600" b="1" kern="0" dirty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６</a:t>
                      </a:r>
                      <a:r>
                        <a:rPr lang="ja-JP" sz="1600" b="1" kern="0" dirty="0" smtClean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回</a:t>
                      </a:r>
                      <a:r>
                        <a:rPr lang="ja-JP" sz="1600" b="1" kern="0" dirty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（</a:t>
                      </a:r>
                      <a:r>
                        <a:rPr lang="en-US" sz="1600" b="1" kern="0" dirty="0" smtClean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R</a:t>
                      </a:r>
                      <a:r>
                        <a:rPr lang="en-US" altLang="ja-JP" sz="1600" b="1" kern="0" dirty="0" smtClean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3</a:t>
                      </a:r>
                      <a:r>
                        <a:rPr lang="en-US" sz="1600" b="1" kern="0" dirty="0" smtClean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.0</a:t>
                      </a:r>
                      <a:r>
                        <a:rPr lang="en-US" altLang="ja-JP" sz="1600" b="1" kern="0" dirty="0" smtClean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2</a:t>
                      </a:r>
                      <a:r>
                        <a:rPr lang="en-US" sz="1600" b="1" kern="0" dirty="0" smtClean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.</a:t>
                      </a:r>
                      <a:r>
                        <a:rPr lang="en-US" altLang="ja-JP" sz="1600" b="1" kern="0" dirty="0" smtClean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18</a:t>
                      </a:r>
                      <a:r>
                        <a:rPr lang="ja-JP" sz="1600" b="1" kern="0" dirty="0" smtClean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）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000" b="1" kern="0" dirty="0" smtClean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資料</a:t>
                      </a:r>
                      <a:r>
                        <a:rPr lang="en-US" altLang="ja-JP" sz="2000" b="1" kern="0" dirty="0" smtClean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4</a:t>
                      </a:r>
                      <a:r>
                        <a:rPr lang="ja-JP" altLang="en-US" sz="2000" b="1" kern="0" dirty="0" smtClean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－</a:t>
                      </a:r>
                      <a:r>
                        <a:rPr lang="en-US" altLang="ja-JP" sz="2000" b="1" kern="0" dirty="0" smtClean="0">
                          <a:effectLst/>
                          <a:latin typeface="游明朝" panose="02020400000000000000" pitchFamily="18" charset="-128"/>
                          <a:ea typeface="ＭＳ ゴシック" panose="020B0609070205080204" pitchFamily="49" charset="-128"/>
                          <a:cs typeface="ＭＳ Ｐゴシック" panose="020B0600070205080204" pitchFamily="50" charset="-128"/>
                        </a:rPr>
                        <a:t>1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005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53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直線矢印コネクタ 39"/>
          <p:cNvCxnSpPr/>
          <p:nvPr/>
        </p:nvCxnSpPr>
        <p:spPr>
          <a:xfrm flipV="1">
            <a:off x="11298872" y="2686068"/>
            <a:ext cx="0" cy="957412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タイトル 1"/>
          <p:cNvSpPr txBox="1">
            <a:spLocks/>
          </p:cNvSpPr>
          <p:nvPr/>
        </p:nvSpPr>
        <p:spPr>
          <a:xfrm>
            <a:off x="0" y="0"/>
            <a:ext cx="12192000" cy="1036273"/>
          </a:xfrm>
          <a:prstGeom prst="rect">
            <a:avLst/>
          </a:prstGeom>
          <a:pattFill prst="pct90">
            <a:fgClr>
              <a:srgbClr val="0070C0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報告の流れと資料の説明</a:t>
            </a:r>
            <a:endParaRPr lang="ja-JP" altLang="en-US" sz="3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6568" y="3469608"/>
            <a:ext cx="1440000" cy="1683158"/>
          </a:xfrm>
          <a:prstGeom prst="rect">
            <a:avLst/>
          </a:prstGeom>
        </p:spPr>
      </p:pic>
      <p:sp>
        <p:nvSpPr>
          <p:cNvPr id="6" name="ホームベース 5"/>
          <p:cNvSpPr/>
          <p:nvPr/>
        </p:nvSpPr>
        <p:spPr>
          <a:xfrm>
            <a:off x="1037672" y="1284485"/>
            <a:ext cx="3618328" cy="1424515"/>
          </a:xfrm>
          <a:prstGeom prst="homePlate">
            <a:avLst/>
          </a:prstGeom>
          <a:solidFill>
            <a:schemeClr val="bg1"/>
          </a:solidFill>
          <a:ln w="3175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民営化　</a:t>
            </a:r>
            <a:r>
              <a:rPr kumimoji="1" lang="en-US" altLang="ja-JP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or</a:t>
            </a:r>
            <a:r>
              <a:rPr kumimoji="1" lang="ja-JP" altLang="en-US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指定管理　他</a:t>
            </a:r>
            <a:endParaRPr kumimoji="1" lang="ja-JP" altLang="en-US" sz="2000" spc="-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ホームベース 6"/>
          <p:cNvSpPr/>
          <p:nvPr/>
        </p:nvSpPr>
        <p:spPr>
          <a:xfrm>
            <a:off x="5016000" y="1323497"/>
            <a:ext cx="3154699" cy="1425352"/>
          </a:xfrm>
          <a:prstGeom prst="homePlate">
            <a:avLst/>
          </a:prstGeom>
          <a:solidFill>
            <a:schemeClr val="bg1"/>
          </a:solidFill>
          <a:ln w="3175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募　集　方　法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ホームベース 8"/>
          <p:cNvSpPr/>
          <p:nvPr/>
        </p:nvSpPr>
        <p:spPr>
          <a:xfrm>
            <a:off x="8530699" y="1227563"/>
            <a:ext cx="3324440" cy="1425352"/>
          </a:xfrm>
          <a:prstGeom prst="homePlate">
            <a:avLst/>
          </a:prstGeom>
          <a:solidFill>
            <a:schemeClr val="bg1"/>
          </a:solidFill>
          <a:ln w="3175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ja-JP" altLang="en-US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候補事業所について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ホームベース 9"/>
          <p:cNvSpPr/>
          <p:nvPr/>
        </p:nvSpPr>
        <p:spPr>
          <a:xfrm>
            <a:off x="982570" y="3875458"/>
            <a:ext cx="2078599" cy="1191788"/>
          </a:xfrm>
          <a:prstGeom prst="homePlate">
            <a:avLst/>
          </a:prstGeom>
          <a:solidFill>
            <a:schemeClr val="bg2"/>
          </a:solidFill>
          <a:ln w="3175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ja-JP" altLang="en-US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分科会での審議</a:t>
            </a:r>
            <a:endParaRPr lang="en-US" altLang="ja-JP" sz="2000" spc="-3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アンケート</a:t>
            </a:r>
            <a:endParaRPr lang="en-US" altLang="ja-JP" sz="2000" spc="-3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市内部の検討</a:t>
            </a:r>
            <a:endParaRPr kumimoji="1" lang="ja-JP" altLang="en-US" sz="2000" spc="-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7280881" y="3575974"/>
            <a:ext cx="1440000" cy="157679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民営化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の受託法人につい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て</a:t>
            </a:r>
            <a:endParaRPr kumimoji="1" lang="ja-JP" altLang="en-US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10595556" y="3610327"/>
            <a:ext cx="1440000" cy="157679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法人の財務分析結果について</a:t>
            </a:r>
          </a:p>
        </p:txBody>
      </p:sp>
      <p:sp>
        <p:nvSpPr>
          <p:cNvPr id="15" name="右大かっこ 14"/>
          <p:cNvSpPr/>
          <p:nvPr/>
        </p:nvSpPr>
        <p:spPr>
          <a:xfrm rot="5400000">
            <a:off x="3041958" y="830732"/>
            <a:ext cx="288891" cy="4379193"/>
          </a:xfrm>
          <a:prstGeom prst="rightBracket">
            <a:avLst>
              <a:gd name="adj" fmla="val 41304"/>
            </a:avLst>
          </a:prstGeom>
          <a:ln w="508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右大かっこ 16"/>
          <p:cNvSpPr/>
          <p:nvPr/>
        </p:nvSpPr>
        <p:spPr>
          <a:xfrm rot="5400000">
            <a:off x="8443080" y="-247284"/>
            <a:ext cx="344977" cy="6479139"/>
          </a:xfrm>
          <a:prstGeom prst="rightBracket">
            <a:avLst>
              <a:gd name="adj" fmla="val 41304"/>
            </a:avLst>
          </a:prstGeom>
          <a:ln w="508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右大かっこ 18"/>
          <p:cNvSpPr/>
          <p:nvPr/>
        </p:nvSpPr>
        <p:spPr>
          <a:xfrm rot="5400000">
            <a:off x="6208305" y="81257"/>
            <a:ext cx="421959" cy="10873429"/>
          </a:xfrm>
          <a:prstGeom prst="rightBracket">
            <a:avLst>
              <a:gd name="adj" fmla="val 41304"/>
            </a:avLst>
          </a:prstGeom>
          <a:ln w="508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950" y="5028874"/>
            <a:ext cx="2569482" cy="1396362"/>
          </a:xfrm>
          <a:prstGeom prst="rect">
            <a:avLst/>
          </a:prstGeom>
        </p:spPr>
      </p:pic>
      <p:cxnSp>
        <p:nvCxnSpPr>
          <p:cNvPr id="22" name="直線コネクタ 21"/>
          <p:cNvCxnSpPr/>
          <p:nvPr/>
        </p:nvCxnSpPr>
        <p:spPr>
          <a:xfrm flipV="1">
            <a:off x="0" y="2798625"/>
            <a:ext cx="12078651" cy="211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角丸四角形 23"/>
          <p:cNvSpPr/>
          <p:nvPr/>
        </p:nvSpPr>
        <p:spPr>
          <a:xfrm>
            <a:off x="248580" y="1284485"/>
            <a:ext cx="609092" cy="136843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方針</a:t>
            </a:r>
            <a:endParaRPr kumimoji="1"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248580" y="3016726"/>
            <a:ext cx="609092" cy="3292273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対応する資料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033018" y="5244328"/>
            <a:ext cx="1546950" cy="2565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①考え方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4636950" y="6472649"/>
            <a:ext cx="2525675" cy="23908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②パワーポイント資料</a:t>
            </a:r>
            <a:endParaRPr kumimoji="1" lang="ja-JP" altLang="en-US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7304109" y="5234639"/>
            <a:ext cx="1394220" cy="27595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③引受団体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10641336" y="5224951"/>
            <a:ext cx="1394220" cy="27595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⑤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財務分析</a:t>
            </a:r>
          </a:p>
        </p:txBody>
      </p:sp>
      <p:sp>
        <p:nvSpPr>
          <p:cNvPr id="31" name="角丸四角形 30"/>
          <p:cNvSpPr/>
          <p:nvPr/>
        </p:nvSpPr>
        <p:spPr>
          <a:xfrm>
            <a:off x="8959766" y="3610327"/>
            <a:ext cx="1440000" cy="157679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桐友パンフ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982656" y="5244328"/>
            <a:ext cx="1394220" cy="27595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④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桐友パンフ</a:t>
            </a:r>
          </a:p>
        </p:txBody>
      </p:sp>
      <p:cxnSp>
        <p:nvCxnSpPr>
          <p:cNvPr id="33" name="直線コネクタ 32"/>
          <p:cNvCxnSpPr>
            <a:stCxn id="2" idx="0"/>
          </p:cNvCxnSpPr>
          <p:nvPr/>
        </p:nvCxnSpPr>
        <p:spPr>
          <a:xfrm flipV="1">
            <a:off x="3836568" y="3164774"/>
            <a:ext cx="0" cy="304834"/>
          </a:xfrm>
          <a:prstGeom prst="line">
            <a:avLst/>
          </a:prstGeom>
          <a:ln w="508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stCxn id="3" idx="0"/>
          </p:cNvCxnSpPr>
          <p:nvPr/>
        </p:nvCxnSpPr>
        <p:spPr>
          <a:xfrm flipV="1">
            <a:off x="8000881" y="3201149"/>
            <a:ext cx="0" cy="374825"/>
          </a:xfrm>
          <a:prstGeom prst="line">
            <a:avLst/>
          </a:prstGeom>
          <a:ln w="508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>
            <a:stCxn id="31" idx="0"/>
          </p:cNvCxnSpPr>
          <p:nvPr/>
        </p:nvCxnSpPr>
        <p:spPr>
          <a:xfrm flipV="1">
            <a:off x="9679766" y="2652915"/>
            <a:ext cx="0" cy="957412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79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"/>
          <p:cNvSpPr txBox="1">
            <a:spLocks/>
          </p:cNvSpPr>
          <p:nvPr/>
        </p:nvSpPr>
        <p:spPr>
          <a:xfrm>
            <a:off x="0" y="0"/>
            <a:ext cx="12192000" cy="1036273"/>
          </a:xfrm>
          <a:prstGeom prst="rect">
            <a:avLst/>
          </a:prstGeom>
          <a:pattFill prst="pct90">
            <a:fgClr>
              <a:srgbClr val="0070C0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柏市立青和園の現状と課題</a:t>
            </a:r>
          </a:p>
        </p:txBody>
      </p:sp>
      <p:pic>
        <p:nvPicPr>
          <p:cNvPr id="1026" name="図の枠 27" descr="青和園　外観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50" y="1728834"/>
            <a:ext cx="5476900" cy="437922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8" name="角丸四角形吹き出し 7"/>
          <p:cNvSpPr/>
          <p:nvPr/>
        </p:nvSpPr>
        <p:spPr>
          <a:xfrm>
            <a:off x="6096000" y="1728835"/>
            <a:ext cx="5695250" cy="4379227"/>
          </a:xfrm>
          <a:prstGeom prst="wedgeRoundRectCallout">
            <a:avLst>
              <a:gd name="adj1" fmla="val 25756"/>
              <a:gd name="adj2" fmla="val -49704"/>
              <a:gd name="adj3" fmla="val 16667"/>
            </a:avLst>
          </a:prstGeom>
          <a:solidFill>
            <a:schemeClr val="bg1">
              <a:alpha val="87000"/>
            </a:schemeClr>
          </a:solidFill>
          <a:ln w="38100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▣柏市</a:t>
            </a:r>
            <a:r>
              <a:rPr lang="ja-JP" altLang="en-US" sz="2400" b="1" spc="3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立青和園とは？</a:t>
            </a:r>
            <a:endParaRPr lang="en-US" altLang="ja-JP" sz="2400" b="1" spc="3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十余二にある１８歳以上の知的障害者の職業支援，生活支援を行う通所事業所。</a:t>
            </a:r>
            <a:endParaRPr lang="en-US" altLang="ja-JP" sz="20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現在，部品の値札付け，陶芸，花</a:t>
            </a:r>
            <a:r>
              <a:rPr lang="ja-JP" altLang="en-US" sz="2000" dirty="0" err="1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き</a:t>
            </a:r>
            <a:r>
              <a:rPr lang="ja-JP" altLang="en-US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栽培，公園清掃等を行っています。</a:t>
            </a:r>
            <a:endParaRPr lang="en-US" altLang="ja-JP" sz="20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 smtClean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昭和</a:t>
            </a:r>
            <a:r>
              <a:rPr lang="ja-JP" altLang="en-US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４９年開設（現在築</a:t>
            </a: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４６年</a:t>
            </a:r>
            <a:r>
              <a:rPr lang="ja-JP" altLang="en-US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経過</a:t>
            </a: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2000" dirty="0" smtClean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定員</a:t>
            </a:r>
            <a:r>
              <a:rPr lang="ja-JP" altLang="en-US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５０名</a:t>
            </a:r>
            <a:endParaRPr lang="en-US" altLang="ja-JP" sz="20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 smtClean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指定</a:t>
            </a:r>
            <a:r>
              <a:rPr lang="ja-JP" altLang="en-US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管理制度で，社会福祉法人桐友学園が運営を行っています</a:t>
            </a: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ja-JP" altLang="en-US" sz="20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465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/>
          <p:cNvSpPr/>
          <p:nvPr/>
        </p:nvSpPr>
        <p:spPr>
          <a:xfrm>
            <a:off x="5519923" y="1373133"/>
            <a:ext cx="4438650" cy="4661318"/>
          </a:xfrm>
          <a:prstGeom prst="roundRect">
            <a:avLst/>
          </a:prstGeom>
          <a:ln w="38100">
            <a:solidFill>
              <a:srgbClr val="00B0F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342900" indent="-342900" algn="just">
              <a:buFont typeface="+mj-ea"/>
              <a:buAutoNum type="circleNumDbPlain"/>
            </a:pPr>
            <a:endParaRPr lang="en-US" altLang="ja-JP" sz="2000" dirty="0" smtClean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42900" indent="-342900" algn="just">
              <a:buFont typeface="+mj-ea"/>
              <a:buAutoNum type="circleNumDbPlain"/>
            </a:pP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民営化</a:t>
            </a:r>
            <a:r>
              <a:rPr lang="ja-JP" altLang="en-US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により国の補助を受け</a:t>
            </a: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，施設の建て替えが可能。</a:t>
            </a:r>
            <a:endParaRPr lang="en-US" altLang="ja-JP" sz="20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42900" indent="-342900" algn="just">
              <a:buFont typeface="+mj-ea"/>
              <a:buAutoNum type="circleNumDbPlain"/>
            </a:pP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施設の建て替えによるバリアフリー化や，利用者ニーズの高いサービス</a:t>
            </a:r>
            <a:r>
              <a:rPr lang="ja-JP" altLang="en-US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創設が可能。　</a:t>
            </a:r>
            <a:endParaRPr lang="en-US" altLang="ja-JP" sz="20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42900" indent="-342900" algn="just">
              <a:buFont typeface="+mj-ea"/>
              <a:buAutoNum type="circleNumDbPlain"/>
            </a:pPr>
            <a:r>
              <a:rPr lang="ja-JP" altLang="en-US" sz="200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運営法人を固定化することで，</a:t>
            </a: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新たなサービス</a:t>
            </a:r>
            <a:r>
              <a:rPr lang="ja-JP" altLang="en-US" sz="200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の創設や，これに伴う設備</a:t>
            </a: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投資が可能となり，効率効果的なサービスの提供が可能。</a:t>
            </a:r>
            <a:endParaRPr lang="en-US" altLang="ja-JP" sz="2000" dirty="0" smtClean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タイトル 1"/>
          <p:cNvSpPr txBox="1">
            <a:spLocks/>
          </p:cNvSpPr>
          <p:nvPr/>
        </p:nvSpPr>
        <p:spPr>
          <a:xfrm>
            <a:off x="0" y="0"/>
            <a:ext cx="12192000" cy="1036273"/>
          </a:xfrm>
          <a:prstGeom prst="rect">
            <a:avLst/>
          </a:prstGeom>
          <a:pattFill prst="pct90">
            <a:fgClr>
              <a:srgbClr val="0070C0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柏市立青和園の現状と課題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247873" y="1373133"/>
            <a:ext cx="4692501" cy="4661318"/>
          </a:xfrm>
          <a:prstGeom prst="roundRect">
            <a:avLst/>
          </a:prstGeom>
          <a:ln w="38100"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 typeface="+mj-ea"/>
              <a:buAutoNum type="circleNumDbPlain"/>
            </a:pP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施設</a:t>
            </a:r>
            <a:r>
              <a:rPr lang="ja-JP" altLang="en-US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の老朽化対策は急務であるが，市が直接建設すると国の補助等が一切</a:t>
            </a: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ない。</a:t>
            </a:r>
            <a:endParaRPr lang="en-US" altLang="ja-JP" sz="20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7200" indent="-457200" algn="just">
              <a:buFont typeface="+mj-ea"/>
              <a:buAutoNum type="circleNumDbPlain"/>
            </a:pP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重度化，高齢化が進み，施設の整備や新たなサービスが必要。</a:t>
            </a:r>
            <a:endParaRPr lang="en-US" altLang="ja-JP" sz="20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7200" indent="-457200" algn="just">
              <a:buFont typeface="+mj-ea"/>
              <a:buAutoNum type="circleNumDbPlain"/>
            </a:pP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桐</a:t>
            </a:r>
            <a:r>
              <a:rPr lang="ja-JP" altLang="en-US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友学園への満足度は高く，利用者</a:t>
            </a: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は桐</a:t>
            </a:r>
            <a:r>
              <a:rPr lang="ja-JP" altLang="en-US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友学園の運営を望んで</a:t>
            </a: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いるが，現状の指定管理者制度では新たな設備投資が難しい。このままでは指定管理を引き受ける法人がいなくなる。</a:t>
            </a:r>
            <a:endParaRPr lang="en-US" altLang="ja-JP" sz="20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右矢印 14"/>
          <p:cNvSpPr/>
          <p:nvPr/>
        </p:nvSpPr>
        <p:spPr>
          <a:xfrm>
            <a:off x="4940374" y="3786000"/>
            <a:ext cx="579549" cy="525187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1694124" y="1103133"/>
            <a:ext cx="1800000" cy="5400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現状と課題</a:t>
            </a:r>
            <a:endParaRPr kumimoji="1"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6843825" y="1103133"/>
            <a:ext cx="1800000" cy="540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解決策</a:t>
            </a:r>
            <a:endParaRPr kumimoji="1"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角丸四角形吹き出し 6"/>
          <p:cNvSpPr/>
          <p:nvPr/>
        </p:nvSpPr>
        <p:spPr>
          <a:xfrm>
            <a:off x="7646954" y="5229000"/>
            <a:ext cx="4209046" cy="1629000"/>
          </a:xfrm>
          <a:prstGeom prst="wedgeRoundRectCallout">
            <a:avLst>
              <a:gd name="adj1" fmla="val -56107"/>
              <a:gd name="adj2" fmla="val -44682"/>
              <a:gd name="adj3" fmla="val 16667"/>
            </a:avLst>
          </a:prstGeom>
          <a:solidFill>
            <a:srgbClr val="CCECFF"/>
          </a:solidFill>
          <a:ln w="57150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b="1" u="sng" spc="3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▣</a:t>
            </a:r>
            <a:r>
              <a:rPr lang="ja-JP" altLang="en-US" sz="2000" b="1" u="sng" spc="6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青和</a:t>
            </a:r>
            <a:r>
              <a:rPr lang="ja-JP" altLang="en-US" sz="2000" b="1" u="sng" spc="6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園</a:t>
            </a:r>
            <a:r>
              <a:rPr lang="ja-JP" altLang="en-US" sz="2000" b="1" u="sng" spc="6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の保護者の</a:t>
            </a:r>
            <a:r>
              <a:rPr lang="ja-JP" altLang="en-US" sz="2000" b="1" u="sng" spc="6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意向</a:t>
            </a:r>
            <a:endParaRPr lang="en-US" altLang="ja-JP" sz="2000" b="1" u="sng" spc="6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R2.1.30(</a:t>
            </a:r>
            <a:r>
              <a:rPr lang="ja-JP" altLang="en-US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木</a:t>
            </a:r>
            <a:r>
              <a:rPr lang="en-US" altLang="ja-JP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及び</a:t>
            </a:r>
            <a:r>
              <a:rPr lang="en-US" altLang="ja-JP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R2.2.13(</a:t>
            </a:r>
            <a:r>
              <a:rPr lang="ja-JP" altLang="en-US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木</a:t>
            </a:r>
            <a:r>
              <a:rPr lang="en-US" altLang="ja-JP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2000" dirty="0" err="1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に開</a:t>
            </a:r>
            <a:r>
              <a:rPr lang="ja-JP" altLang="en-US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催された青和園保護者会において，青和園民営化について</a:t>
            </a:r>
            <a:r>
              <a:rPr lang="ja-JP" alt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賛同</a:t>
            </a:r>
            <a:r>
              <a:rPr lang="ja-JP" altLang="en-US" sz="20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を得られました</a:t>
            </a:r>
            <a:r>
              <a:rPr lang="ja-JP" altLang="en-US" sz="20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ja-JP" altLang="en-US" sz="20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389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"/>
          <p:cNvSpPr txBox="1">
            <a:spLocks/>
          </p:cNvSpPr>
          <p:nvPr/>
        </p:nvSpPr>
        <p:spPr>
          <a:xfrm>
            <a:off x="0" y="0"/>
            <a:ext cx="12192000" cy="1036273"/>
          </a:xfrm>
          <a:prstGeom prst="rect">
            <a:avLst/>
          </a:prstGeom>
          <a:pattFill prst="pct90">
            <a:fgClr>
              <a:srgbClr val="0070C0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柏市立青和園の現状と課題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535998" y="2273742"/>
            <a:ext cx="11103551" cy="2926908"/>
          </a:xfrm>
          <a:prstGeom prst="roundRect">
            <a:avLst/>
          </a:prstGeom>
          <a:solidFill>
            <a:srgbClr val="CCECFF">
              <a:alpha val="69804"/>
            </a:srgbClr>
          </a:solidFill>
          <a:ln w="76200">
            <a:solidFill>
              <a:srgbClr val="00B0F0"/>
            </a:solidFill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3200" spc="6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▣</a:t>
            </a:r>
            <a:r>
              <a:rPr lang="ja-JP" altLang="en-US" sz="3200" b="1" spc="6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青和</a:t>
            </a:r>
            <a:r>
              <a:rPr lang="ja-JP" altLang="en-US" sz="3200" b="1" spc="6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園の</a:t>
            </a:r>
            <a:r>
              <a:rPr lang="ja-JP" altLang="en-US" sz="3200" b="1" spc="6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今後</a:t>
            </a:r>
            <a:endParaRPr lang="en-US" altLang="ja-JP" sz="3200" b="1" spc="6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800" b="1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800" b="1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令和３年度で</a:t>
            </a:r>
            <a:r>
              <a:rPr lang="ja-JP" altLang="en-US" sz="2800" b="1" spc="3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指定管理を終了し，民営化とする。その上</a:t>
            </a:r>
            <a:r>
              <a:rPr lang="ja-JP" altLang="en-US" sz="2800" b="1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で建て替え</a:t>
            </a:r>
            <a:r>
              <a:rPr lang="ja-JP" altLang="en-US" sz="2800" b="1" spc="3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lang="ja-JP" altLang="en-US" sz="2800" b="1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行い，利用者</a:t>
            </a:r>
            <a:r>
              <a:rPr lang="ja-JP" altLang="en-US" sz="2800" b="1" spc="3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の今後のニーズに合った施設としてリニューアルすることとしたい。</a:t>
            </a:r>
            <a:endParaRPr kumimoji="1" lang="ja-JP" altLang="en-US" sz="2800" spc="3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629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5867" y="1036273"/>
            <a:ext cx="11871961" cy="1309461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/>
          </a:p>
        </p:txBody>
      </p:sp>
      <p:sp>
        <p:nvSpPr>
          <p:cNvPr id="9" name="コンテンツ プレースホルダー 2"/>
          <p:cNvSpPr txBox="1">
            <a:spLocks/>
          </p:cNvSpPr>
          <p:nvPr/>
        </p:nvSpPr>
        <p:spPr>
          <a:xfrm>
            <a:off x="450166" y="2846580"/>
            <a:ext cx="5092505" cy="3582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2400" dirty="0"/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0" y="0"/>
            <a:ext cx="12192000" cy="1036273"/>
          </a:xfrm>
          <a:prstGeom prst="rect">
            <a:avLst/>
          </a:prstGeom>
          <a:pattFill prst="pct90">
            <a:fgClr>
              <a:srgbClr val="0070C0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法人</a:t>
            </a:r>
            <a:r>
              <a:rPr lang="ja-JP" altLang="en-US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の概要</a:t>
            </a:r>
            <a:endParaRPr lang="ja-JP" altLang="en-US" sz="3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角丸四角形吹き出し 9"/>
          <p:cNvSpPr/>
          <p:nvPr/>
        </p:nvSpPr>
        <p:spPr>
          <a:xfrm>
            <a:off x="304800" y="1462802"/>
            <a:ext cx="5431186" cy="5048250"/>
          </a:xfrm>
          <a:prstGeom prst="wedgeRoundRectCallout">
            <a:avLst>
              <a:gd name="adj1" fmla="val 25756"/>
              <a:gd name="adj2" fmla="val -49704"/>
              <a:gd name="adj3" fmla="val 16667"/>
            </a:avLst>
          </a:prstGeom>
          <a:solidFill>
            <a:schemeClr val="bg1">
              <a:alpha val="87000"/>
            </a:schemeClr>
          </a:solidFill>
          <a:ln w="57150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b="1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▣</a:t>
            </a:r>
            <a:r>
              <a:rPr lang="ja-JP" altLang="en-US" sz="2800" b="1" spc="3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社会福祉法人桐友</a:t>
            </a:r>
            <a:r>
              <a:rPr lang="ja-JP" altLang="en-US" sz="2800" b="1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学園</a:t>
            </a:r>
            <a:endParaRPr lang="en-US" altLang="ja-JP" sz="2400" b="1" spc="3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spc="3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100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①設立</a:t>
            </a:r>
            <a:r>
              <a:rPr lang="ja-JP" altLang="en-US" sz="2100" spc="3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年月日（法人認可</a:t>
            </a:r>
            <a:r>
              <a:rPr lang="ja-JP" altLang="en-US" sz="2100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2100" spc="3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100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昭和</a:t>
            </a:r>
            <a:r>
              <a:rPr lang="ja-JP" altLang="en-US" sz="2100" spc="3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４６年５月</a:t>
            </a:r>
            <a:r>
              <a:rPr lang="ja-JP" altLang="en-US" sz="2100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２７日</a:t>
            </a:r>
            <a:endParaRPr lang="en-US" altLang="ja-JP" sz="2100" spc="300" dirty="0" smtClean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100" spc="3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</a:t>
            </a:r>
            <a:r>
              <a:rPr lang="ja-JP" altLang="en-US" sz="2100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住所</a:t>
            </a:r>
            <a:endParaRPr lang="en-US" altLang="ja-JP" sz="2100" spc="3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100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千葉県</a:t>
            </a:r>
            <a:r>
              <a:rPr lang="ja-JP" altLang="en-US" sz="2100" spc="3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柏市大津ヶ丘２－１９－５</a:t>
            </a:r>
            <a:endParaRPr lang="en-US" altLang="ja-JP" sz="2100" spc="3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100" spc="3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</a:t>
            </a:r>
            <a:r>
              <a:rPr lang="ja-JP" altLang="en-US" sz="2100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実績</a:t>
            </a:r>
            <a:endParaRPr lang="en-US" altLang="ja-JP" sz="2100" spc="3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100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柏</a:t>
            </a:r>
            <a:r>
              <a:rPr lang="ja-JP" altLang="en-US" sz="2100" spc="3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市立青和園の指定管理者として</a:t>
            </a:r>
            <a:r>
              <a:rPr lang="ja-JP" altLang="en-US" sz="2100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同事業所</a:t>
            </a:r>
            <a:r>
              <a:rPr lang="ja-JP" altLang="en-US" sz="2100" spc="3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を２期，１０年に渡り運営</a:t>
            </a:r>
          </a:p>
          <a:p>
            <a:r>
              <a:rPr lang="ja-JP" altLang="en-US" sz="2100" spc="3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④</a:t>
            </a:r>
            <a:r>
              <a:rPr lang="ja-JP" altLang="en-US" sz="2100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財務分析結果</a:t>
            </a:r>
            <a:endParaRPr lang="en-US" altLang="ja-JP" sz="2100" spc="300" dirty="0" smtClean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100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別紙</a:t>
            </a:r>
            <a:r>
              <a:rPr lang="ja-JP" altLang="en-US" sz="2100" spc="3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のとおり</a:t>
            </a:r>
            <a:endParaRPr lang="en-US" altLang="ja-JP" sz="2100" spc="3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400" b="1" spc="3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618955"/>
              </p:ext>
            </p:extLst>
          </p:nvPr>
        </p:nvGraphicFramePr>
        <p:xfrm>
          <a:off x="5944879" y="1462802"/>
          <a:ext cx="5864056" cy="4711210"/>
        </p:xfrm>
        <a:graphic>
          <a:graphicData uri="http://schemas.openxmlformats.org/drawingml/2006/table">
            <a:tbl>
              <a:tblPr bandRow="1">
                <a:tableStyleId>{1FECB4D8-DB02-4DC6-A0A2-4F2EBAE1DC90}</a:tableStyleId>
              </a:tblPr>
              <a:tblGrid>
                <a:gridCol w="3444706">
                  <a:extLst>
                    <a:ext uri="{9D8B030D-6E8A-4147-A177-3AD203B41FA5}">
                      <a16:colId xmlns:a16="http://schemas.microsoft.com/office/drawing/2014/main" val="238172099"/>
                    </a:ext>
                  </a:extLst>
                </a:gridCol>
                <a:gridCol w="2419350">
                  <a:extLst>
                    <a:ext uri="{9D8B030D-6E8A-4147-A177-3AD203B41FA5}">
                      <a16:colId xmlns:a16="http://schemas.microsoft.com/office/drawing/2014/main" val="2952199519"/>
                    </a:ext>
                  </a:extLst>
                </a:gridCol>
              </a:tblGrid>
              <a:tr h="1738085">
                <a:tc>
                  <a:txBody>
                    <a:bodyPr/>
                    <a:lstStyle/>
                    <a:p>
                      <a:endParaRPr kumimoji="1" lang="en-US" altLang="ja-JP" spc="300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pc="300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pc="300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pc="3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沼南育成園</a:t>
                      </a:r>
                      <a:endParaRPr kumimoji="1" lang="en-US" altLang="ja-JP" spc="300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pc="3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桐友学園</a:t>
                      </a:r>
                      <a:endParaRPr kumimoji="1" lang="en-US" altLang="ja-JP" spc="300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spc="3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こども生活支援センターきりとも</a:t>
                      </a:r>
                      <a:endParaRPr kumimoji="1" lang="en-US" altLang="ja-JP" sz="1400" spc="300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pc="300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施設入所支援</a:t>
                      </a:r>
                      <a:endParaRPr kumimoji="1" lang="en-US" altLang="ja-JP" sz="16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障害児入所支援</a:t>
                      </a:r>
                    </a:p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生活介護</a:t>
                      </a:r>
                    </a:p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就労移行支援</a:t>
                      </a:r>
                    </a:p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就労継続支援（Ｂ型）</a:t>
                      </a:r>
                    </a:p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短期入所</a:t>
                      </a:r>
                      <a:endParaRPr kumimoji="1" lang="en-US" altLang="ja-JP" sz="16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日中一時支援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4400405"/>
                  </a:ext>
                </a:extLst>
              </a:tr>
              <a:tr h="647523">
                <a:tc>
                  <a:txBody>
                    <a:bodyPr/>
                    <a:lstStyle/>
                    <a:p>
                      <a:r>
                        <a:rPr kumimoji="1" lang="ja-JP" altLang="en-US" spc="3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グループホーム大津ヶ丘</a:t>
                      </a:r>
                      <a:endParaRPr kumimoji="1" lang="ja-JP" altLang="en-US" spc="3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共同生活援助</a:t>
                      </a:r>
                      <a:endParaRPr kumimoji="1" lang="en-US" altLang="ja-JP" sz="16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短期入所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5277043"/>
                  </a:ext>
                </a:extLst>
              </a:tr>
              <a:tr h="1192804">
                <a:tc>
                  <a:txBody>
                    <a:bodyPr/>
                    <a:lstStyle/>
                    <a:p>
                      <a:r>
                        <a:rPr kumimoji="1" lang="ja-JP" altLang="en-US" spc="3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サポートセンター沼南</a:t>
                      </a:r>
                      <a:endParaRPr kumimoji="1" lang="en-US" altLang="ja-JP" spc="300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spc="3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こども療育相談センターきりとも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計画相談支援</a:t>
                      </a:r>
                    </a:p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地域移行支援</a:t>
                      </a:r>
                    </a:p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地域定着支援</a:t>
                      </a:r>
                      <a:endParaRPr kumimoji="1" lang="en-US" altLang="ja-JP" sz="16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algn="l" defTabSz="914400" rtl="0" eaLnBrk="1" latinLnBrk="0" hangingPunct="1"/>
                      <a:r>
                        <a:rPr kumimoji="1" lang="zh-TW" altLang="en-US" sz="1600" kern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障害児相談支援</a:t>
                      </a:r>
                      <a:endParaRPr kumimoji="1" lang="ja-JP" altLang="en-US" sz="1600" kern="1200" dirty="0">
                        <a:solidFill>
                          <a:schemeClr val="dk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9607524"/>
                  </a:ext>
                </a:extLst>
              </a:tr>
              <a:tr h="9201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spc="3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こども療育センターきりとも</a:t>
                      </a:r>
                      <a:endParaRPr kumimoji="1" lang="ja-JP" altLang="en-US" sz="1600" spc="3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児童発達支援</a:t>
                      </a:r>
                    </a:p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放課後等デイサービス</a:t>
                      </a:r>
                    </a:p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保育所等訪問支援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2438740"/>
                  </a:ext>
                </a:extLst>
              </a:tr>
            </a:tbl>
          </a:graphicData>
        </a:graphic>
      </p:graphicFrame>
      <p:sp>
        <p:nvSpPr>
          <p:cNvPr id="11" name="角丸四角形 10"/>
          <p:cNvSpPr/>
          <p:nvPr/>
        </p:nvSpPr>
        <p:spPr>
          <a:xfrm>
            <a:off x="6081847" y="1157459"/>
            <a:ext cx="2476500" cy="62474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運営</a:t>
            </a:r>
            <a:r>
              <a:rPr lang="ja-JP" altLang="en-US" sz="2400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事業所</a:t>
            </a:r>
            <a:endParaRPr kumimoji="1" lang="ja-JP" altLang="en-US" sz="2400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337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"/>
          <p:cNvSpPr txBox="1">
            <a:spLocks/>
          </p:cNvSpPr>
          <p:nvPr/>
        </p:nvSpPr>
        <p:spPr>
          <a:xfrm>
            <a:off x="-14153" y="-14585"/>
            <a:ext cx="12192000" cy="1036273"/>
          </a:xfrm>
          <a:prstGeom prst="rect">
            <a:avLst/>
          </a:prstGeom>
          <a:pattFill prst="pct90">
            <a:fgClr>
              <a:srgbClr val="0070C0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スケジュール</a:t>
            </a:r>
          </a:p>
        </p:txBody>
      </p:sp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836311"/>
              </p:ext>
            </p:extLst>
          </p:nvPr>
        </p:nvGraphicFramePr>
        <p:xfrm>
          <a:off x="580979" y="5626740"/>
          <a:ext cx="10818120" cy="944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21208">
                  <a:extLst>
                    <a:ext uri="{9D8B030D-6E8A-4147-A177-3AD203B41FA5}">
                      <a16:colId xmlns:a16="http://schemas.microsoft.com/office/drawing/2014/main" val="99674902"/>
                    </a:ext>
                  </a:extLst>
                </a:gridCol>
                <a:gridCol w="721208">
                  <a:extLst>
                    <a:ext uri="{9D8B030D-6E8A-4147-A177-3AD203B41FA5}">
                      <a16:colId xmlns:a16="http://schemas.microsoft.com/office/drawing/2014/main" val="3567692254"/>
                    </a:ext>
                  </a:extLst>
                </a:gridCol>
                <a:gridCol w="721208">
                  <a:extLst>
                    <a:ext uri="{9D8B030D-6E8A-4147-A177-3AD203B41FA5}">
                      <a16:colId xmlns:a16="http://schemas.microsoft.com/office/drawing/2014/main" val="2898514149"/>
                    </a:ext>
                  </a:extLst>
                </a:gridCol>
                <a:gridCol w="721208">
                  <a:extLst>
                    <a:ext uri="{9D8B030D-6E8A-4147-A177-3AD203B41FA5}">
                      <a16:colId xmlns:a16="http://schemas.microsoft.com/office/drawing/2014/main" val="2083138048"/>
                    </a:ext>
                  </a:extLst>
                </a:gridCol>
                <a:gridCol w="721208">
                  <a:extLst>
                    <a:ext uri="{9D8B030D-6E8A-4147-A177-3AD203B41FA5}">
                      <a16:colId xmlns:a16="http://schemas.microsoft.com/office/drawing/2014/main" val="1465028018"/>
                    </a:ext>
                  </a:extLst>
                </a:gridCol>
                <a:gridCol w="721208">
                  <a:extLst>
                    <a:ext uri="{9D8B030D-6E8A-4147-A177-3AD203B41FA5}">
                      <a16:colId xmlns:a16="http://schemas.microsoft.com/office/drawing/2014/main" val="1519869994"/>
                    </a:ext>
                  </a:extLst>
                </a:gridCol>
                <a:gridCol w="721208">
                  <a:extLst>
                    <a:ext uri="{9D8B030D-6E8A-4147-A177-3AD203B41FA5}">
                      <a16:colId xmlns:a16="http://schemas.microsoft.com/office/drawing/2014/main" val="3840036371"/>
                    </a:ext>
                  </a:extLst>
                </a:gridCol>
                <a:gridCol w="721208">
                  <a:extLst>
                    <a:ext uri="{9D8B030D-6E8A-4147-A177-3AD203B41FA5}">
                      <a16:colId xmlns:a16="http://schemas.microsoft.com/office/drawing/2014/main" val="2658825856"/>
                    </a:ext>
                  </a:extLst>
                </a:gridCol>
                <a:gridCol w="721208">
                  <a:extLst>
                    <a:ext uri="{9D8B030D-6E8A-4147-A177-3AD203B41FA5}">
                      <a16:colId xmlns:a16="http://schemas.microsoft.com/office/drawing/2014/main" val="409578392"/>
                    </a:ext>
                  </a:extLst>
                </a:gridCol>
                <a:gridCol w="721208">
                  <a:extLst>
                    <a:ext uri="{9D8B030D-6E8A-4147-A177-3AD203B41FA5}">
                      <a16:colId xmlns:a16="http://schemas.microsoft.com/office/drawing/2014/main" val="2396244321"/>
                    </a:ext>
                  </a:extLst>
                </a:gridCol>
                <a:gridCol w="721208">
                  <a:extLst>
                    <a:ext uri="{9D8B030D-6E8A-4147-A177-3AD203B41FA5}">
                      <a16:colId xmlns:a16="http://schemas.microsoft.com/office/drawing/2014/main" val="1559561923"/>
                    </a:ext>
                  </a:extLst>
                </a:gridCol>
                <a:gridCol w="721208">
                  <a:extLst>
                    <a:ext uri="{9D8B030D-6E8A-4147-A177-3AD203B41FA5}">
                      <a16:colId xmlns:a16="http://schemas.microsoft.com/office/drawing/2014/main" val="3861912312"/>
                    </a:ext>
                  </a:extLst>
                </a:gridCol>
                <a:gridCol w="721208">
                  <a:extLst>
                    <a:ext uri="{9D8B030D-6E8A-4147-A177-3AD203B41FA5}">
                      <a16:colId xmlns:a16="http://schemas.microsoft.com/office/drawing/2014/main" val="576393243"/>
                    </a:ext>
                  </a:extLst>
                </a:gridCol>
                <a:gridCol w="721208">
                  <a:extLst>
                    <a:ext uri="{9D8B030D-6E8A-4147-A177-3AD203B41FA5}">
                      <a16:colId xmlns:a16="http://schemas.microsoft.com/office/drawing/2014/main" val="2341953705"/>
                    </a:ext>
                  </a:extLst>
                </a:gridCol>
                <a:gridCol w="721208">
                  <a:extLst>
                    <a:ext uri="{9D8B030D-6E8A-4147-A177-3AD203B41FA5}">
                      <a16:colId xmlns:a16="http://schemas.microsoft.com/office/drawing/2014/main" val="487500451"/>
                    </a:ext>
                  </a:extLst>
                </a:gridCol>
              </a:tblGrid>
              <a:tr h="6952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2</a:t>
                      </a:r>
                    </a:p>
                    <a:p>
                      <a:pPr algn="ctr"/>
                      <a:r>
                        <a:rPr kumimoji="1" lang="ja-JP" altLang="en-US" sz="2800" dirty="0" smtClean="0"/>
                        <a:t>月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3</a:t>
                      </a:r>
                    </a:p>
                    <a:p>
                      <a:pPr algn="ctr"/>
                      <a:r>
                        <a:rPr kumimoji="1" lang="ja-JP" altLang="en-US" sz="2800" dirty="0" smtClean="0"/>
                        <a:t>月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月</a:t>
                      </a:r>
                      <a:endParaRPr kumimoji="1" lang="ja-JP" altLang="en-US" sz="28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月</a:t>
                      </a:r>
                      <a:endParaRPr kumimoji="1" lang="ja-JP" altLang="en-US" sz="28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月</a:t>
                      </a:r>
                      <a:endParaRPr kumimoji="1" lang="ja-JP" altLang="en-US" sz="28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月</a:t>
                      </a:r>
                      <a:endParaRPr kumimoji="1" lang="ja-JP" altLang="en-US" sz="28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月</a:t>
                      </a:r>
                      <a:endParaRPr kumimoji="1" lang="ja-JP" altLang="en-US" sz="28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月</a:t>
                      </a:r>
                      <a:endParaRPr kumimoji="1" lang="ja-JP" altLang="en-US" sz="28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10</a:t>
                      </a:r>
                      <a:r>
                        <a:rPr kumimoji="1" lang="ja-JP" altLang="en-US" sz="2800" dirty="0" smtClean="0"/>
                        <a:t>月</a:t>
                      </a:r>
                      <a:endParaRPr kumimoji="1" lang="ja-JP" altLang="en-US" sz="28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11</a:t>
                      </a:r>
                      <a:r>
                        <a:rPr kumimoji="1" lang="ja-JP" altLang="en-US" sz="2800" dirty="0" smtClean="0"/>
                        <a:t>月</a:t>
                      </a:r>
                      <a:endParaRPr kumimoji="1" lang="ja-JP" altLang="en-US" sz="28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12</a:t>
                      </a:r>
                      <a:r>
                        <a:rPr kumimoji="1" lang="ja-JP" altLang="en-US" sz="2800" dirty="0" smtClean="0"/>
                        <a:t>月</a:t>
                      </a:r>
                      <a:endParaRPr kumimoji="1" lang="ja-JP" altLang="en-US" sz="2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月</a:t>
                      </a:r>
                      <a:endParaRPr kumimoji="1" lang="ja-JP" altLang="en-US" sz="28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月</a:t>
                      </a:r>
                      <a:endParaRPr kumimoji="1" lang="ja-JP" altLang="en-US" sz="28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月</a:t>
                      </a:r>
                      <a:endParaRPr kumimoji="1" lang="ja-JP" altLang="en-US" sz="28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月</a:t>
                      </a:r>
                      <a:endParaRPr kumimoji="1" lang="ja-JP" altLang="en-US" sz="28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003438"/>
                  </a:ext>
                </a:extLst>
              </a:tr>
            </a:tbl>
          </a:graphicData>
        </a:graphic>
      </p:graphicFrame>
      <p:sp>
        <p:nvSpPr>
          <p:cNvPr id="22" name="角丸四角形 21"/>
          <p:cNvSpPr/>
          <p:nvPr/>
        </p:nvSpPr>
        <p:spPr>
          <a:xfrm>
            <a:off x="159121" y="1229913"/>
            <a:ext cx="609092" cy="1909664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柏</a:t>
            </a:r>
            <a:endParaRPr lang="en-US" altLang="ja-JP" sz="24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市</a:t>
            </a:r>
            <a:endParaRPr kumimoji="1"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159121" y="3298194"/>
            <a:ext cx="609092" cy="193080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桐</a:t>
            </a:r>
            <a:endParaRPr lang="en-US" altLang="ja-JP" sz="2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友</a:t>
            </a:r>
            <a:endParaRPr lang="en-US" altLang="ja-JP" sz="2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学</a:t>
            </a:r>
            <a:endParaRPr lang="en-US" altLang="ja-JP" sz="2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園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ホームベース 26"/>
          <p:cNvSpPr/>
          <p:nvPr/>
        </p:nvSpPr>
        <p:spPr>
          <a:xfrm>
            <a:off x="2096314" y="1298651"/>
            <a:ext cx="2324637" cy="3999086"/>
          </a:xfrm>
          <a:prstGeom prst="homePlate">
            <a:avLst/>
          </a:prstGeom>
          <a:solidFill>
            <a:schemeClr val="bg1"/>
          </a:solidFill>
          <a:ln w="3175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仮協定・仮契約の締結</a:t>
            </a:r>
            <a:endParaRPr kumimoji="1" lang="ja-JP" altLang="en-US" sz="2000" spc="-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ホームベース 28"/>
          <p:cNvSpPr/>
          <p:nvPr/>
        </p:nvSpPr>
        <p:spPr>
          <a:xfrm>
            <a:off x="4648956" y="1226771"/>
            <a:ext cx="1474504" cy="1839087"/>
          </a:xfrm>
          <a:prstGeom prst="homePlate">
            <a:avLst/>
          </a:prstGeom>
          <a:solidFill>
            <a:schemeClr val="bg2"/>
          </a:solidFill>
          <a:ln w="3175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柏市議会へ公の施設廃止の条例上程</a:t>
            </a:r>
            <a:endParaRPr kumimoji="1" lang="ja-JP" altLang="en-US" sz="2000" spc="-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ホームベース 29"/>
          <p:cNvSpPr/>
          <p:nvPr/>
        </p:nvSpPr>
        <p:spPr>
          <a:xfrm>
            <a:off x="6329756" y="1323496"/>
            <a:ext cx="1840943" cy="4001435"/>
          </a:xfrm>
          <a:prstGeom prst="homePlate">
            <a:avLst/>
          </a:prstGeom>
          <a:solidFill>
            <a:schemeClr val="bg1"/>
          </a:solidFill>
          <a:ln w="3175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基本協定及び契約の</a:t>
            </a:r>
            <a:r>
              <a:rPr lang="ja-JP" altLang="en-US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締結</a:t>
            </a:r>
            <a:endParaRPr lang="en-US" altLang="ja-JP" sz="2000" spc="-3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ホームベース 30"/>
          <p:cNvSpPr/>
          <p:nvPr/>
        </p:nvSpPr>
        <p:spPr>
          <a:xfrm>
            <a:off x="8256000" y="1284485"/>
            <a:ext cx="1307893" cy="1841437"/>
          </a:xfrm>
          <a:prstGeom prst="homePlate">
            <a:avLst/>
          </a:prstGeom>
          <a:solidFill>
            <a:schemeClr val="bg2"/>
          </a:solidFill>
          <a:ln w="3175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ja-JP" altLang="en-US" sz="2000" spc="-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関係課と</a:t>
            </a:r>
            <a:r>
              <a:rPr lang="ja-JP" altLang="en-US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協議</a:t>
            </a:r>
            <a:endParaRPr lang="ja-JP" altLang="en-US" sz="2000" spc="-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ホームベース 31"/>
          <p:cNvSpPr/>
          <p:nvPr/>
        </p:nvSpPr>
        <p:spPr>
          <a:xfrm>
            <a:off x="9594197" y="1224421"/>
            <a:ext cx="1079021" cy="1841437"/>
          </a:xfrm>
          <a:prstGeom prst="homePlate">
            <a:avLst/>
          </a:prstGeom>
          <a:solidFill>
            <a:schemeClr val="bg2"/>
          </a:solidFill>
          <a:ln w="3175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ja-JP" altLang="en-US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事業所の指定</a:t>
            </a:r>
            <a:endParaRPr lang="ja-JP" altLang="en-US" sz="2000" spc="-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ホームベース 34"/>
          <p:cNvSpPr/>
          <p:nvPr/>
        </p:nvSpPr>
        <p:spPr>
          <a:xfrm>
            <a:off x="10723341" y="1227562"/>
            <a:ext cx="1131798" cy="4001435"/>
          </a:xfrm>
          <a:prstGeom prst="homePlate">
            <a:avLst/>
          </a:prstGeom>
          <a:solidFill>
            <a:schemeClr val="bg1"/>
          </a:solidFill>
          <a:ln w="3175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基本協定及び契約の</a:t>
            </a:r>
            <a:r>
              <a:rPr lang="ja-JP" altLang="en-US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締結</a:t>
            </a:r>
            <a:endParaRPr lang="en-US" altLang="ja-JP" sz="2000" spc="-3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ホームベース 33"/>
          <p:cNvSpPr/>
          <p:nvPr/>
        </p:nvSpPr>
        <p:spPr>
          <a:xfrm>
            <a:off x="9696000" y="3388720"/>
            <a:ext cx="1041145" cy="1840277"/>
          </a:xfrm>
          <a:prstGeom prst="homePlate">
            <a:avLst/>
          </a:prstGeom>
          <a:solidFill>
            <a:srgbClr val="CCFFFF"/>
          </a:solidFill>
          <a:ln w="3175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利用者と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契約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締結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ホームベース 32"/>
          <p:cNvSpPr/>
          <p:nvPr/>
        </p:nvSpPr>
        <p:spPr>
          <a:xfrm>
            <a:off x="8578006" y="3388721"/>
            <a:ext cx="1117994" cy="1840277"/>
          </a:xfrm>
          <a:prstGeom prst="homePlate">
            <a:avLst/>
          </a:prstGeom>
          <a:solidFill>
            <a:srgbClr val="CCFFFF"/>
          </a:solidFill>
          <a:ln w="3175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ja-JP" altLang="en-US" sz="2000" spc="-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事業所の指定申請</a:t>
            </a:r>
            <a:endParaRPr lang="ja-JP" altLang="en-US" sz="2000" spc="-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420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角丸四角形 8"/>
          <p:cNvSpPr/>
          <p:nvPr/>
        </p:nvSpPr>
        <p:spPr>
          <a:xfrm>
            <a:off x="154900" y="1409328"/>
            <a:ext cx="5756268" cy="1440000"/>
          </a:xfrm>
          <a:prstGeom prst="roundRect">
            <a:avLst/>
          </a:prstGeom>
          <a:solidFill>
            <a:schemeClr val="bg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300" spc="30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令和５年</a:t>
            </a:r>
            <a:r>
              <a:rPr lang="ja-JP" altLang="en-US" sz="2300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４月～令和７年３月</a:t>
            </a:r>
            <a:endParaRPr kumimoji="1" lang="ja-JP" altLang="en-US" sz="2300" spc="3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46048" y="3236968"/>
            <a:ext cx="5765120" cy="1440000"/>
          </a:xfrm>
          <a:prstGeom prst="roundRect">
            <a:avLst/>
          </a:prstGeom>
          <a:solidFill>
            <a:schemeClr val="bg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300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就労継続支援</a:t>
            </a:r>
            <a:r>
              <a:rPr lang="ja-JP" altLang="en-US" sz="2300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Ｂ型・生活介護</a:t>
            </a:r>
            <a:endParaRPr lang="en-US" altLang="ja-JP" sz="2300" spc="300" dirty="0" smtClean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300" b="1" spc="300" dirty="0" smtClean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短期入所・相談支援</a:t>
            </a:r>
            <a:endParaRPr kumimoji="1" lang="ja-JP" altLang="en-US" sz="2300" b="1" spc="300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154899" y="5064608"/>
            <a:ext cx="5765121" cy="1440000"/>
          </a:xfrm>
          <a:prstGeom prst="roundRect">
            <a:avLst/>
          </a:prstGeom>
          <a:solidFill>
            <a:schemeClr val="bg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200" b="1" spc="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障害の重度化，障害者の高齢化</a:t>
            </a:r>
            <a:r>
              <a:rPr kumimoji="1" lang="ja-JP" altLang="en-US" sz="2200" spc="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に対応</a:t>
            </a:r>
            <a:endParaRPr kumimoji="1" lang="en-US" altLang="ja-JP" sz="2200" spc="3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200" spc="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地域生活支援拠点に近い機能</a:t>
            </a:r>
            <a:endParaRPr kumimoji="1" lang="ja-JP" altLang="en-US" sz="2200" spc="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6005965" y="4169064"/>
            <a:ext cx="6048000" cy="2434344"/>
          </a:xfrm>
          <a:prstGeom prst="roundRect">
            <a:avLst/>
          </a:prstGeom>
          <a:solidFill>
            <a:schemeClr val="bg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ja-JP" altLang="en-US" sz="2300" spc="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ja-JP" altLang="en-US" sz="2300" spc="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十分な広さを有した訓練室</a:t>
            </a:r>
            <a:endParaRPr kumimoji="1" lang="en-US" altLang="ja-JP" sz="2300" spc="3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300" spc="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・プライバシーに配慮した相談室</a:t>
            </a:r>
            <a:endParaRPr lang="en-US" altLang="ja-JP" sz="2300" spc="3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300" spc="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・５名程度対応可能な</a:t>
            </a:r>
            <a:r>
              <a:rPr kumimoji="1" lang="ja-JP" altLang="en-US" sz="2300" b="1" spc="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短期入所用居室</a:t>
            </a:r>
            <a:endParaRPr kumimoji="1" lang="en-US" altLang="ja-JP" sz="2300" b="1" spc="3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300" b="1" spc="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・感染症</a:t>
            </a:r>
            <a:r>
              <a:rPr lang="ja-JP" altLang="en-US" sz="2300" spc="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等にも対応できる外階段</a:t>
            </a:r>
            <a:endParaRPr kumimoji="1" lang="en-US" altLang="ja-JP" sz="2300" spc="3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300" spc="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・ユニバーサルトイレの設置等</a:t>
            </a:r>
            <a:endParaRPr kumimoji="1" lang="ja-JP" altLang="en-US" sz="2300" spc="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3774" y="1021688"/>
            <a:ext cx="5155475" cy="307261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タイトル 1"/>
          <p:cNvSpPr txBox="1">
            <a:spLocks/>
          </p:cNvSpPr>
          <p:nvPr/>
        </p:nvSpPr>
        <p:spPr>
          <a:xfrm>
            <a:off x="-14153" y="-14585"/>
            <a:ext cx="12192000" cy="1036273"/>
          </a:xfrm>
          <a:prstGeom prst="rect">
            <a:avLst/>
          </a:prstGeom>
          <a:pattFill prst="pct90">
            <a:fgClr>
              <a:srgbClr val="0070C0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新施設の概要</a:t>
            </a:r>
            <a:endParaRPr lang="ja-JP" altLang="en-US" sz="3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154899" y="1278857"/>
            <a:ext cx="3403343" cy="432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建築の時期（予定</a:t>
            </a:r>
            <a:r>
              <a:rPr lang="ja-JP" altLang="en-US" sz="24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142791" y="3020968"/>
            <a:ext cx="3403343" cy="432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提供サービス</a:t>
            </a:r>
            <a:endParaRPr lang="en-US" altLang="ja-JP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6081847" y="4053751"/>
            <a:ext cx="3403343" cy="432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主</a:t>
            </a:r>
            <a:r>
              <a:rPr lang="ja-JP" altLang="en-US" sz="2400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たる</a:t>
            </a:r>
            <a:r>
              <a:rPr lang="ja-JP" altLang="en-US" sz="24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設備</a:t>
            </a:r>
            <a:endParaRPr lang="ja-JP" altLang="en-US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9696000" y="1108985"/>
            <a:ext cx="2357965" cy="360000"/>
          </a:xfrm>
          <a:prstGeom prst="roundRect">
            <a:avLst/>
          </a:prstGeom>
          <a:solidFill>
            <a:schemeClr val="lt1">
              <a:alpha val="71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イメージ写真</a:t>
            </a:r>
            <a:endParaRPr kumimoji="1" lang="ja-JP" altLang="en-US" dirty="0"/>
          </a:p>
        </p:txBody>
      </p:sp>
      <p:sp>
        <p:nvSpPr>
          <p:cNvPr id="17" name="角丸四角形 16"/>
          <p:cNvSpPr/>
          <p:nvPr/>
        </p:nvSpPr>
        <p:spPr>
          <a:xfrm>
            <a:off x="154900" y="4906239"/>
            <a:ext cx="3403343" cy="432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特徴</a:t>
            </a:r>
            <a:endParaRPr lang="ja-JP" altLang="en-US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628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B050"/>
        </a:solidFill>
      </a:spPr>
      <a:bodyPr rtlCol="0" anchor="ctr"/>
      <a:lstStyle>
        <a:defPPr algn="ctr">
          <a:defRPr dirty="0" smtClean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1489</TotalTime>
  <Words>650</Words>
  <Application>Microsoft Office PowerPoint</Application>
  <PresentationFormat>ワイド画面</PresentationFormat>
  <Paragraphs>153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8" baseType="lpstr">
      <vt:lpstr>ＭＳ Ｐゴシック</vt:lpstr>
      <vt:lpstr>ＭＳ ゴシック</vt:lpstr>
      <vt:lpstr>メイリオ</vt:lpstr>
      <vt:lpstr>游ゴシック</vt:lpstr>
      <vt:lpstr>游ゴシック Light</vt:lpstr>
      <vt:lpstr>游明朝</vt:lpstr>
      <vt:lpstr>Arial</vt:lpstr>
      <vt:lpstr>Calibri</vt:lpstr>
      <vt:lpstr>Calibri Light</vt:lpstr>
      <vt:lpstr>Office Theme</vt:lpstr>
      <vt:lpstr>柏市立青和園 民営化受託法人の報告について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柏市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柏市立青和園 民営化受託法人の報告について</dc:title>
  <dc:creator>障害福祉課２０</dc:creator>
  <cp:lastModifiedBy>障害福祉課１３</cp:lastModifiedBy>
  <cp:revision>102</cp:revision>
  <cp:lastPrinted>2021-02-17T08:14:45Z</cp:lastPrinted>
  <dcterms:created xsi:type="dcterms:W3CDTF">2020-12-10T00:37:29Z</dcterms:created>
  <dcterms:modified xsi:type="dcterms:W3CDTF">2021-03-26T04:37:38Z</dcterms:modified>
</cp:coreProperties>
</file>