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66" d="100"/>
          <a:sy n="66" d="100"/>
        </p:scale>
        <p:origin x="284" y="-120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58954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338555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1574619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1398956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490577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1457598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2033895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444321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2550742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659669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7083B9-4AF1-45E3-A412-E10A07B1C219}" type="datetimeFigureOut">
              <a:rPr kumimoji="1" lang="ja-JP" altLang="en-US" smtClean="0"/>
              <a:t>2026/2/6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3658592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97083B9-4AF1-45E3-A412-E10A07B1C219}" type="datetimeFigureOut">
              <a:rPr kumimoji="1" lang="ja-JP" altLang="en-US" smtClean="0"/>
              <a:t>2026/2/6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3851D11-ADB6-421C-AEC6-259DC99310E4}" type="slidenum">
              <a:rPr kumimoji="1" lang="ja-JP" altLang="en-US" smtClean="0"/>
              <a:t>‹#›</a:t>
            </a:fld>
            <a:endParaRPr kumimoji="1" lang="ja-JP" altLang="en-US"/>
          </a:p>
        </p:txBody>
      </p:sp>
    </p:spTree>
    <p:extLst>
      <p:ext uri="{BB962C8B-B14F-4D97-AF65-F5344CB8AC3E}">
        <p14:creationId xmlns:p14="http://schemas.microsoft.com/office/powerpoint/2010/main" val="4077035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image" Target="../media/image1.emf"/><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image" Target="../media/image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jpg"/></Relationships>
</file>

<file path=ppt/slides/_rels/slide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8922D6EC-19D3-A3D4-5F30-A4EE95D72077}"/>
              </a:ext>
            </a:extLst>
          </p:cNvPr>
          <p:cNvPicPr>
            <a:picLocks noChangeAspect="1"/>
          </p:cNvPicPr>
          <p:nvPr/>
        </p:nvPicPr>
        <p:blipFill>
          <a:blip r:embed="rId2"/>
          <a:stretch>
            <a:fillRect/>
          </a:stretch>
        </p:blipFill>
        <p:spPr>
          <a:xfrm>
            <a:off x="410980" y="940136"/>
            <a:ext cx="882631" cy="1202510"/>
          </a:xfrm>
          <a:prstGeom prst="rect">
            <a:avLst/>
          </a:prstGeom>
        </p:spPr>
      </p:pic>
      <p:pic>
        <p:nvPicPr>
          <p:cNvPr id="46" name="図 45">
            <a:extLst>
              <a:ext uri="{FF2B5EF4-FFF2-40B4-BE49-F238E27FC236}">
                <a16:creationId xmlns:a16="http://schemas.microsoft.com/office/drawing/2014/main" id="{6042D914-C8D1-0F42-709A-FA67D7230324}"/>
              </a:ext>
            </a:extLst>
          </p:cNvPr>
          <p:cNvPicPr>
            <a:picLocks noChangeAspect="1"/>
          </p:cNvPicPr>
          <p:nvPr/>
        </p:nvPicPr>
        <p:blipFill>
          <a:blip r:embed="rId3"/>
          <a:stretch>
            <a:fillRect/>
          </a:stretch>
        </p:blipFill>
        <p:spPr>
          <a:xfrm>
            <a:off x="233444" y="5820830"/>
            <a:ext cx="1237705" cy="788580"/>
          </a:xfrm>
          <a:prstGeom prst="rect">
            <a:avLst/>
          </a:prstGeom>
        </p:spPr>
      </p:pic>
      <p:pic>
        <p:nvPicPr>
          <p:cNvPr id="40" name="図 39">
            <a:extLst>
              <a:ext uri="{FF2B5EF4-FFF2-40B4-BE49-F238E27FC236}">
                <a16:creationId xmlns:a16="http://schemas.microsoft.com/office/drawing/2014/main" id="{2205C35D-BA13-B568-4CAC-901274C8EE2F}"/>
              </a:ext>
            </a:extLst>
          </p:cNvPr>
          <p:cNvPicPr>
            <a:picLocks noChangeAspect="1"/>
          </p:cNvPicPr>
          <p:nvPr/>
        </p:nvPicPr>
        <p:blipFill>
          <a:blip r:embed="rId4"/>
          <a:stretch>
            <a:fillRect/>
          </a:stretch>
        </p:blipFill>
        <p:spPr>
          <a:xfrm>
            <a:off x="826036" y="4210553"/>
            <a:ext cx="2348997" cy="216000"/>
          </a:xfrm>
          <a:prstGeom prst="rect">
            <a:avLst/>
          </a:prstGeom>
        </p:spPr>
      </p:pic>
      <p:pic>
        <p:nvPicPr>
          <p:cNvPr id="41" name="図 40">
            <a:extLst>
              <a:ext uri="{FF2B5EF4-FFF2-40B4-BE49-F238E27FC236}">
                <a16:creationId xmlns:a16="http://schemas.microsoft.com/office/drawing/2014/main" id="{2280066E-E74B-9BFC-C532-75299E9D8F38}"/>
              </a:ext>
            </a:extLst>
          </p:cNvPr>
          <p:cNvPicPr>
            <a:picLocks noChangeAspect="1"/>
          </p:cNvPicPr>
          <p:nvPr/>
        </p:nvPicPr>
        <p:blipFill>
          <a:blip r:embed="rId4"/>
          <a:stretch>
            <a:fillRect/>
          </a:stretch>
        </p:blipFill>
        <p:spPr>
          <a:xfrm>
            <a:off x="3861988" y="4249492"/>
            <a:ext cx="2348997" cy="216000"/>
          </a:xfrm>
          <a:prstGeom prst="rect">
            <a:avLst/>
          </a:prstGeom>
        </p:spPr>
      </p:pic>
      <p:pic>
        <p:nvPicPr>
          <p:cNvPr id="22" name="図 21">
            <a:extLst>
              <a:ext uri="{FF2B5EF4-FFF2-40B4-BE49-F238E27FC236}">
                <a16:creationId xmlns:a16="http://schemas.microsoft.com/office/drawing/2014/main" id="{F20D2EC4-54A4-BEA8-282A-4BBC8B680E64}"/>
              </a:ext>
            </a:extLst>
          </p:cNvPr>
          <p:cNvPicPr>
            <a:picLocks noChangeAspect="1"/>
          </p:cNvPicPr>
          <p:nvPr/>
        </p:nvPicPr>
        <p:blipFill>
          <a:blip r:embed="rId5"/>
          <a:stretch>
            <a:fillRect/>
          </a:stretch>
        </p:blipFill>
        <p:spPr>
          <a:xfrm>
            <a:off x="680154" y="684457"/>
            <a:ext cx="5497689" cy="496711"/>
          </a:xfrm>
          <a:prstGeom prst="rect">
            <a:avLst/>
          </a:prstGeom>
        </p:spPr>
      </p:pic>
      <p:pic>
        <p:nvPicPr>
          <p:cNvPr id="9" name="図 8">
            <a:extLst>
              <a:ext uri="{FF2B5EF4-FFF2-40B4-BE49-F238E27FC236}">
                <a16:creationId xmlns:a16="http://schemas.microsoft.com/office/drawing/2014/main" id="{1D319C43-C691-6FE8-643E-E592FE38CA51}"/>
              </a:ext>
            </a:extLst>
          </p:cNvPr>
          <p:cNvPicPr>
            <a:picLocks noChangeAspect="1"/>
          </p:cNvPicPr>
          <p:nvPr/>
        </p:nvPicPr>
        <p:blipFill>
          <a:blip r:embed="rId6"/>
          <a:stretch>
            <a:fillRect/>
          </a:stretch>
        </p:blipFill>
        <p:spPr>
          <a:xfrm>
            <a:off x="24285" y="13400"/>
            <a:ext cx="1399711" cy="723624"/>
          </a:xfrm>
          <a:prstGeom prst="rect">
            <a:avLst/>
          </a:prstGeom>
        </p:spPr>
      </p:pic>
      <p:sp>
        <p:nvSpPr>
          <p:cNvPr id="10" name="タイトル 1">
            <a:extLst>
              <a:ext uri="{FF2B5EF4-FFF2-40B4-BE49-F238E27FC236}">
                <a16:creationId xmlns:a16="http://schemas.microsoft.com/office/drawing/2014/main" id="{0AD233F8-1101-BCB9-089D-036C09C947AE}"/>
              </a:ext>
            </a:extLst>
          </p:cNvPr>
          <p:cNvSpPr txBox="1">
            <a:spLocks/>
          </p:cNvSpPr>
          <p:nvPr/>
        </p:nvSpPr>
        <p:spPr>
          <a:xfrm>
            <a:off x="514349" y="571580"/>
            <a:ext cx="6193714" cy="49671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800" b="1" dirty="0">
                <a:solidFill>
                  <a:srgbClr val="4D4D4D"/>
                </a:solidFill>
                <a:latin typeface="はなぞめフォント" panose="02000609000000000000" pitchFamily="1" charset="-128"/>
                <a:ea typeface="はなぞめフォント" panose="02000609000000000000" pitchFamily="1" charset="-128"/>
              </a:rPr>
              <a:t>お子さんの退院支援・ご自宅での生活についてのご相談</a:t>
            </a:r>
          </a:p>
        </p:txBody>
      </p:sp>
      <p:pic>
        <p:nvPicPr>
          <p:cNvPr id="13" name="図 12">
            <a:extLst>
              <a:ext uri="{FF2B5EF4-FFF2-40B4-BE49-F238E27FC236}">
                <a16:creationId xmlns:a16="http://schemas.microsoft.com/office/drawing/2014/main" id="{A5518BEE-C15F-DFD1-6886-1BB0B58741C0}"/>
              </a:ext>
            </a:extLst>
          </p:cNvPr>
          <p:cNvPicPr>
            <a:picLocks noChangeAspect="1"/>
          </p:cNvPicPr>
          <p:nvPr/>
        </p:nvPicPr>
        <p:blipFill>
          <a:blip r:embed="rId3"/>
          <a:stretch>
            <a:fillRect/>
          </a:stretch>
        </p:blipFill>
        <p:spPr>
          <a:xfrm>
            <a:off x="5141518" y="1525487"/>
            <a:ext cx="1566545" cy="998094"/>
          </a:xfrm>
          <a:prstGeom prst="rect">
            <a:avLst/>
          </a:prstGeom>
        </p:spPr>
      </p:pic>
      <p:pic>
        <p:nvPicPr>
          <p:cNvPr id="18" name="図 17">
            <a:extLst>
              <a:ext uri="{FF2B5EF4-FFF2-40B4-BE49-F238E27FC236}">
                <a16:creationId xmlns:a16="http://schemas.microsoft.com/office/drawing/2014/main" id="{4DE6B082-71A9-1E90-5F41-DE38416B10B4}"/>
              </a:ext>
            </a:extLst>
          </p:cNvPr>
          <p:cNvPicPr>
            <a:picLocks noChangeAspect="1"/>
          </p:cNvPicPr>
          <p:nvPr/>
        </p:nvPicPr>
        <p:blipFill>
          <a:blip r:embed="rId7"/>
          <a:stretch>
            <a:fillRect/>
          </a:stretch>
        </p:blipFill>
        <p:spPr>
          <a:xfrm>
            <a:off x="384721" y="2662908"/>
            <a:ext cx="981397" cy="923330"/>
          </a:xfrm>
          <a:prstGeom prst="rect">
            <a:avLst/>
          </a:prstGeom>
        </p:spPr>
      </p:pic>
      <p:pic>
        <p:nvPicPr>
          <p:cNvPr id="20" name="図 19">
            <a:extLst>
              <a:ext uri="{FF2B5EF4-FFF2-40B4-BE49-F238E27FC236}">
                <a16:creationId xmlns:a16="http://schemas.microsoft.com/office/drawing/2014/main" id="{C8CC6DBF-5399-CE45-7ED8-C008BF8F8351}"/>
              </a:ext>
            </a:extLst>
          </p:cNvPr>
          <p:cNvPicPr>
            <a:picLocks noChangeAspect="1"/>
          </p:cNvPicPr>
          <p:nvPr/>
        </p:nvPicPr>
        <p:blipFill>
          <a:blip r:embed="rId8"/>
          <a:stretch>
            <a:fillRect/>
          </a:stretch>
        </p:blipFill>
        <p:spPr>
          <a:xfrm>
            <a:off x="3446925" y="2669996"/>
            <a:ext cx="1072332" cy="972000"/>
          </a:xfrm>
          <a:prstGeom prst="rect">
            <a:avLst/>
          </a:prstGeom>
        </p:spPr>
      </p:pic>
      <p:sp>
        <p:nvSpPr>
          <p:cNvPr id="27" name="テキスト ボックス 26">
            <a:extLst>
              <a:ext uri="{FF2B5EF4-FFF2-40B4-BE49-F238E27FC236}">
                <a16:creationId xmlns:a16="http://schemas.microsoft.com/office/drawing/2014/main" id="{C4FE902B-2944-23B4-4D17-CE23B5FF9149}"/>
              </a:ext>
            </a:extLst>
          </p:cNvPr>
          <p:cNvSpPr txBox="1"/>
          <p:nvPr/>
        </p:nvSpPr>
        <p:spPr>
          <a:xfrm>
            <a:off x="826036" y="3155996"/>
            <a:ext cx="2801073" cy="1538883"/>
          </a:xfrm>
          <a:prstGeom prst="rect">
            <a:avLst/>
          </a:prstGeom>
          <a:noFill/>
        </p:spPr>
        <p:txBody>
          <a:bodyPr wrap="square" rtlCol="0">
            <a:spAutoFit/>
          </a:bodyPr>
          <a:lstStyle/>
          <a:p>
            <a:r>
              <a:rPr kumimoji="1" lang="ja-JP" altLang="en-US" sz="1600" b="1" dirty="0">
                <a:latin typeface="よもぎフォント" panose="02000600000000000000" pitchFamily="50" charset="-128"/>
                <a:ea typeface="よもぎフォント" panose="02000600000000000000" pitchFamily="50" charset="-128"/>
              </a:rPr>
              <a:t>地域生活支援拠点</a:t>
            </a:r>
            <a:endParaRPr kumimoji="1" lang="en-US" altLang="ja-JP" sz="1600" b="1" dirty="0">
              <a:latin typeface="よもぎフォント" panose="02000600000000000000" pitchFamily="50" charset="-128"/>
              <a:ea typeface="よもぎフォント" panose="02000600000000000000" pitchFamily="50" charset="-128"/>
            </a:endParaRPr>
          </a:p>
          <a:p>
            <a:r>
              <a:rPr kumimoji="1" lang="ja-JP" altLang="en-US" sz="1600" b="1" dirty="0">
                <a:latin typeface="よもぎフォント" panose="02000600000000000000" pitchFamily="50" charset="-128"/>
                <a:ea typeface="よもぎフォント" panose="02000600000000000000" pitchFamily="50" charset="-128"/>
              </a:rPr>
              <a:t>社会福祉法人ぶるーむ</a:t>
            </a:r>
            <a:endParaRPr kumimoji="1" lang="en-US" altLang="ja-JP" sz="1600" b="1" dirty="0">
              <a:latin typeface="よもぎフォント" panose="02000600000000000000" pitchFamily="50" charset="-128"/>
              <a:ea typeface="よもぎフォント" panose="02000600000000000000" pitchFamily="50" charset="-128"/>
            </a:endParaRPr>
          </a:p>
          <a:p>
            <a:r>
              <a:rPr kumimoji="1" lang="ja-JP" altLang="en-US" sz="1600" b="1" dirty="0">
                <a:latin typeface="よもぎフォント" panose="02000600000000000000" pitchFamily="50" charset="-128"/>
                <a:ea typeface="よもぎフォント" panose="02000600000000000000" pitchFamily="50" charset="-128"/>
              </a:rPr>
              <a:t>ぶるーむの風相談室</a:t>
            </a:r>
            <a:endParaRPr kumimoji="1" lang="en-US" altLang="ja-JP" sz="1600" b="1" dirty="0">
              <a:latin typeface="よもぎフォント" panose="02000600000000000000" pitchFamily="50" charset="-128"/>
              <a:ea typeface="よもぎフォント" panose="02000600000000000000" pitchFamily="50" charset="-128"/>
            </a:endParaRPr>
          </a:p>
          <a:p>
            <a:r>
              <a:rPr kumimoji="1" lang="en-US" altLang="ja-JP" sz="2800" b="1" dirty="0">
                <a:latin typeface="よもぎフォント" panose="02000600000000000000" pitchFamily="50" charset="-128"/>
                <a:ea typeface="よもぎフォント" panose="02000600000000000000" pitchFamily="50" charset="-128"/>
              </a:rPr>
              <a:t>04-7128-4135</a:t>
            </a:r>
          </a:p>
          <a:p>
            <a:r>
              <a:rPr kumimoji="1" lang="ja-JP" altLang="en-US" sz="1600" b="1" dirty="0">
                <a:latin typeface="よもぎフォント" panose="02000600000000000000" pitchFamily="50" charset="-128"/>
                <a:ea typeface="よもぎフォント" panose="02000600000000000000" pitchFamily="50" charset="-128"/>
              </a:rPr>
              <a:t>柏市中原</a:t>
            </a:r>
            <a:r>
              <a:rPr kumimoji="1" lang="en-US" altLang="ja-JP" sz="1600" b="1" dirty="0">
                <a:latin typeface="よもぎフォント" panose="02000600000000000000" pitchFamily="50" charset="-128"/>
                <a:ea typeface="よもぎフォント" panose="02000600000000000000" pitchFamily="50" charset="-128"/>
              </a:rPr>
              <a:t>1817-1</a:t>
            </a:r>
            <a:endParaRPr kumimoji="1" lang="ja-JP" altLang="en-US" sz="1600" b="1" dirty="0">
              <a:latin typeface="よもぎフォント" panose="02000600000000000000" pitchFamily="50" charset="-128"/>
              <a:ea typeface="よもぎフォント" panose="02000600000000000000" pitchFamily="50" charset="-128"/>
            </a:endParaRPr>
          </a:p>
        </p:txBody>
      </p:sp>
      <p:sp>
        <p:nvSpPr>
          <p:cNvPr id="28" name="テキスト ボックス 27">
            <a:extLst>
              <a:ext uri="{FF2B5EF4-FFF2-40B4-BE49-F238E27FC236}">
                <a16:creationId xmlns:a16="http://schemas.microsoft.com/office/drawing/2014/main" id="{58CD2558-3499-DF6A-7400-510C49FB2E0E}"/>
              </a:ext>
            </a:extLst>
          </p:cNvPr>
          <p:cNvSpPr txBox="1"/>
          <p:nvPr/>
        </p:nvSpPr>
        <p:spPr>
          <a:xfrm>
            <a:off x="3812941" y="3155996"/>
            <a:ext cx="2801073" cy="1508105"/>
          </a:xfrm>
          <a:prstGeom prst="rect">
            <a:avLst/>
          </a:prstGeom>
          <a:noFill/>
        </p:spPr>
        <p:txBody>
          <a:bodyPr wrap="square" rtlCol="0">
            <a:spAutoFit/>
          </a:bodyPr>
          <a:lstStyle/>
          <a:p>
            <a:r>
              <a:rPr kumimoji="1" lang="ja-JP" altLang="en-US" sz="1600" b="1" dirty="0">
                <a:latin typeface="よもぎフォント" panose="02000600000000000000" pitchFamily="50" charset="-128"/>
                <a:ea typeface="よもぎフォント" panose="02000600000000000000" pitchFamily="50" charset="-128"/>
              </a:rPr>
              <a:t>医療的ケア対応複合施設</a:t>
            </a:r>
            <a:endParaRPr kumimoji="1" lang="en-US" altLang="ja-JP" sz="1600" b="1" dirty="0">
              <a:latin typeface="よもぎフォント" panose="02000600000000000000" pitchFamily="50" charset="-128"/>
              <a:ea typeface="よもぎフォント" panose="02000600000000000000" pitchFamily="50" charset="-128"/>
            </a:endParaRPr>
          </a:p>
          <a:p>
            <a:r>
              <a:rPr kumimoji="1" lang="ja-JP" altLang="en-US" sz="1600" b="1" dirty="0">
                <a:latin typeface="よもぎフォント" panose="02000600000000000000" pitchFamily="50" charset="-128"/>
                <a:ea typeface="よもぎフォント" panose="02000600000000000000" pitchFamily="50" charset="-128"/>
              </a:rPr>
              <a:t>すくすくハウス（代表）</a:t>
            </a:r>
            <a:endParaRPr kumimoji="1" lang="en-US" altLang="ja-JP" sz="1600" b="1" dirty="0">
              <a:latin typeface="よもぎフォント" panose="02000600000000000000" pitchFamily="50" charset="-128"/>
              <a:ea typeface="よもぎフォント" panose="02000600000000000000" pitchFamily="50" charset="-128"/>
            </a:endParaRPr>
          </a:p>
          <a:p>
            <a:endParaRPr kumimoji="1" lang="en-US" altLang="ja-JP" sz="1600" b="1" dirty="0">
              <a:latin typeface="よもぎフォント" panose="02000600000000000000" pitchFamily="50" charset="-128"/>
              <a:ea typeface="よもぎフォント" panose="02000600000000000000" pitchFamily="50" charset="-128"/>
            </a:endParaRPr>
          </a:p>
          <a:p>
            <a:r>
              <a:rPr kumimoji="1" lang="en-US" altLang="ja-JP" sz="2800" b="1" dirty="0">
                <a:latin typeface="よもぎフォント" panose="02000600000000000000" pitchFamily="50" charset="-128"/>
                <a:ea typeface="よもぎフォント" panose="02000600000000000000" pitchFamily="50" charset="-128"/>
              </a:rPr>
              <a:t>04-7126-0643</a:t>
            </a:r>
          </a:p>
          <a:p>
            <a:r>
              <a:rPr kumimoji="1" lang="ja-JP" altLang="en-US" sz="1600" b="1" dirty="0">
                <a:latin typeface="よもぎフォント" panose="02000600000000000000" pitchFamily="50" charset="-128"/>
                <a:ea typeface="よもぎフォント" panose="02000600000000000000" pitchFamily="50" charset="-128"/>
              </a:rPr>
              <a:t>柏市高田</a:t>
            </a:r>
            <a:r>
              <a:rPr kumimoji="1" lang="en-US" altLang="ja-JP" sz="1600" b="1" dirty="0">
                <a:latin typeface="よもぎフォント" panose="02000600000000000000" pitchFamily="50" charset="-128"/>
                <a:ea typeface="よもぎフォント" panose="02000600000000000000" pitchFamily="50" charset="-128"/>
              </a:rPr>
              <a:t>184</a:t>
            </a:r>
            <a:endParaRPr kumimoji="1" lang="ja-JP" altLang="en-US" sz="1600" b="1" dirty="0">
              <a:latin typeface="よもぎフォント" panose="02000600000000000000" pitchFamily="50" charset="-128"/>
              <a:ea typeface="よもぎフォント" panose="02000600000000000000" pitchFamily="50" charset="-128"/>
            </a:endParaRPr>
          </a:p>
        </p:txBody>
      </p:sp>
      <p:sp>
        <p:nvSpPr>
          <p:cNvPr id="30" name="テキスト ボックス 29">
            <a:extLst>
              <a:ext uri="{FF2B5EF4-FFF2-40B4-BE49-F238E27FC236}">
                <a16:creationId xmlns:a16="http://schemas.microsoft.com/office/drawing/2014/main" id="{8448E2C7-5D85-46CE-FCCC-782F18D46726}"/>
              </a:ext>
            </a:extLst>
          </p:cNvPr>
          <p:cNvSpPr txBox="1"/>
          <p:nvPr/>
        </p:nvSpPr>
        <p:spPr>
          <a:xfrm>
            <a:off x="1418973" y="1565459"/>
            <a:ext cx="4020049" cy="902876"/>
          </a:xfrm>
          <a:prstGeom prst="rect">
            <a:avLst/>
          </a:prstGeom>
          <a:noFill/>
        </p:spPr>
        <p:txBody>
          <a:bodyPr wrap="square">
            <a:spAutoFit/>
          </a:bodyPr>
          <a:lstStyle/>
          <a:p>
            <a:pPr algn="ctr">
              <a:lnSpc>
                <a:spcPts val="2200"/>
              </a:lnSpc>
            </a:pPr>
            <a:r>
              <a:rPr lang="ja-JP" altLang="en-US" sz="1600" b="0" i="0" u="none" strike="noStrike" baseline="0" dirty="0">
                <a:solidFill>
                  <a:srgbClr val="000000"/>
                </a:solidFill>
                <a:latin typeface="よもぎフォント" panose="02000600000000000000" pitchFamily="50" charset="-128"/>
                <a:ea typeface="よもぎフォント" panose="02000600000000000000" pitchFamily="50" charset="-128"/>
              </a:rPr>
              <a:t>気管切開や人工呼吸器，経管栄養など</a:t>
            </a:r>
          </a:p>
          <a:p>
            <a:pPr algn="ctr">
              <a:lnSpc>
                <a:spcPts val="2200"/>
              </a:lnSpc>
            </a:pPr>
            <a:r>
              <a:rPr lang="ja-JP" altLang="en-US" sz="1600" b="0" i="0" u="none" strike="noStrike" baseline="0" dirty="0">
                <a:solidFill>
                  <a:srgbClr val="000000"/>
                </a:solidFill>
                <a:latin typeface="よもぎフォント" panose="02000600000000000000" pitchFamily="50" charset="-128"/>
                <a:ea typeface="よもぎフォント" panose="02000600000000000000" pitchFamily="50" charset="-128"/>
              </a:rPr>
              <a:t>医療的なケアが必要なお子さんと</a:t>
            </a:r>
            <a:endParaRPr lang="en-US" altLang="ja-JP" sz="1600" b="0" i="0" u="none" strike="noStrike" baseline="0" dirty="0">
              <a:solidFill>
                <a:srgbClr val="000000"/>
              </a:solidFill>
              <a:latin typeface="よもぎフォント" panose="02000600000000000000" pitchFamily="50" charset="-128"/>
              <a:ea typeface="よもぎフォント" panose="02000600000000000000" pitchFamily="50" charset="-128"/>
            </a:endParaRPr>
          </a:p>
          <a:p>
            <a:pPr algn="ctr">
              <a:lnSpc>
                <a:spcPts val="2200"/>
              </a:lnSpc>
            </a:pPr>
            <a:r>
              <a:rPr lang="ja-JP" altLang="en-US" sz="1600" b="0" i="0" u="none" strike="noStrike" baseline="0" dirty="0">
                <a:solidFill>
                  <a:srgbClr val="000000"/>
                </a:solidFill>
                <a:latin typeface="よもぎフォント" panose="02000600000000000000" pitchFamily="50" charset="-128"/>
                <a:ea typeface="よもぎフォント" panose="02000600000000000000" pitchFamily="50" charset="-128"/>
              </a:rPr>
              <a:t>そのご家族のご相談をお受けします。</a:t>
            </a:r>
            <a:endParaRPr lang="ja-JP" altLang="en-US" sz="1600" dirty="0">
              <a:latin typeface="よもぎフォント" panose="02000600000000000000" pitchFamily="50" charset="-128"/>
              <a:ea typeface="よもぎフォント" panose="02000600000000000000" pitchFamily="50" charset="-128"/>
            </a:endParaRPr>
          </a:p>
        </p:txBody>
      </p:sp>
      <p:pic>
        <p:nvPicPr>
          <p:cNvPr id="32" name="図 31">
            <a:extLst>
              <a:ext uri="{FF2B5EF4-FFF2-40B4-BE49-F238E27FC236}">
                <a16:creationId xmlns:a16="http://schemas.microsoft.com/office/drawing/2014/main" id="{A40D6800-BB03-AEDA-B27C-4EA4A5BD99FB}"/>
              </a:ext>
            </a:extLst>
          </p:cNvPr>
          <p:cNvPicPr>
            <a:picLocks noChangeAspect="1"/>
          </p:cNvPicPr>
          <p:nvPr/>
        </p:nvPicPr>
        <p:blipFill rotWithShape="1">
          <a:blip r:embed="rId9">
            <a:extLst>
              <a:ext uri="{28A0092B-C50C-407E-A947-70E740481C1C}">
                <a14:useLocalDpi xmlns:a14="http://schemas.microsoft.com/office/drawing/2010/main" val="0"/>
              </a:ext>
            </a:extLst>
          </a:blip>
          <a:srcRect l="24083" r="18818"/>
          <a:stretch/>
        </p:blipFill>
        <p:spPr>
          <a:xfrm>
            <a:off x="4171347" y="6784769"/>
            <a:ext cx="2006496" cy="1976647"/>
          </a:xfrm>
          <a:prstGeom prst="ellipse">
            <a:avLst/>
          </a:prstGeom>
        </p:spPr>
      </p:pic>
      <p:sp>
        <p:nvSpPr>
          <p:cNvPr id="34" name="テキスト ボックス 33">
            <a:extLst>
              <a:ext uri="{FF2B5EF4-FFF2-40B4-BE49-F238E27FC236}">
                <a16:creationId xmlns:a16="http://schemas.microsoft.com/office/drawing/2014/main" id="{DB30AB02-3E1D-23A7-D29C-11F308591E11}"/>
              </a:ext>
            </a:extLst>
          </p:cNvPr>
          <p:cNvSpPr txBox="1"/>
          <p:nvPr/>
        </p:nvSpPr>
        <p:spPr>
          <a:xfrm>
            <a:off x="771771" y="5111171"/>
            <a:ext cx="5406072" cy="983987"/>
          </a:xfrm>
          <a:prstGeom prst="rect">
            <a:avLst/>
          </a:prstGeom>
          <a:noFill/>
        </p:spPr>
        <p:txBody>
          <a:bodyPr wrap="square">
            <a:spAutoFit/>
          </a:bodyPr>
          <a:lstStyle/>
          <a:p>
            <a:pPr algn="ctr">
              <a:lnSpc>
                <a:spcPts val="1800"/>
              </a:lnSpc>
            </a:pPr>
            <a:r>
              <a:rPr lang="ja-JP" altLang="en-US" sz="1200" dirty="0">
                <a:latin typeface="よもぎフォント" panose="02000600000000000000" pitchFamily="50" charset="-128"/>
                <a:ea typeface="よもぎフォント" panose="02000600000000000000" pitchFamily="50" charset="-128"/>
              </a:rPr>
              <a:t>退院後の医療や福祉サービスのコーディネート，生活全般のことについて</a:t>
            </a:r>
          </a:p>
          <a:p>
            <a:pPr algn="ctr">
              <a:lnSpc>
                <a:spcPts val="1800"/>
              </a:lnSpc>
            </a:pPr>
            <a:r>
              <a:rPr lang="ja-JP" altLang="en-US" sz="1200" dirty="0">
                <a:latin typeface="よもぎフォント" panose="02000600000000000000" pitchFamily="50" charset="-128"/>
                <a:ea typeface="よもぎフォント" panose="02000600000000000000" pitchFamily="50" charset="-128"/>
              </a:rPr>
              <a:t>専門の相談員（ 医療的 ケア児等 コーディネーター）がご相談に応じます。</a:t>
            </a:r>
          </a:p>
          <a:p>
            <a:pPr algn="ctr">
              <a:lnSpc>
                <a:spcPts val="1800"/>
              </a:lnSpc>
            </a:pPr>
            <a:r>
              <a:rPr lang="ja-JP" altLang="en-US" sz="1200" dirty="0">
                <a:latin typeface="よもぎフォント" panose="02000600000000000000" pitchFamily="50" charset="-128"/>
                <a:ea typeface="よもぎフォント" panose="02000600000000000000" pitchFamily="50" charset="-128"/>
              </a:rPr>
              <a:t>お子さんのご自宅や入院している病院へ訪問し，相談対応いたします。</a:t>
            </a:r>
          </a:p>
          <a:p>
            <a:pPr algn="ctr">
              <a:lnSpc>
                <a:spcPts val="1800"/>
              </a:lnSpc>
            </a:pPr>
            <a:r>
              <a:rPr lang="ja-JP" altLang="en-US" sz="1200" dirty="0">
                <a:latin typeface="よもぎフォント" panose="02000600000000000000" pitchFamily="50" charset="-128"/>
                <a:ea typeface="よもぎフォント" panose="02000600000000000000" pitchFamily="50" charset="-128"/>
              </a:rPr>
              <a:t>☆ご家族や病院のソーシャルワーカーさんからご連絡ください ☆</a:t>
            </a:r>
          </a:p>
        </p:txBody>
      </p:sp>
      <p:pic>
        <p:nvPicPr>
          <p:cNvPr id="43" name="図 42">
            <a:extLst>
              <a:ext uri="{FF2B5EF4-FFF2-40B4-BE49-F238E27FC236}">
                <a16:creationId xmlns:a16="http://schemas.microsoft.com/office/drawing/2014/main" id="{39C78C62-08E3-B140-1F80-9C44F24046A7}"/>
              </a:ext>
            </a:extLst>
          </p:cNvPr>
          <p:cNvPicPr>
            <a:picLocks noChangeAspect="1"/>
          </p:cNvPicPr>
          <p:nvPr/>
        </p:nvPicPr>
        <p:blipFill>
          <a:blip r:embed="rId10"/>
          <a:stretch>
            <a:fillRect/>
          </a:stretch>
        </p:blipFill>
        <p:spPr>
          <a:xfrm>
            <a:off x="138896" y="6322849"/>
            <a:ext cx="4224037" cy="2571811"/>
          </a:xfrm>
          <a:prstGeom prst="rect">
            <a:avLst/>
          </a:prstGeom>
        </p:spPr>
      </p:pic>
      <p:sp>
        <p:nvSpPr>
          <p:cNvPr id="45" name="テキスト ボックス 44">
            <a:extLst>
              <a:ext uri="{FF2B5EF4-FFF2-40B4-BE49-F238E27FC236}">
                <a16:creationId xmlns:a16="http://schemas.microsoft.com/office/drawing/2014/main" id="{A32C4F3F-773F-0CAD-082D-DF5666C29684}"/>
              </a:ext>
            </a:extLst>
          </p:cNvPr>
          <p:cNvSpPr txBox="1"/>
          <p:nvPr/>
        </p:nvSpPr>
        <p:spPr>
          <a:xfrm>
            <a:off x="2751553" y="8788117"/>
            <a:ext cx="3862461" cy="546303"/>
          </a:xfrm>
          <a:prstGeom prst="rect">
            <a:avLst/>
          </a:prstGeom>
          <a:noFill/>
        </p:spPr>
        <p:txBody>
          <a:bodyPr wrap="square">
            <a:spAutoFit/>
          </a:bodyPr>
          <a:lstStyle/>
          <a:p>
            <a:pPr algn="ctr">
              <a:lnSpc>
                <a:spcPts val="1800"/>
              </a:lnSpc>
            </a:pPr>
            <a:r>
              <a:rPr lang="ja-JP" altLang="en-US" sz="1400" b="1" dirty="0">
                <a:latin typeface="よもぎフォント" panose="02000600000000000000" pitchFamily="50" charset="-128"/>
                <a:ea typeface="よもぎフォント" panose="02000600000000000000" pitchFamily="50" charset="-128"/>
              </a:rPr>
              <a:t>きょうだいも一緒に退院後の生活を練習することができる家族室があります。</a:t>
            </a:r>
          </a:p>
        </p:txBody>
      </p:sp>
      <p:sp>
        <p:nvSpPr>
          <p:cNvPr id="47" name="テキスト ボックス 46">
            <a:extLst>
              <a:ext uri="{FF2B5EF4-FFF2-40B4-BE49-F238E27FC236}">
                <a16:creationId xmlns:a16="http://schemas.microsoft.com/office/drawing/2014/main" id="{CE6FD340-846D-FAA0-F28B-21FD57D57EE5}"/>
              </a:ext>
            </a:extLst>
          </p:cNvPr>
          <p:cNvSpPr txBox="1"/>
          <p:nvPr/>
        </p:nvSpPr>
        <p:spPr>
          <a:xfrm>
            <a:off x="500471" y="6865545"/>
            <a:ext cx="3862462" cy="1462452"/>
          </a:xfrm>
          <a:prstGeom prst="rect">
            <a:avLst/>
          </a:prstGeom>
          <a:noFill/>
        </p:spPr>
        <p:txBody>
          <a:bodyPr wrap="square">
            <a:spAutoFit/>
          </a:bodyPr>
          <a:lstStyle/>
          <a:p>
            <a:pPr>
              <a:lnSpc>
                <a:spcPts val="1800"/>
              </a:lnSpc>
            </a:pPr>
            <a:r>
              <a:rPr lang="ja-JP" altLang="en-US" sz="1200" b="1" dirty="0">
                <a:latin typeface="よもぎフォント" panose="02000600000000000000" pitchFamily="50" charset="-128"/>
                <a:ea typeface="よもぎフォント" panose="02000600000000000000" pitchFamily="50" charset="-128"/>
              </a:rPr>
              <a:t>●お家に帰ってからどんな生活になるの？</a:t>
            </a:r>
            <a:endParaRPr lang="en-US" altLang="ja-JP" sz="1200" b="1" dirty="0">
              <a:latin typeface="よもぎフォント" panose="02000600000000000000" pitchFamily="50" charset="-128"/>
              <a:ea typeface="よもぎフォント" panose="02000600000000000000" pitchFamily="50" charset="-128"/>
            </a:endParaRPr>
          </a:p>
          <a:p>
            <a:pPr>
              <a:lnSpc>
                <a:spcPts val="1800"/>
              </a:lnSpc>
            </a:pPr>
            <a:r>
              <a:rPr lang="ja-JP" altLang="en-US" sz="1200" b="1" dirty="0">
                <a:latin typeface="よもぎフォント" panose="02000600000000000000" pitchFamily="50" charset="-128"/>
                <a:ea typeface="よもぎフォント" panose="02000600000000000000" pitchFamily="50" charset="-128"/>
              </a:rPr>
              <a:t>●訪問診療や訪問看護ってなに？</a:t>
            </a:r>
            <a:endParaRPr lang="en-US" altLang="ja-JP" sz="1200" b="1" dirty="0">
              <a:latin typeface="よもぎフォント" panose="02000600000000000000" pitchFamily="50" charset="-128"/>
              <a:ea typeface="よもぎフォント" panose="02000600000000000000" pitchFamily="50" charset="-128"/>
            </a:endParaRPr>
          </a:p>
          <a:p>
            <a:pPr>
              <a:lnSpc>
                <a:spcPts val="1800"/>
              </a:lnSpc>
            </a:pPr>
            <a:r>
              <a:rPr lang="ja-JP" altLang="en-US" sz="1200" b="1" dirty="0">
                <a:latin typeface="よもぎフォント" panose="02000600000000000000" pitchFamily="50" charset="-128"/>
                <a:ea typeface="よもぎフォント" panose="02000600000000000000" pitchFamily="50" charset="-128"/>
              </a:rPr>
              <a:t>　どうやって利用するの？</a:t>
            </a:r>
            <a:endParaRPr lang="en-US" altLang="ja-JP" sz="1200" b="1" dirty="0">
              <a:latin typeface="よもぎフォント" panose="02000600000000000000" pitchFamily="50" charset="-128"/>
              <a:ea typeface="よもぎフォント" panose="02000600000000000000" pitchFamily="50" charset="-128"/>
            </a:endParaRPr>
          </a:p>
          <a:p>
            <a:pPr>
              <a:lnSpc>
                <a:spcPts val="1800"/>
              </a:lnSpc>
            </a:pPr>
            <a:r>
              <a:rPr lang="ja-JP" altLang="en-US" sz="1200" b="1" dirty="0">
                <a:latin typeface="よもぎフォント" panose="02000600000000000000" pitchFamily="50" charset="-128"/>
                <a:ea typeface="よもぎフォント" panose="02000600000000000000" pitchFamily="50" charset="-128"/>
              </a:rPr>
              <a:t>●利用できる福祉サービスはどんなものがあるの？</a:t>
            </a:r>
            <a:endParaRPr lang="en-US" altLang="ja-JP" sz="1200" b="1" dirty="0">
              <a:latin typeface="よもぎフォント" panose="02000600000000000000" pitchFamily="50" charset="-128"/>
              <a:ea typeface="よもぎフォント" panose="02000600000000000000" pitchFamily="50" charset="-128"/>
            </a:endParaRPr>
          </a:p>
          <a:p>
            <a:pPr>
              <a:lnSpc>
                <a:spcPts val="1800"/>
              </a:lnSpc>
            </a:pPr>
            <a:r>
              <a:rPr lang="ja-JP" altLang="en-US" sz="1200" b="1" dirty="0">
                <a:latin typeface="よもぎフォント" panose="02000600000000000000" pitchFamily="50" charset="-128"/>
                <a:ea typeface="よもぎフォント" panose="02000600000000000000" pitchFamily="50" charset="-128"/>
              </a:rPr>
              <a:t>●いろんな手続きはどうしたらいいの？</a:t>
            </a:r>
            <a:endParaRPr lang="en-US" altLang="ja-JP" sz="1200" b="1" dirty="0">
              <a:latin typeface="よもぎフォント" panose="02000600000000000000" pitchFamily="50" charset="-128"/>
              <a:ea typeface="よもぎフォント" panose="02000600000000000000" pitchFamily="50" charset="-128"/>
            </a:endParaRPr>
          </a:p>
          <a:p>
            <a:pPr>
              <a:lnSpc>
                <a:spcPts val="1800"/>
              </a:lnSpc>
            </a:pPr>
            <a:r>
              <a:rPr lang="ja-JP" altLang="en-US" sz="1200" b="1" dirty="0">
                <a:latin typeface="よもぎフォント" panose="02000600000000000000" pitchFamily="50" charset="-128"/>
                <a:ea typeface="よもぎフォント" panose="02000600000000000000" pitchFamily="50" charset="-128"/>
              </a:rPr>
              <a:t>●通園できる場所はある？</a:t>
            </a:r>
          </a:p>
        </p:txBody>
      </p:sp>
      <p:sp>
        <p:nvSpPr>
          <p:cNvPr id="51" name="テキスト ボックス 50">
            <a:extLst>
              <a:ext uri="{FF2B5EF4-FFF2-40B4-BE49-F238E27FC236}">
                <a16:creationId xmlns:a16="http://schemas.microsoft.com/office/drawing/2014/main" id="{51D0BA2B-3368-A0C4-F228-F25343810C90}"/>
              </a:ext>
            </a:extLst>
          </p:cNvPr>
          <p:cNvSpPr txBox="1"/>
          <p:nvPr/>
        </p:nvSpPr>
        <p:spPr>
          <a:xfrm>
            <a:off x="3110639" y="242362"/>
            <a:ext cx="3723076" cy="276999"/>
          </a:xfrm>
          <a:prstGeom prst="rect">
            <a:avLst/>
          </a:prstGeom>
          <a:noFill/>
        </p:spPr>
        <p:txBody>
          <a:bodyPr wrap="square">
            <a:spAutoFit/>
          </a:bodyPr>
          <a:lstStyle/>
          <a:p>
            <a:r>
              <a:rPr lang="ja-JP" altLang="en-US" sz="1200" b="1" dirty="0">
                <a:latin typeface="よもぎフォント" panose="02000600000000000000" pitchFamily="50" charset="-128"/>
                <a:ea typeface="よもぎフォント" panose="02000600000000000000" pitchFamily="50" charset="-128"/>
              </a:rPr>
              <a:t>千葉県柏市在住の方が対象です。相談は無料です。</a:t>
            </a:r>
          </a:p>
        </p:txBody>
      </p:sp>
      <p:sp>
        <p:nvSpPr>
          <p:cNvPr id="52" name="テキスト ボックス 51">
            <a:extLst>
              <a:ext uri="{FF2B5EF4-FFF2-40B4-BE49-F238E27FC236}">
                <a16:creationId xmlns:a16="http://schemas.microsoft.com/office/drawing/2014/main" id="{051D87F9-A166-CA06-B7B0-8AF0864F5F0E}"/>
              </a:ext>
            </a:extLst>
          </p:cNvPr>
          <p:cNvSpPr txBox="1"/>
          <p:nvPr/>
        </p:nvSpPr>
        <p:spPr>
          <a:xfrm>
            <a:off x="1606151" y="9472481"/>
            <a:ext cx="3723076" cy="276999"/>
          </a:xfrm>
          <a:prstGeom prst="rect">
            <a:avLst/>
          </a:prstGeom>
          <a:noFill/>
        </p:spPr>
        <p:txBody>
          <a:bodyPr wrap="square">
            <a:spAutoFit/>
          </a:bodyPr>
          <a:lstStyle/>
          <a:p>
            <a:pPr algn="ctr"/>
            <a:r>
              <a:rPr lang="ja-JP" altLang="en-US" sz="1200" b="1" dirty="0">
                <a:latin typeface="よもぎフォント" panose="02000600000000000000" pitchFamily="50" charset="-128"/>
                <a:ea typeface="よもぎフォント" panose="02000600000000000000" pitchFamily="50" charset="-128"/>
              </a:rPr>
              <a:t>柏市障害福祉課</a:t>
            </a:r>
          </a:p>
        </p:txBody>
      </p:sp>
    </p:spTree>
    <p:extLst>
      <p:ext uri="{BB962C8B-B14F-4D97-AF65-F5344CB8AC3E}">
        <p14:creationId xmlns:p14="http://schemas.microsoft.com/office/powerpoint/2010/main" val="3961383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a:extLst>
              <a:ext uri="{FF2B5EF4-FFF2-40B4-BE49-F238E27FC236}">
                <a16:creationId xmlns:a16="http://schemas.microsoft.com/office/drawing/2014/main" id="{4D77F630-78F2-73CF-F626-3E504EC415B4}"/>
              </a:ext>
            </a:extLst>
          </p:cNvPr>
          <p:cNvPicPr>
            <a:picLocks noChangeAspect="1"/>
          </p:cNvPicPr>
          <p:nvPr/>
        </p:nvPicPr>
        <p:blipFill>
          <a:blip r:embed="rId2"/>
          <a:stretch>
            <a:fillRect/>
          </a:stretch>
        </p:blipFill>
        <p:spPr>
          <a:xfrm>
            <a:off x="5141518" y="1773360"/>
            <a:ext cx="1566545" cy="998094"/>
          </a:xfrm>
          <a:prstGeom prst="rect">
            <a:avLst/>
          </a:prstGeom>
        </p:spPr>
      </p:pic>
      <p:pic>
        <p:nvPicPr>
          <p:cNvPr id="7" name="図 6">
            <a:extLst>
              <a:ext uri="{FF2B5EF4-FFF2-40B4-BE49-F238E27FC236}">
                <a16:creationId xmlns:a16="http://schemas.microsoft.com/office/drawing/2014/main" id="{0528606B-1797-9A8C-6840-4709FFBE0D86}"/>
              </a:ext>
            </a:extLst>
          </p:cNvPr>
          <p:cNvPicPr>
            <a:picLocks noChangeAspect="1"/>
          </p:cNvPicPr>
          <p:nvPr/>
        </p:nvPicPr>
        <p:blipFill>
          <a:blip r:embed="rId3"/>
          <a:stretch>
            <a:fillRect/>
          </a:stretch>
        </p:blipFill>
        <p:spPr>
          <a:xfrm>
            <a:off x="680155" y="750751"/>
            <a:ext cx="5497689" cy="496711"/>
          </a:xfrm>
          <a:prstGeom prst="rect">
            <a:avLst/>
          </a:prstGeom>
        </p:spPr>
      </p:pic>
      <p:sp>
        <p:nvSpPr>
          <p:cNvPr id="2" name="タイトル 1">
            <a:extLst>
              <a:ext uri="{FF2B5EF4-FFF2-40B4-BE49-F238E27FC236}">
                <a16:creationId xmlns:a16="http://schemas.microsoft.com/office/drawing/2014/main" id="{A8817321-14F7-5D55-029C-F66627AE6AE4}"/>
              </a:ext>
            </a:extLst>
          </p:cNvPr>
          <p:cNvSpPr>
            <a:spLocks noGrp="1"/>
          </p:cNvSpPr>
          <p:nvPr>
            <p:ph type="ctrTitle"/>
          </p:nvPr>
        </p:nvSpPr>
        <p:spPr>
          <a:xfrm>
            <a:off x="514349" y="571580"/>
            <a:ext cx="5829300" cy="496711"/>
          </a:xfrm>
        </p:spPr>
        <p:txBody>
          <a:bodyPr>
            <a:noAutofit/>
          </a:bodyPr>
          <a:lstStyle/>
          <a:p>
            <a:r>
              <a:rPr kumimoji="1" lang="ja-JP" altLang="en-US" sz="2800" b="1" dirty="0">
                <a:solidFill>
                  <a:srgbClr val="4D4D4D"/>
                </a:solidFill>
                <a:latin typeface="はなぞめフォント" panose="02000609000000000000" pitchFamily="1" charset="-128"/>
                <a:ea typeface="はなぞめフォント" panose="02000609000000000000" pitchFamily="1" charset="-128"/>
              </a:rPr>
              <a:t>行政手続きや相談の窓口について</a:t>
            </a:r>
          </a:p>
        </p:txBody>
      </p:sp>
      <p:pic>
        <p:nvPicPr>
          <p:cNvPr id="9" name="図 8">
            <a:extLst>
              <a:ext uri="{FF2B5EF4-FFF2-40B4-BE49-F238E27FC236}">
                <a16:creationId xmlns:a16="http://schemas.microsoft.com/office/drawing/2014/main" id="{D83CBC24-8984-65F0-42CB-3719D0E81431}"/>
              </a:ext>
            </a:extLst>
          </p:cNvPr>
          <p:cNvPicPr>
            <a:picLocks noChangeAspect="1"/>
          </p:cNvPicPr>
          <p:nvPr/>
        </p:nvPicPr>
        <p:blipFill>
          <a:blip r:embed="rId4"/>
          <a:stretch>
            <a:fillRect/>
          </a:stretch>
        </p:blipFill>
        <p:spPr>
          <a:xfrm>
            <a:off x="5924791" y="334534"/>
            <a:ext cx="519288" cy="496711"/>
          </a:xfrm>
          <a:prstGeom prst="rect">
            <a:avLst/>
          </a:prstGeom>
        </p:spPr>
      </p:pic>
      <p:sp>
        <p:nvSpPr>
          <p:cNvPr id="13" name="テキスト ボックス 12">
            <a:extLst>
              <a:ext uri="{FF2B5EF4-FFF2-40B4-BE49-F238E27FC236}">
                <a16:creationId xmlns:a16="http://schemas.microsoft.com/office/drawing/2014/main" id="{BF4FF9AD-CF0F-280A-6506-5C6DC1CFEFCE}"/>
              </a:ext>
            </a:extLst>
          </p:cNvPr>
          <p:cNvSpPr txBox="1"/>
          <p:nvPr/>
        </p:nvSpPr>
        <p:spPr>
          <a:xfrm>
            <a:off x="514349" y="1372712"/>
            <a:ext cx="5829300" cy="620747"/>
          </a:xfrm>
          <a:prstGeom prst="rect">
            <a:avLst/>
          </a:prstGeom>
          <a:noFill/>
        </p:spPr>
        <p:txBody>
          <a:bodyPr wrap="square">
            <a:spAutoFit/>
          </a:bodyPr>
          <a:lstStyle/>
          <a:p>
            <a:pPr algn="ctr">
              <a:lnSpc>
                <a:spcPts val="2200"/>
              </a:lnSpc>
            </a:pPr>
            <a:r>
              <a:rPr lang="ja-JP" altLang="en-US" sz="1600" b="1" dirty="0">
                <a:latin typeface="よもぎフォント" panose="02000600000000000000" pitchFamily="50" charset="-128"/>
                <a:ea typeface="よもぎフォント" panose="02000600000000000000" pitchFamily="50" charset="-128"/>
              </a:rPr>
              <a:t>医療的ケアに関するサービスの手続や相談については，</a:t>
            </a:r>
          </a:p>
          <a:p>
            <a:pPr algn="ctr">
              <a:lnSpc>
                <a:spcPts val="2200"/>
              </a:lnSpc>
            </a:pPr>
            <a:r>
              <a:rPr lang="ja-JP" altLang="en-US" sz="1600" b="1" dirty="0">
                <a:latin typeface="よもぎフォント" panose="02000600000000000000" pitchFamily="50" charset="-128"/>
                <a:ea typeface="よもぎフォント" panose="02000600000000000000" pitchFamily="50" charset="-128"/>
              </a:rPr>
              <a:t>制度ごとに以下にお問い合わせ下さい 。</a:t>
            </a:r>
          </a:p>
        </p:txBody>
      </p:sp>
      <p:sp>
        <p:nvSpPr>
          <p:cNvPr id="19" name="テキスト ボックス 18">
            <a:extLst>
              <a:ext uri="{FF2B5EF4-FFF2-40B4-BE49-F238E27FC236}">
                <a16:creationId xmlns:a16="http://schemas.microsoft.com/office/drawing/2014/main" id="{C5BB9AED-97E4-EDD4-0CAE-AA471397DC61}"/>
              </a:ext>
            </a:extLst>
          </p:cNvPr>
          <p:cNvSpPr txBox="1"/>
          <p:nvPr/>
        </p:nvSpPr>
        <p:spPr>
          <a:xfrm>
            <a:off x="471907" y="2457363"/>
            <a:ext cx="4314463" cy="338554"/>
          </a:xfrm>
          <a:prstGeom prst="rect">
            <a:avLst/>
          </a:prstGeom>
          <a:noFill/>
        </p:spPr>
        <p:txBody>
          <a:bodyPr wrap="square">
            <a:spAutoFit/>
          </a:bodyPr>
          <a:lstStyle/>
          <a:p>
            <a:r>
              <a:rPr lang="ja-JP" altLang="en-US" sz="1600" b="1" dirty="0">
                <a:latin typeface="よもぎフォント" panose="02000600000000000000" pitchFamily="50" charset="-128"/>
                <a:ea typeface="よもぎフォント" panose="02000600000000000000" pitchFamily="50" charset="-128"/>
              </a:rPr>
              <a:t>柏市役所 〒</a:t>
            </a:r>
            <a:r>
              <a:rPr lang="en-US" altLang="ja-JP" sz="1600" b="1" dirty="0">
                <a:latin typeface="よもぎフォント" panose="02000600000000000000" pitchFamily="50" charset="-128"/>
                <a:ea typeface="よもぎフォント" panose="02000600000000000000" pitchFamily="50" charset="-128"/>
              </a:rPr>
              <a:t>277-8505 </a:t>
            </a:r>
            <a:r>
              <a:rPr lang="ja-JP" altLang="en-US" sz="1600" b="1" dirty="0">
                <a:latin typeface="よもぎフォント" panose="02000600000000000000" pitchFamily="50" charset="-128"/>
                <a:ea typeface="よもぎフォント" panose="02000600000000000000" pitchFamily="50" charset="-128"/>
              </a:rPr>
              <a:t>柏市柏 </a:t>
            </a:r>
            <a:r>
              <a:rPr lang="en-US" altLang="ja-JP" sz="1600" b="1" dirty="0">
                <a:latin typeface="よもぎフォント" panose="02000600000000000000" pitchFamily="50" charset="-128"/>
                <a:ea typeface="よもぎフォント" panose="02000600000000000000" pitchFamily="50" charset="-128"/>
              </a:rPr>
              <a:t>5-10-1</a:t>
            </a:r>
            <a:endParaRPr lang="ja-JP" altLang="en-US" sz="1600" b="1" dirty="0">
              <a:latin typeface="よもぎフォント" panose="02000600000000000000" pitchFamily="50" charset="-128"/>
              <a:ea typeface="よもぎフォント" panose="02000600000000000000" pitchFamily="50" charset="-128"/>
            </a:endParaRPr>
          </a:p>
        </p:txBody>
      </p:sp>
      <p:graphicFrame>
        <p:nvGraphicFramePr>
          <p:cNvPr id="20" name="表 20">
            <a:extLst>
              <a:ext uri="{FF2B5EF4-FFF2-40B4-BE49-F238E27FC236}">
                <a16:creationId xmlns:a16="http://schemas.microsoft.com/office/drawing/2014/main" id="{F9410A14-40CF-97E3-D930-EBF6871EB6FB}"/>
              </a:ext>
            </a:extLst>
          </p:cNvPr>
          <p:cNvGraphicFramePr>
            <a:graphicFrameLocks noGrp="1"/>
          </p:cNvGraphicFramePr>
          <p:nvPr>
            <p:extLst>
              <p:ext uri="{D42A27DB-BD31-4B8C-83A1-F6EECF244321}">
                <p14:modId xmlns:p14="http://schemas.microsoft.com/office/powerpoint/2010/main" val="4223992654"/>
              </p:ext>
            </p:extLst>
          </p:nvPr>
        </p:nvGraphicFramePr>
        <p:xfrm>
          <a:off x="462672" y="2805976"/>
          <a:ext cx="5880976" cy="1935480"/>
        </p:xfrm>
        <a:graphic>
          <a:graphicData uri="http://schemas.openxmlformats.org/drawingml/2006/table">
            <a:tbl>
              <a:tblPr firstRow="1" bandRow="1">
                <a:tableStyleId>{5940675A-B579-460E-94D1-54222C63F5DA}</a:tableStyleId>
              </a:tblPr>
              <a:tblGrid>
                <a:gridCol w="1615510">
                  <a:extLst>
                    <a:ext uri="{9D8B030D-6E8A-4147-A177-3AD203B41FA5}">
                      <a16:colId xmlns:a16="http://schemas.microsoft.com/office/drawing/2014/main" val="4127505170"/>
                    </a:ext>
                  </a:extLst>
                </a:gridCol>
                <a:gridCol w="1634835">
                  <a:extLst>
                    <a:ext uri="{9D8B030D-6E8A-4147-A177-3AD203B41FA5}">
                      <a16:colId xmlns:a16="http://schemas.microsoft.com/office/drawing/2014/main" val="2004134780"/>
                    </a:ext>
                  </a:extLst>
                </a:gridCol>
                <a:gridCol w="2630631">
                  <a:extLst>
                    <a:ext uri="{9D8B030D-6E8A-4147-A177-3AD203B41FA5}">
                      <a16:colId xmlns:a16="http://schemas.microsoft.com/office/drawing/2014/main" val="1646682530"/>
                    </a:ext>
                  </a:extLst>
                </a:gridCol>
              </a:tblGrid>
              <a:tr h="370840">
                <a:tc>
                  <a:txBody>
                    <a:bodyPr/>
                    <a:lstStyle/>
                    <a:p>
                      <a:r>
                        <a:rPr kumimoji="1" lang="ja-JP" altLang="en-US" sz="1200" dirty="0">
                          <a:latin typeface="+mj-ea"/>
                          <a:ea typeface="+mj-ea"/>
                        </a:rPr>
                        <a:t>名称</a:t>
                      </a:r>
                    </a:p>
                  </a:txBody>
                  <a:tcPr anchor="ctr"/>
                </a:tc>
                <a:tc>
                  <a:txBody>
                    <a:bodyPr/>
                    <a:lstStyle/>
                    <a:p>
                      <a:r>
                        <a:rPr kumimoji="1" lang="ja-JP" altLang="en-US" sz="1200" dirty="0">
                          <a:latin typeface="+mj-ea"/>
                          <a:ea typeface="+mj-ea"/>
                        </a:rPr>
                        <a:t>電話番号</a:t>
                      </a:r>
                    </a:p>
                  </a:txBody>
                  <a:tcPr anchor="ctr"/>
                </a:tc>
                <a:tc>
                  <a:txBody>
                    <a:bodyPr/>
                    <a:lstStyle/>
                    <a:p>
                      <a:r>
                        <a:rPr kumimoji="1" lang="ja-JP" altLang="en-US" sz="1200" dirty="0">
                          <a:latin typeface="+mj-ea"/>
                          <a:ea typeface="+mj-ea"/>
                        </a:rPr>
                        <a:t>主な手続き・相談</a:t>
                      </a:r>
                    </a:p>
                  </a:txBody>
                  <a:tcPr anchor="ctr"/>
                </a:tc>
                <a:extLst>
                  <a:ext uri="{0D108BD9-81ED-4DB2-BD59-A6C34878D82A}">
                    <a16:rowId xmlns:a16="http://schemas.microsoft.com/office/drawing/2014/main" val="2641633635"/>
                  </a:ext>
                </a:extLst>
              </a:tr>
              <a:tr h="370840">
                <a:tc>
                  <a:txBody>
                    <a:bodyPr/>
                    <a:lstStyle/>
                    <a:p>
                      <a:r>
                        <a:rPr kumimoji="1" lang="ja-JP" altLang="en-US" sz="1200" dirty="0">
                          <a:latin typeface="+mj-ea"/>
                          <a:ea typeface="+mj-ea"/>
                        </a:rPr>
                        <a:t>障害福祉課</a:t>
                      </a:r>
                    </a:p>
                  </a:txBody>
                  <a:tcPr anchor="ctr"/>
                </a:tc>
                <a:tc>
                  <a:txBody>
                    <a:bodyPr/>
                    <a:lstStyle/>
                    <a:p>
                      <a:r>
                        <a:rPr kumimoji="1" lang="en-US" altLang="ja-JP" sz="1200" dirty="0">
                          <a:latin typeface="+mj-ea"/>
                          <a:ea typeface="+mj-ea"/>
                        </a:rPr>
                        <a:t>04-7167-1136</a:t>
                      </a:r>
                    </a:p>
                  </a:txBody>
                  <a:tcPr anchor="ctr"/>
                </a:tc>
                <a:tc>
                  <a:txBody>
                    <a:bodyPr/>
                    <a:lstStyle/>
                    <a:p>
                      <a:r>
                        <a:rPr kumimoji="1" lang="ja-JP" altLang="en-US" sz="1200" dirty="0">
                          <a:latin typeface="+mj-ea"/>
                          <a:ea typeface="+mj-ea"/>
                        </a:rPr>
                        <a:t>身体障害者手帳</a:t>
                      </a:r>
                      <a:r>
                        <a:rPr kumimoji="1" lang="en-US" altLang="ja-JP" sz="1200" dirty="0">
                          <a:latin typeface="+mj-ea"/>
                          <a:ea typeface="+mj-ea"/>
                        </a:rPr>
                        <a:t>/</a:t>
                      </a:r>
                      <a:r>
                        <a:rPr kumimoji="1" lang="ja-JP" altLang="en-US" sz="1200" dirty="0">
                          <a:latin typeface="+mj-ea"/>
                          <a:ea typeface="+mj-ea"/>
                        </a:rPr>
                        <a:t>療育手帳</a:t>
                      </a:r>
                      <a:r>
                        <a:rPr kumimoji="1" lang="en-US" altLang="ja-JP" sz="1200" dirty="0">
                          <a:latin typeface="+mj-ea"/>
                          <a:ea typeface="+mj-ea"/>
                        </a:rPr>
                        <a:t>/</a:t>
                      </a:r>
                      <a:r>
                        <a:rPr kumimoji="1" lang="ja-JP" altLang="en-US" sz="1200" dirty="0">
                          <a:latin typeface="+mj-ea"/>
                          <a:ea typeface="+mj-ea"/>
                        </a:rPr>
                        <a:t>育成医療</a:t>
                      </a:r>
                      <a:r>
                        <a:rPr kumimoji="1" lang="en-US" altLang="ja-JP" sz="1200" dirty="0">
                          <a:latin typeface="+mj-ea"/>
                          <a:ea typeface="+mj-ea"/>
                        </a:rPr>
                        <a:t>/</a:t>
                      </a:r>
                      <a:r>
                        <a:rPr kumimoji="1" lang="ja-JP" altLang="en-US" sz="1200" dirty="0">
                          <a:latin typeface="+mj-ea"/>
                          <a:ea typeface="+mj-ea"/>
                        </a:rPr>
                        <a:t>重度心身障害者医療費助成</a:t>
                      </a:r>
                      <a:r>
                        <a:rPr kumimoji="1" lang="en-US" altLang="ja-JP" sz="1200" dirty="0">
                          <a:latin typeface="+mj-ea"/>
                          <a:ea typeface="+mj-ea"/>
                        </a:rPr>
                        <a:t>/</a:t>
                      </a:r>
                      <a:r>
                        <a:rPr kumimoji="1" lang="ja-JP" altLang="en-US" sz="1200" dirty="0">
                          <a:latin typeface="+mj-ea"/>
                          <a:ea typeface="+mj-ea"/>
                        </a:rPr>
                        <a:t>福祉手当 </a:t>
                      </a:r>
                      <a:r>
                        <a:rPr kumimoji="1" lang="en-US" altLang="ja-JP" sz="1200" dirty="0">
                          <a:latin typeface="+mj-ea"/>
                          <a:ea typeface="+mj-ea"/>
                        </a:rPr>
                        <a:t>/</a:t>
                      </a:r>
                      <a:r>
                        <a:rPr kumimoji="1" lang="ja-JP" altLang="en-US" sz="1200" dirty="0">
                          <a:latin typeface="+mj-ea"/>
                          <a:ea typeface="+mj-ea"/>
                        </a:rPr>
                        <a:t>福祉サービス ・ 補装具・日常生活用具</a:t>
                      </a:r>
                    </a:p>
                  </a:txBody>
                  <a:tcPr anchor="ctr"/>
                </a:tc>
                <a:extLst>
                  <a:ext uri="{0D108BD9-81ED-4DB2-BD59-A6C34878D82A}">
                    <a16:rowId xmlns:a16="http://schemas.microsoft.com/office/drawing/2014/main" val="1610616334"/>
                  </a:ext>
                </a:extLst>
              </a:tr>
              <a:tr h="370840">
                <a:tc>
                  <a:txBody>
                    <a:bodyPr/>
                    <a:lstStyle/>
                    <a:p>
                      <a:r>
                        <a:rPr kumimoji="1" lang="ja-JP" altLang="en-US" sz="1200" dirty="0">
                          <a:latin typeface="+mj-ea"/>
                          <a:ea typeface="+mj-ea"/>
                        </a:rPr>
                        <a:t>こども福祉課</a:t>
                      </a:r>
                    </a:p>
                  </a:txBody>
                  <a:tcPr anchor="ctr"/>
                </a:tc>
                <a:tc>
                  <a:txBody>
                    <a:bodyPr/>
                    <a:lstStyle/>
                    <a:p>
                      <a:r>
                        <a:rPr kumimoji="1" lang="en-US" altLang="ja-JP" sz="1200" dirty="0">
                          <a:latin typeface="+mj-ea"/>
                          <a:ea typeface="+mj-ea"/>
                        </a:rPr>
                        <a:t>04-7128-9923</a:t>
                      </a:r>
                    </a:p>
                  </a:txBody>
                  <a:tcPr anchor="ctr"/>
                </a:tc>
                <a:tc>
                  <a:txBody>
                    <a:bodyPr/>
                    <a:lstStyle/>
                    <a:p>
                      <a:r>
                        <a:rPr kumimoji="1" lang="ja-JP" altLang="en-US" sz="1200" dirty="0">
                          <a:latin typeface="+mj-ea"/>
                          <a:ea typeface="+mj-ea"/>
                        </a:rPr>
                        <a:t>子ども医療費助成</a:t>
                      </a:r>
                    </a:p>
                  </a:txBody>
                  <a:tcPr anchor="ctr"/>
                </a:tc>
                <a:extLst>
                  <a:ext uri="{0D108BD9-81ED-4DB2-BD59-A6C34878D82A}">
                    <a16:rowId xmlns:a16="http://schemas.microsoft.com/office/drawing/2014/main" val="1055021464"/>
                  </a:ext>
                </a:extLst>
              </a:tr>
              <a:tr h="370840">
                <a:tc>
                  <a:txBody>
                    <a:bodyPr/>
                    <a:lstStyle/>
                    <a:p>
                      <a:r>
                        <a:rPr kumimoji="1" lang="ja-JP" altLang="en-US" sz="1200" dirty="0">
                          <a:latin typeface="+mj-ea"/>
                          <a:ea typeface="+mj-ea"/>
                        </a:rPr>
                        <a:t>保育運営課</a:t>
                      </a:r>
                    </a:p>
                  </a:txBody>
                  <a:tcPr anchor="ctr"/>
                </a:tc>
                <a:tc>
                  <a:txBody>
                    <a:bodyPr/>
                    <a:lstStyle/>
                    <a:p>
                      <a:r>
                        <a:rPr kumimoji="1" lang="en-US" altLang="ja-JP" sz="1200" dirty="0">
                          <a:latin typeface="+mj-ea"/>
                          <a:ea typeface="+mj-ea"/>
                        </a:rPr>
                        <a:t>04-7128-5517</a:t>
                      </a:r>
                    </a:p>
                  </a:txBody>
                  <a:tcPr anchor="ctr"/>
                </a:tc>
                <a:tc>
                  <a:txBody>
                    <a:bodyPr/>
                    <a:lstStyle/>
                    <a:p>
                      <a:r>
                        <a:rPr kumimoji="1" lang="ja-JP" altLang="en-US" sz="1200" dirty="0">
                          <a:latin typeface="+mj-ea"/>
                          <a:ea typeface="+mj-ea"/>
                        </a:rPr>
                        <a:t>保育園の入園</a:t>
                      </a:r>
                    </a:p>
                  </a:txBody>
                  <a:tcPr anchor="ctr"/>
                </a:tc>
                <a:extLst>
                  <a:ext uri="{0D108BD9-81ED-4DB2-BD59-A6C34878D82A}">
                    <a16:rowId xmlns:a16="http://schemas.microsoft.com/office/drawing/2014/main" val="1967792936"/>
                  </a:ext>
                </a:extLst>
              </a:tr>
            </a:tbl>
          </a:graphicData>
        </a:graphic>
      </p:graphicFrame>
      <p:graphicFrame>
        <p:nvGraphicFramePr>
          <p:cNvPr id="21" name="表 20">
            <a:extLst>
              <a:ext uri="{FF2B5EF4-FFF2-40B4-BE49-F238E27FC236}">
                <a16:creationId xmlns:a16="http://schemas.microsoft.com/office/drawing/2014/main" id="{29584E92-418D-1A1E-A49C-B264A0572C26}"/>
              </a:ext>
            </a:extLst>
          </p:cNvPr>
          <p:cNvGraphicFramePr>
            <a:graphicFrameLocks noGrp="1"/>
          </p:cNvGraphicFramePr>
          <p:nvPr>
            <p:extLst>
              <p:ext uri="{D42A27DB-BD31-4B8C-83A1-F6EECF244321}">
                <p14:modId xmlns:p14="http://schemas.microsoft.com/office/powerpoint/2010/main" val="1935361366"/>
              </p:ext>
            </p:extLst>
          </p:nvPr>
        </p:nvGraphicFramePr>
        <p:xfrm>
          <a:off x="454205" y="5457026"/>
          <a:ext cx="5880979" cy="1925320"/>
        </p:xfrm>
        <a:graphic>
          <a:graphicData uri="http://schemas.openxmlformats.org/drawingml/2006/table">
            <a:tbl>
              <a:tblPr firstRow="1" bandRow="1">
                <a:tableStyleId>{5940675A-B579-460E-94D1-54222C63F5DA}</a:tableStyleId>
              </a:tblPr>
              <a:tblGrid>
                <a:gridCol w="1624746">
                  <a:extLst>
                    <a:ext uri="{9D8B030D-6E8A-4147-A177-3AD203B41FA5}">
                      <a16:colId xmlns:a16="http://schemas.microsoft.com/office/drawing/2014/main" val="4127505170"/>
                    </a:ext>
                  </a:extLst>
                </a:gridCol>
                <a:gridCol w="1634837">
                  <a:extLst>
                    <a:ext uri="{9D8B030D-6E8A-4147-A177-3AD203B41FA5}">
                      <a16:colId xmlns:a16="http://schemas.microsoft.com/office/drawing/2014/main" val="2004134780"/>
                    </a:ext>
                  </a:extLst>
                </a:gridCol>
                <a:gridCol w="2621396">
                  <a:extLst>
                    <a:ext uri="{9D8B030D-6E8A-4147-A177-3AD203B41FA5}">
                      <a16:colId xmlns:a16="http://schemas.microsoft.com/office/drawing/2014/main" val="1646682530"/>
                    </a:ext>
                  </a:extLst>
                </a:gridCol>
              </a:tblGrid>
              <a:tr h="370840">
                <a:tc>
                  <a:txBody>
                    <a:bodyPr/>
                    <a:lstStyle/>
                    <a:p>
                      <a:r>
                        <a:rPr kumimoji="1" lang="ja-JP" altLang="en-US" sz="1200" dirty="0">
                          <a:latin typeface="+mn-ea"/>
                          <a:ea typeface="+mn-ea"/>
                        </a:rPr>
                        <a:t>名称</a:t>
                      </a:r>
                    </a:p>
                  </a:txBody>
                  <a:tcPr anchor="ctr"/>
                </a:tc>
                <a:tc>
                  <a:txBody>
                    <a:bodyPr/>
                    <a:lstStyle/>
                    <a:p>
                      <a:r>
                        <a:rPr kumimoji="1" lang="ja-JP" altLang="en-US" sz="1200" dirty="0">
                          <a:latin typeface="+mn-ea"/>
                          <a:ea typeface="+mn-ea"/>
                        </a:rPr>
                        <a:t>電話番号</a:t>
                      </a:r>
                    </a:p>
                  </a:txBody>
                  <a:tcPr anchor="ctr"/>
                </a:tc>
                <a:tc>
                  <a:txBody>
                    <a:bodyPr/>
                    <a:lstStyle/>
                    <a:p>
                      <a:r>
                        <a:rPr kumimoji="1" lang="ja-JP" altLang="en-US" sz="1200" dirty="0">
                          <a:latin typeface="+mn-ea"/>
                          <a:ea typeface="+mn-ea"/>
                        </a:rPr>
                        <a:t>主な手続き・相談</a:t>
                      </a:r>
                    </a:p>
                  </a:txBody>
                  <a:tcPr anchor="ctr"/>
                </a:tc>
                <a:extLst>
                  <a:ext uri="{0D108BD9-81ED-4DB2-BD59-A6C34878D82A}">
                    <a16:rowId xmlns:a16="http://schemas.microsoft.com/office/drawing/2014/main" val="2641633635"/>
                  </a:ext>
                </a:extLst>
              </a:tr>
              <a:tr h="370840">
                <a:tc>
                  <a:txBody>
                    <a:bodyPr/>
                    <a:lstStyle/>
                    <a:p>
                      <a:r>
                        <a:rPr kumimoji="1" lang="ja-JP" altLang="en-US" sz="1200" dirty="0">
                          <a:latin typeface="+mn-ea"/>
                          <a:ea typeface="+mn-ea"/>
                        </a:rPr>
                        <a:t>母子保健課</a:t>
                      </a:r>
                    </a:p>
                  </a:txBody>
                  <a:tcPr anchor="ctr"/>
                </a:tc>
                <a:tc>
                  <a:txBody>
                    <a:bodyPr/>
                    <a:lstStyle/>
                    <a:p>
                      <a:r>
                        <a:rPr kumimoji="1" lang="en-US" altLang="ja-JP" sz="1200" dirty="0">
                          <a:latin typeface="+mn-ea"/>
                          <a:ea typeface="+mn-ea"/>
                        </a:rPr>
                        <a:t>04-7167-1257</a:t>
                      </a:r>
                    </a:p>
                  </a:txBody>
                  <a:tcPr anchor="ctr"/>
                </a:tc>
                <a:tc>
                  <a:txBody>
                    <a:bodyPr/>
                    <a:lstStyle/>
                    <a:p>
                      <a:r>
                        <a:rPr kumimoji="1" lang="ja-JP" altLang="en-US" sz="1200" dirty="0">
                          <a:latin typeface="+mn-ea"/>
                          <a:ea typeface="+mn-ea"/>
                        </a:rPr>
                        <a:t>未熟児養育医療</a:t>
                      </a:r>
                    </a:p>
                    <a:p>
                      <a:r>
                        <a:rPr kumimoji="1" lang="ja-JP" altLang="en-US" sz="1200" dirty="0">
                          <a:latin typeface="+mn-ea"/>
                          <a:ea typeface="+mn-ea"/>
                        </a:rPr>
                        <a:t>小児慢性特定疾病医療支援など</a:t>
                      </a:r>
                    </a:p>
                  </a:txBody>
                  <a:tcPr anchor="ctr"/>
                </a:tc>
                <a:extLst>
                  <a:ext uri="{0D108BD9-81ED-4DB2-BD59-A6C34878D82A}">
                    <a16:rowId xmlns:a16="http://schemas.microsoft.com/office/drawing/2014/main" val="1610616334"/>
                  </a:ext>
                </a:extLst>
              </a:tr>
              <a:tr h="370840">
                <a:tc>
                  <a:txBody>
                    <a:bodyPr/>
                    <a:lstStyle/>
                    <a:p>
                      <a:r>
                        <a:rPr kumimoji="1" lang="ja-JP" altLang="en-US" sz="1200" dirty="0">
                          <a:latin typeface="+mn-ea"/>
                          <a:ea typeface="+mn-ea"/>
                        </a:rPr>
                        <a:t>柏市こども発達</a:t>
                      </a:r>
                      <a:endParaRPr kumimoji="1" lang="en-US" altLang="ja-JP" sz="1200" dirty="0">
                        <a:latin typeface="+mn-ea"/>
                        <a:ea typeface="+mn-ea"/>
                      </a:endParaRPr>
                    </a:p>
                    <a:p>
                      <a:r>
                        <a:rPr kumimoji="1" lang="ja-JP" altLang="en-US" sz="1200" dirty="0">
                          <a:latin typeface="+mn-ea"/>
                          <a:ea typeface="+mn-ea"/>
                        </a:rPr>
                        <a:t>センター</a:t>
                      </a:r>
                    </a:p>
                  </a:txBody>
                  <a:tcPr anchor="ctr"/>
                </a:tc>
                <a:tc>
                  <a:txBody>
                    <a:bodyPr/>
                    <a:lstStyle/>
                    <a:p>
                      <a:r>
                        <a:rPr kumimoji="1" lang="en-US" altLang="ja-JP" sz="1200" dirty="0">
                          <a:latin typeface="+mn-ea"/>
                          <a:ea typeface="+mn-ea"/>
                        </a:rPr>
                        <a:t>04-7128-2223</a:t>
                      </a:r>
                    </a:p>
                  </a:txBody>
                  <a:tcPr anchor="ctr"/>
                </a:tc>
                <a:tc>
                  <a:txBody>
                    <a:bodyPr/>
                    <a:lstStyle/>
                    <a:p>
                      <a:r>
                        <a:rPr kumimoji="1" lang="ja-JP" altLang="en-US" sz="1200" dirty="0">
                          <a:latin typeface="+mn-ea"/>
                          <a:ea typeface="+mn-ea"/>
                        </a:rPr>
                        <a:t>療育相談</a:t>
                      </a:r>
                    </a:p>
                    <a:p>
                      <a:r>
                        <a:rPr kumimoji="1" lang="ja-JP" altLang="en-US" sz="1200" dirty="0">
                          <a:latin typeface="+mn-ea"/>
                          <a:ea typeface="+mn-ea"/>
                        </a:rPr>
                        <a:t>外来集団支援，外来個別支援など</a:t>
                      </a:r>
                    </a:p>
                  </a:txBody>
                  <a:tcPr anchor="ctr"/>
                </a:tc>
                <a:extLst>
                  <a:ext uri="{0D108BD9-81ED-4DB2-BD59-A6C34878D82A}">
                    <a16:rowId xmlns:a16="http://schemas.microsoft.com/office/drawing/2014/main" val="1055021464"/>
                  </a:ext>
                </a:extLst>
              </a:tr>
              <a:tr h="370840">
                <a:tc>
                  <a:txBody>
                    <a:bodyPr/>
                    <a:lstStyle/>
                    <a:p>
                      <a:r>
                        <a:rPr kumimoji="1" lang="ja-JP" altLang="en-US" sz="1200" dirty="0">
                          <a:latin typeface="+mn-ea"/>
                          <a:ea typeface="+mn-ea"/>
                        </a:rPr>
                        <a:t>柏市教育委員会</a:t>
                      </a:r>
                      <a:endParaRPr kumimoji="1" lang="en-US" altLang="ja-JP" sz="1200" dirty="0">
                        <a:latin typeface="+mn-ea"/>
                        <a:ea typeface="+mn-ea"/>
                      </a:endParaRPr>
                    </a:p>
                    <a:p>
                      <a:r>
                        <a:rPr kumimoji="1" lang="ja-JP" altLang="en-US" sz="1200" dirty="0">
                          <a:latin typeface="+mn-ea"/>
                          <a:ea typeface="+mn-ea"/>
                        </a:rPr>
                        <a:t>児童生徒課</a:t>
                      </a:r>
                      <a:endParaRPr kumimoji="1" lang="en-US" altLang="ja-JP" sz="1200" dirty="0">
                        <a:latin typeface="+mn-ea"/>
                        <a:ea typeface="+mn-ea"/>
                      </a:endParaRPr>
                    </a:p>
                    <a:p>
                      <a:r>
                        <a:rPr kumimoji="1" lang="ja-JP" altLang="en-US" sz="1200" dirty="0">
                          <a:latin typeface="+mn-ea"/>
                          <a:ea typeface="+mn-ea"/>
                        </a:rPr>
                        <a:t>（就学相談窓口）</a:t>
                      </a:r>
                    </a:p>
                  </a:txBody>
                  <a:tcPr anchor="ctr"/>
                </a:tc>
                <a:tc>
                  <a:txBody>
                    <a:bodyPr/>
                    <a:lstStyle/>
                    <a:p>
                      <a:r>
                        <a:rPr kumimoji="1" lang="en-US" altLang="ja-JP" sz="1200" dirty="0">
                          <a:latin typeface="+mn-ea"/>
                          <a:ea typeface="+mn-ea"/>
                        </a:rPr>
                        <a:t>04-7128-2227</a:t>
                      </a:r>
                    </a:p>
                  </a:txBody>
                  <a:tcPr anchor="ctr"/>
                </a:tc>
                <a:tc>
                  <a:txBody>
                    <a:bodyPr/>
                    <a:lstStyle/>
                    <a:p>
                      <a:r>
                        <a:rPr kumimoji="1" lang="ja-JP" altLang="en-US" sz="1200" dirty="0">
                          <a:latin typeface="+mn-ea"/>
                          <a:ea typeface="+mn-ea"/>
                        </a:rPr>
                        <a:t>就学相談</a:t>
                      </a:r>
                    </a:p>
                  </a:txBody>
                  <a:tcPr anchor="ctr"/>
                </a:tc>
                <a:extLst>
                  <a:ext uri="{0D108BD9-81ED-4DB2-BD59-A6C34878D82A}">
                    <a16:rowId xmlns:a16="http://schemas.microsoft.com/office/drawing/2014/main" val="1967792936"/>
                  </a:ext>
                </a:extLst>
              </a:tr>
            </a:tbl>
          </a:graphicData>
        </a:graphic>
      </p:graphicFrame>
      <p:sp>
        <p:nvSpPr>
          <p:cNvPr id="24" name="テキスト ボックス 23">
            <a:extLst>
              <a:ext uri="{FF2B5EF4-FFF2-40B4-BE49-F238E27FC236}">
                <a16:creationId xmlns:a16="http://schemas.microsoft.com/office/drawing/2014/main" id="{FC2B0083-6494-AF17-331E-134D3D98C6F8}"/>
              </a:ext>
            </a:extLst>
          </p:cNvPr>
          <p:cNvSpPr txBox="1"/>
          <p:nvPr/>
        </p:nvSpPr>
        <p:spPr>
          <a:xfrm>
            <a:off x="471906" y="5103747"/>
            <a:ext cx="4314463" cy="338554"/>
          </a:xfrm>
          <a:prstGeom prst="rect">
            <a:avLst/>
          </a:prstGeom>
          <a:noFill/>
        </p:spPr>
        <p:txBody>
          <a:bodyPr wrap="square">
            <a:spAutoFit/>
          </a:bodyPr>
          <a:lstStyle/>
          <a:p>
            <a:r>
              <a:rPr lang="ja-JP" altLang="en-US" sz="1600" b="1" dirty="0">
                <a:latin typeface="よもぎフォント" panose="02000600000000000000" pitchFamily="50" charset="-128"/>
                <a:ea typeface="よもぎフォント" panose="02000600000000000000" pitchFamily="50" charset="-128"/>
              </a:rPr>
              <a:t>ウエルネス柏 〒</a:t>
            </a:r>
            <a:r>
              <a:rPr lang="en-US" altLang="ja-JP" sz="1600" b="1" dirty="0">
                <a:latin typeface="よもぎフォント" panose="02000600000000000000" pitchFamily="50" charset="-128"/>
                <a:ea typeface="よもぎフォント" panose="02000600000000000000" pitchFamily="50" charset="-128"/>
              </a:rPr>
              <a:t>277-0004 </a:t>
            </a:r>
            <a:r>
              <a:rPr lang="ja-JP" altLang="en-US" sz="1600" b="1" dirty="0">
                <a:latin typeface="よもぎフォント" panose="02000600000000000000" pitchFamily="50" charset="-128"/>
                <a:ea typeface="よもぎフォント" panose="02000600000000000000" pitchFamily="50" charset="-128"/>
              </a:rPr>
              <a:t>柏市柏下 </a:t>
            </a:r>
            <a:r>
              <a:rPr lang="en-US" altLang="ja-JP" sz="1600" b="1" dirty="0">
                <a:latin typeface="よもぎフォント" panose="02000600000000000000" pitchFamily="50" charset="-128"/>
                <a:ea typeface="よもぎフォント" panose="02000600000000000000" pitchFamily="50" charset="-128"/>
              </a:rPr>
              <a:t>65-1</a:t>
            </a:r>
            <a:endParaRPr lang="ja-JP" altLang="en-US" sz="1600" b="1" dirty="0">
              <a:latin typeface="よもぎフォント" panose="02000600000000000000" pitchFamily="50" charset="-128"/>
              <a:ea typeface="よもぎフォント" panose="02000600000000000000" pitchFamily="50" charset="-128"/>
            </a:endParaRPr>
          </a:p>
        </p:txBody>
      </p:sp>
      <p:sp>
        <p:nvSpPr>
          <p:cNvPr id="25" name="テキスト ボックス 24">
            <a:extLst>
              <a:ext uri="{FF2B5EF4-FFF2-40B4-BE49-F238E27FC236}">
                <a16:creationId xmlns:a16="http://schemas.microsoft.com/office/drawing/2014/main" id="{D6D47A3B-FBB0-476A-55D6-FD1D0C44FC76}"/>
              </a:ext>
            </a:extLst>
          </p:cNvPr>
          <p:cNvSpPr txBox="1"/>
          <p:nvPr/>
        </p:nvSpPr>
        <p:spPr>
          <a:xfrm>
            <a:off x="477406" y="7545647"/>
            <a:ext cx="5829299" cy="584775"/>
          </a:xfrm>
          <a:prstGeom prst="rect">
            <a:avLst/>
          </a:prstGeom>
          <a:noFill/>
        </p:spPr>
        <p:txBody>
          <a:bodyPr wrap="square">
            <a:spAutoFit/>
          </a:bodyPr>
          <a:lstStyle/>
          <a:p>
            <a:r>
              <a:rPr lang="ja-JP" altLang="en-US" sz="1600" b="1" dirty="0">
                <a:latin typeface="よもぎフォント" panose="02000600000000000000" pitchFamily="50" charset="-128"/>
                <a:ea typeface="よもぎフォント" panose="02000600000000000000" pitchFamily="50" charset="-128"/>
              </a:rPr>
              <a:t>医療的ケア児等コーディネーターが在席する障害児計画相談対応事業所</a:t>
            </a:r>
          </a:p>
        </p:txBody>
      </p:sp>
      <p:graphicFrame>
        <p:nvGraphicFramePr>
          <p:cNvPr id="26" name="表 25">
            <a:extLst>
              <a:ext uri="{FF2B5EF4-FFF2-40B4-BE49-F238E27FC236}">
                <a16:creationId xmlns:a16="http://schemas.microsoft.com/office/drawing/2014/main" id="{09BB5663-13A6-1669-9116-03E9C4D50FC4}"/>
              </a:ext>
            </a:extLst>
          </p:cNvPr>
          <p:cNvGraphicFramePr>
            <a:graphicFrameLocks noGrp="1"/>
          </p:cNvGraphicFramePr>
          <p:nvPr>
            <p:extLst>
              <p:ext uri="{D42A27DB-BD31-4B8C-83A1-F6EECF244321}">
                <p14:modId xmlns:p14="http://schemas.microsoft.com/office/powerpoint/2010/main" val="4143676860"/>
              </p:ext>
            </p:extLst>
          </p:nvPr>
        </p:nvGraphicFramePr>
        <p:xfrm>
          <a:off x="462670" y="8130422"/>
          <a:ext cx="5880979" cy="1482858"/>
        </p:xfrm>
        <a:graphic>
          <a:graphicData uri="http://schemas.openxmlformats.org/drawingml/2006/table">
            <a:tbl>
              <a:tblPr firstRow="1" bandRow="1">
                <a:tableStyleId>{5940675A-B579-460E-94D1-54222C63F5DA}</a:tableStyleId>
              </a:tblPr>
              <a:tblGrid>
                <a:gridCol w="1606275">
                  <a:extLst>
                    <a:ext uri="{9D8B030D-6E8A-4147-A177-3AD203B41FA5}">
                      <a16:colId xmlns:a16="http://schemas.microsoft.com/office/drawing/2014/main" val="4127505170"/>
                    </a:ext>
                  </a:extLst>
                </a:gridCol>
                <a:gridCol w="1634837">
                  <a:extLst>
                    <a:ext uri="{9D8B030D-6E8A-4147-A177-3AD203B41FA5}">
                      <a16:colId xmlns:a16="http://schemas.microsoft.com/office/drawing/2014/main" val="2004134780"/>
                    </a:ext>
                  </a:extLst>
                </a:gridCol>
                <a:gridCol w="2639867">
                  <a:extLst>
                    <a:ext uri="{9D8B030D-6E8A-4147-A177-3AD203B41FA5}">
                      <a16:colId xmlns:a16="http://schemas.microsoft.com/office/drawing/2014/main" val="1646682530"/>
                    </a:ext>
                  </a:extLst>
                </a:gridCol>
              </a:tblGrid>
              <a:tr h="370840">
                <a:tc>
                  <a:txBody>
                    <a:bodyPr/>
                    <a:lstStyle/>
                    <a:p>
                      <a:r>
                        <a:rPr kumimoji="1" lang="ja-JP" altLang="en-US" sz="1200" dirty="0">
                          <a:latin typeface="+mn-ea"/>
                          <a:ea typeface="+mn-ea"/>
                        </a:rPr>
                        <a:t>名称</a:t>
                      </a:r>
                    </a:p>
                  </a:txBody>
                  <a:tcPr anchor="ctr"/>
                </a:tc>
                <a:tc>
                  <a:txBody>
                    <a:bodyPr/>
                    <a:lstStyle/>
                    <a:p>
                      <a:r>
                        <a:rPr kumimoji="1" lang="ja-JP" altLang="en-US" sz="1200" dirty="0">
                          <a:latin typeface="+mn-ea"/>
                          <a:ea typeface="+mn-ea"/>
                        </a:rPr>
                        <a:t>電話番号</a:t>
                      </a:r>
                    </a:p>
                  </a:txBody>
                  <a:tcPr anchor="ctr"/>
                </a:tc>
                <a:tc>
                  <a:txBody>
                    <a:bodyPr/>
                    <a:lstStyle/>
                    <a:p>
                      <a:r>
                        <a:rPr kumimoji="1" lang="ja-JP" altLang="en-US" sz="1200" dirty="0">
                          <a:latin typeface="+mn-ea"/>
                          <a:ea typeface="+mn-ea"/>
                        </a:rPr>
                        <a:t>住所</a:t>
                      </a:r>
                    </a:p>
                  </a:txBody>
                  <a:tcPr anchor="ctr"/>
                </a:tc>
                <a:extLst>
                  <a:ext uri="{0D108BD9-81ED-4DB2-BD59-A6C34878D82A}">
                    <a16:rowId xmlns:a16="http://schemas.microsoft.com/office/drawing/2014/main" val="2641633635"/>
                  </a:ext>
                </a:extLst>
              </a:tr>
              <a:tr h="399432">
                <a:tc>
                  <a:txBody>
                    <a:bodyPr/>
                    <a:lstStyle/>
                    <a:p>
                      <a:r>
                        <a:rPr kumimoji="1" lang="ja-JP" altLang="en-US" sz="1200" dirty="0">
                          <a:latin typeface="+mn-ea"/>
                          <a:ea typeface="+mn-ea"/>
                        </a:rPr>
                        <a:t>ぶるーむの風相談室</a:t>
                      </a:r>
                      <a:endParaRPr kumimoji="1" lang="en-US" altLang="ja-JP" sz="1200" dirty="0">
                        <a:latin typeface="+mn-ea"/>
                        <a:ea typeface="+mn-ea"/>
                      </a:endParaRPr>
                    </a:p>
                  </a:txBody>
                  <a:tcPr anchor="ctr"/>
                </a:tc>
                <a:tc>
                  <a:txBody>
                    <a:bodyPr/>
                    <a:lstStyle/>
                    <a:p>
                      <a:r>
                        <a:rPr kumimoji="1" lang="en-US" altLang="ja-JP" sz="1200" dirty="0">
                          <a:latin typeface="+mn-ea"/>
                          <a:ea typeface="+mn-ea"/>
                        </a:rPr>
                        <a:t>04-7128-4135</a:t>
                      </a:r>
                      <a:endParaRPr kumimoji="1" lang="ja-JP" altLang="en-US" sz="1200" dirty="0">
                        <a:latin typeface="+mn-ea"/>
                        <a:ea typeface="+mn-ea"/>
                      </a:endParaRPr>
                    </a:p>
                  </a:txBody>
                  <a:tcPr anchor="ctr"/>
                </a:tc>
                <a:tc>
                  <a:txBody>
                    <a:bodyPr/>
                    <a:lstStyle/>
                    <a:p>
                      <a:r>
                        <a:rPr kumimoji="1" lang="ja-JP" altLang="en-US" sz="1200" dirty="0">
                          <a:latin typeface="+mn-ea"/>
                          <a:ea typeface="+mn-ea"/>
                        </a:rPr>
                        <a:t>柏市中原</a:t>
                      </a:r>
                      <a:r>
                        <a:rPr kumimoji="1" lang="en-US" altLang="ja-JP" sz="1200" dirty="0">
                          <a:latin typeface="+mn-ea"/>
                          <a:ea typeface="+mn-ea"/>
                        </a:rPr>
                        <a:t>1817-1</a:t>
                      </a:r>
                      <a:endParaRPr kumimoji="1" lang="ja-JP" altLang="en-US" sz="1200" dirty="0">
                        <a:latin typeface="+mn-ea"/>
                        <a:ea typeface="+mn-ea"/>
                      </a:endParaRPr>
                    </a:p>
                  </a:txBody>
                  <a:tcPr anchor="ctr"/>
                </a:tc>
                <a:extLst>
                  <a:ext uri="{0D108BD9-81ED-4DB2-BD59-A6C34878D82A}">
                    <a16:rowId xmlns:a16="http://schemas.microsoft.com/office/drawing/2014/main" val="1610616334"/>
                  </a:ext>
                </a:extLst>
              </a:tr>
              <a:tr h="341746">
                <a:tc>
                  <a:txBody>
                    <a:bodyPr/>
                    <a:lstStyle/>
                    <a:p>
                      <a:r>
                        <a:rPr kumimoji="1" lang="ja-JP" altLang="en-US" sz="1200" dirty="0">
                          <a:latin typeface="+mn-ea"/>
                          <a:ea typeface="+mn-ea"/>
                        </a:rPr>
                        <a:t>しおり相談室</a:t>
                      </a:r>
                    </a:p>
                  </a:txBody>
                  <a:tcPr anchor="ctr"/>
                </a:tc>
                <a:tc>
                  <a:txBody>
                    <a:bodyPr/>
                    <a:lstStyle/>
                    <a:p>
                      <a:r>
                        <a:rPr kumimoji="1" lang="en-US" altLang="ja-JP" sz="1200" dirty="0">
                          <a:latin typeface="+mn-ea"/>
                          <a:ea typeface="+mn-ea"/>
                        </a:rPr>
                        <a:t>04-7138-6656</a:t>
                      </a:r>
                      <a:endParaRPr kumimoji="1" lang="ja-JP" altLang="en-US" sz="1200" dirty="0">
                        <a:latin typeface="+mn-ea"/>
                        <a:ea typeface="+mn-ea"/>
                      </a:endParaRPr>
                    </a:p>
                  </a:txBody>
                  <a:tcPr anchor="ctr"/>
                </a:tc>
                <a:tc>
                  <a:txBody>
                    <a:bodyPr/>
                    <a:lstStyle/>
                    <a:p>
                      <a:r>
                        <a:rPr kumimoji="1" lang="zh-TW" altLang="en-US" sz="1200">
                          <a:latin typeface="游ゴシック" panose="020B0400000000000000" pitchFamily="50" charset="-128"/>
                          <a:ea typeface="游ゴシック" panose="020B0400000000000000" pitchFamily="50" charset="-128"/>
                        </a:rPr>
                        <a:t>柏市</a:t>
                      </a:r>
                      <a:r>
                        <a:rPr kumimoji="1" lang="zh-TW" altLang="en-US" sz="1200" dirty="0">
                          <a:latin typeface="游ゴシック" panose="020B0400000000000000" pitchFamily="50" charset="-128"/>
                          <a:ea typeface="游ゴシック" panose="020B0400000000000000" pitchFamily="50" charset="-128"/>
                        </a:rPr>
                        <a:t>柏</a:t>
                      </a:r>
                      <a:r>
                        <a:rPr kumimoji="1" lang="en-US" altLang="zh-TW" sz="1200" dirty="0">
                          <a:latin typeface="游ゴシック" panose="020B0400000000000000" pitchFamily="50" charset="-128"/>
                          <a:ea typeface="游ゴシック" panose="020B0400000000000000" pitchFamily="50" charset="-128"/>
                        </a:rPr>
                        <a:t>690-2</a:t>
                      </a:r>
                      <a:endParaRPr kumimoji="1" lang="ja-JP" altLang="en-US" sz="1200" dirty="0">
                        <a:latin typeface="游ゴシック" panose="020B0400000000000000" pitchFamily="50" charset="-128"/>
                        <a:ea typeface="游ゴシック" panose="020B0400000000000000" pitchFamily="50" charset="-128"/>
                      </a:endParaRPr>
                    </a:p>
                  </a:txBody>
                  <a:tcPr anchor="ctr"/>
                </a:tc>
                <a:extLst>
                  <a:ext uri="{0D108BD9-81ED-4DB2-BD59-A6C34878D82A}">
                    <a16:rowId xmlns:a16="http://schemas.microsoft.com/office/drawing/2014/main" val="42709390"/>
                  </a:ext>
                </a:extLst>
              </a:tr>
              <a:tr h="370840">
                <a:tc>
                  <a:txBody>
                    <a:bodyPr/>
                    <a:lstStyle/>
                    <a:p>
                      <a:r>
                        <a:rPr kumimoji="1" lang="ja-JP" altLang="en-US" sz="1200" dirty="0">
                          <a:latin typeface="+mn-ea"/>
                          <a:ea typeface="+mn-ea"/>
                        </a:rPr>
                        <a:t>たんぽぽセンター</a:t>
                      </a:r>
                    </a:p>
                  </a:txBody>
                  <a:tcPr anchor="ctr"/>
                </a:tc>
                <a:tc>
                  <a:txBody>
                    <a:bodyPr/>
                    <a:lstStyle/>
                    <a:p>
                      <a:r>
                        <a:rPr kumimoji="1" lang="en-US" altLang="ja-JP" sz="1200" dirty="0">
                          <a:latin typeface="+mn-ea"/>
                          <a:ea typeface="+mn-ea"/>
                        </a:rPr>
                        <a:t>04-7160-1239</a:t>
                      </a:r>
                      <a:endParaRPr kumimoji="1" lang="ja-JP" altLang="en-US" sz="1200" dirty="0">
                        <a:latin typeface="+mn-ea"/>
                        <a:ea typeface="+mn-ea"/>
                      </a:endParaRPr>
                    </a:p>
                  </a:txBody>
                  <a:tcPr anchor="ctr"/>
                </a:tc>
                <a:tc>
                  <a:txBody>
                    <a:bodyPr/>
                    <a:lstStyle/>
                    <a:p>
                      <a:r>
                        <a:rPr kumimoji="1" lang="ja-JP" altLang="en-US" sz="1200" dirty="0">
                          <a:latin typeface="+mn-ea"/>
                          <a:ea typeface="+mn-ea"/>
                        </a:rPr>
                        <a:t>柏市柏下</a:t>
                      </a:r>
                      <a:r>
                        <a:rPr kumimoji="1" lang="en-US" altLang="ja-JP" sz="1200" dirty="0">
                          <a:latin typeface="+mn-ea"/>
                          <a:ea typeface="+mn-ea"/>
                        </a:rPr>
                        <a:t>135-1</a:t>
                      </a:r>
                      <a:endParaRPr kumimoji="1" lang="ja-JP" altLang="en-US" sz="1200" dirty="0">
                        <a:latin typeface="+mn-ea"/>
                        <a:ea typeface="+mn-ea"/>
                      </a:endParaRPr>
                    </a:p>
                  </a:txBody>
                  <a:tcPr anchor="ctr"/>
                </a:tc>
                <a:extLst>
                  <a:ext uri="{0D108BD9-81ED-4DB2-BD59-A6C34878D82A}">
                    <a16:rowId xmlns:a16="http://schemas.microsoft.com/office/drawing/2014/main" val="1967792936"/>
                  </a:ext>
                </a:extLst>
              </a:tr>
            </a:tbl>
          </a:graphicData>
        </a:graphic>
      </p:graphicFrame>
    </p:spTree>
    <p:extLst>
      <p:ext uri="{BB962C8B-B14F-4D97-AF65-F5344CB8AC3E}">
        <p14:creationId xmlns:p14="http://schemas.microsoft.com/office/powerpoint/2010/main" val="36682591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2635</TotalTime>
  <Words>399</Words>
  <Application>Microsoft Office PowerPoint</Application>
  <PresentationFormat>A4 210 x 297 mm</PresentationFormat>
  <Paragraphs>74</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はなぞめフォント</vt:lpstr>
      <vt:lpstr>よもぎフォント</vt:lpstr>
      <vt:lpstr>游ゴシック</vt:lpstr>
      <vt:lpstr>游ゴシック Light</vt:lpstr>
      <vt:lpstr>Arial</vt:lpstr>
      <vt:lpstr>Calibri</vt:lpstr>
      <vt:lpstr>Calibri Light</vt:lpstr>
      <vt:lpstr>Office テーマ</vt:lpstr>
      <vt:lpstr>PowerPoint プレゼンテーション</vt:lpstr>
      <vt:lpstr>行政手続きや相談の窓口について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大久保 夏樹</dc:creator>
  <cp:lastModifiedBy>障害福祉課４４</cp:lastModifiedBy>
  <cp:revision>9</cp:revision>
  <cp:lastPrinted>2024-05-30T02:23:24Z</cp:lastPrinted>
  <dcterms:created xsi:type="dcterms:W3CDTF">2023-03-26T11:08:05Z</dcterms:created>
  <dcterms:modified xsi:type="dcterms:W3CDTF">2026-02-06T08:00:57Z</dcterms:modified>
</cp:coreProperties>
</file>