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7" r:id="rId9"/>
    <p:sldId id="269" r:id="rId10"/>
  </p:sldIdLst>
  <p:sldSz cx="12192000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8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KWServer01\&#24193;&#20869;&#20849;&#26377;\06&#31119;&#31049;&#37096;\060500&#38556;&#23475;&#31119;&#31049;&#35506;\&#9734;&#21307;&#12465;&#12450;&#12450;&#12531;&#12465;&#12540;&#12488;&#9734;\&#38556;&#23475;&#31119;&#31049;&#35506;&#20316;&#26989;&#20013;\1112_&#12304;&#12464;&#12521;&#12501;&#20316;&#25104;&#20013;&#12305;&#25552;&#20986;&#29992;&#12480;&#12502;&#12523;&#12481;&#12455;&#12483;&#12463;&#20013;&#65297;&#65374;&#65299;&#65302;&#65305;&#12304;&#12501;&#12457;&#12540;&#12510;&#12483;&#12488;&#12305;&#21307;&#12465;&#12450;_&#12450;&#12531;&#12465;&#12540;&#12488;&#20837;&#21147;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KWServer01\&#24193;&#20869;&#20849;&#26377;\06&#31119;&#31049;&#37096;\060500&#38556;&#23475;&#31119;&#31049;&#35506;\&#9734;&#21307;&#12465;&#12450;&#12450;&#12531;&#12465;&#12540;&#12488;&#9734;\&#38556;&#23475;&#31119;&#31049;&#35506;&#20316;&#26989;&#20013;\1112_&#12304;&#12464;&#12521;&#12501;&#20316;&#25104;&#20013;&#12305;&#25552;&#20986;&#29992;&#12480;&#12502;&#12523;&#12481;&#12455;&#12483;&#12463;&#20013;&#65297;&#65374;&#65299;&#65302;&#65305;&#12304;&#12501;&#12457;&#12540;&#12510;&#12483;&#12488;&#12305;&#21307;&#12465;&#12450;_&#12450;&#12531;&#12465;&#12540;&#12488;&#20837;&#21147;.xlsm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KWServer01\&#24193;&#20869;&#20849;&#26377;\06&#31119;&#31049;&#37096;\060500&#38556;&#23475;&#31119;&#31049;&#35506;\&#9734;&#21307;&#12465;&#12450;&#12450;&#12531;&#12465;&#12540;&#12488;&#9734;\&#38556;&#23475;&#31119;&#31049;&#35506;&#20316;&#26989;&#20013;\1112_&#12304;&#12464;&#12521;&#12501;&#20316;&#25104;&#20013;&#12305;&#25552;&#20986;&#29992;&#12480;&#12502;&#12523;&#12481;&#12455;&#12483;&#12463;&#20013;&#65297;&#65374;&#65299;&#65302;&#65305;&#12304;&#12501;&#12457;&#12540;&#12510;&#12483;&#12488;&#12305;&#21307;&#12465;&#12450;_&#12450;&#12531;&#12465;&#12540;&#12488;&#20837;&#21147;.xlsm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KWServer01\&#24193;&#20869;&#20849;&#26377;\06&#31119;&#31049;&#37096;\060500&#38556;&#23475;&#31119;&#31049;&#35506;\&#9734;&#21307;&#12465;&#12450;&#12450;&#12531;&#12465;&#12540;&#12488;&#9734;\&#38556;&#23475;&#31119;&#31049;&#35506;&#20316;&#26989;&#20013;\1112_&#12304;&#12464;&#12521;&#12501;&#20316;&#25104;&#20013;&#12305;&#25552;&#20986;&#29992;&#12480;&#12502;&#12523;&#12481;&#12455;&#12483;&#12463;&#20013;&#65297;&#65374;&#65299;&#65302;&#65305;&#12304;&#12501;&#12457;&#12540;&#12510;&#12483;&#12488;&#12305;&#21307;&#12465;&#12450;_&#12450;&#12531;&#12465;&#12540;&#12488;&#20837;&#21147;.xlsm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KWServer01\&#24193;&#20869;&#20849;&#26377;\06&#31119;&#31049;&#37096;\060500&#38556;&#23475;&#31119;&#31049;&#35506;\&#9734;&#21307;&#12465;&#12450;&#12450;&#12531;&#12465;&#12540;&#12488;&#9734;\&#38556;&#23475;&#31119;&#31049;&#35506;&#20316;&#26989;&#20013;\&#12304;&#12464;&#12521;&#12501;&#20316;&#25104;&#20013;&#12305;&#25552;&#20986;&#29992;&#12480;&#12502;&#12523;&#12481;&#12455;&#12483;&#12463;&#20013;&#65297;&#65374;&#65299;&#65302;&#65305;&#12304;&#12501;&#12457;&#12540;&#12510;&#12483;&#12488;&#12305;&#21307;&#12465;&#12450;_&#12450;&#12531;&#12465;&#12540;&#12488;&#20837;&#21147;.xlsm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KWServer01\&#24193;&#20869;&#20849;&#26377;\06&#31119;&#31049;&#37096;\060500&#38556;&#23475;&#31119;&#31049;&#35506;\&#9734;&#21307;&#12465;&#12450;&#12450;&#12531;&#12465;&#12540;&#12488;&#9734;\&#38556;&#23475;&#31119;&#31049;&#35506;&#20316;&#26989;&#20013;\1112_&#12304;&#12464;&#12521;&#12501;&#20316;&#25104;&#20013;&#12305;&#25552;&#20986;&#29992;&#12480;&#12502;&#12523;&#12481;&#12455;&#12483;&#12463;&#20013;&#65297;&#65374;&#65299;&#65302;&#65305;&#12304;&#12501;&#12457;&#12540;&#12510;&#12483;&#12488;&#12305;&#21307;&#12465;&#12450;_&#12450;&#12531;&#12465;&#12540;&#12488;&#20837;&#21147;.xlsm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KWServer01\&#24193;&#20869;&#20849;&#26377;\06&#31119;&#31049;&#37096;\060500&#38556;&#23475;&#31119;&#31049;&#35506;\&#9734;&#21307;&#12465;&#12450;&#12450;&#12531;&#12465;&#12540;&#12488;&#9734;\&#38556;&#23475;&#31119;&#31049;&#35506;&#20316;&#26989;&#20013;\1112_&#12304;&#12464;&#12521;&#12501;&#20316;&#25104;&#20013;&#12305;&#25552;&#20986;&#29992;&#12480;&#12502;&#12523;&#12481;&#12455;&#12483;&#12463;&#20013;&#65297;&#65374;&#65299;&#65302;&#65305;&#12304;&#12501;&#12457;&#12540;&#12510;&#12483;&#12488;&#12305;&#21307;&#12465;&#12450;_&#12450;&#12531;&#12465;&#12540;&#12488;&#20837;&#21147;.xlsm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KWServer01\&#24193;&#20869;&#20849;&#26377;\06&#31119;&#31049;&#37096;\060500&#38556;&#23475;&#31119;&#31049;&#35506;\&#9734;&#21307;&#12465;&#12450;&#12450;&#12531;&#12465;&#12540;&#12488;&#9734;\&#38556;&#23475;&#31119;&#31049;&#35506;&#20316;&#26989;&#20013;\&#12304;&#12464;&#12521;&#12501;&#20316;&#25104;&#20013;&#12305;&#25552;&#20986;&#29992;&#12480;&#12502;&#12523;&#12481;&#12455;&#12483;&#12463;&#20013;&#65297;&#65374;&#65299;&#65302;&#65305;&#12304;&#12501;&#12457;&#12540;&#12510;&#12483;&#12488;&#12305;&#21307;&#12465;&#12450;_&#12450;&#12531;&#12465;&#12540;&#12488;&#20837;&#21147;.xlsm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KWServer01\&#24193;&#20869;&#20849;&#26377;\06&#31119;&#31049;&#37096;\060500&#38556;&#23475;&#31119;&#31049;&#35506;\&#9734;&#21307;&#12465;&#12450;&#12450;&#12531;&#12465;&#12540;&#12488;&#9734;\&#38556;&#23475;&#31119;&#31049;&#35506;&#20316;&#26989;&#20013;\&#12304;&#12464;&#12521;&#12501;&#20316;&#25104;&#20013;&#12305;&#25552;&#20986;&#29992;&#12480;&#12502;&#12523;&#12481;&#12455;&#12483;&#12463;&#20013;&#65297;&#65374;&#65299;&#65302;&#65305;&#12304;&#12501;&#12457;&#12540;&#12510;&#12483;&#12488;&#12305;&#21307;&#12465;&#12450;_&#12450;&#12531;&#12465;&#12540;&#12488;&#20837;&#21147;.xlsm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'グラフ作成 (修正後) 横棒'!$B$294</c:f>
              <c:strCache>
                <c:ptCount val="1"/>
                <c:pt idx="0">
                  <c:v>回答数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'グラフ作成 (修正後) 横棒'!$A$295:$A$309</c:f>
              <c:strCache>
                <c:ptCount val="15"/>
                <c:pt idx="0">
                  <c:v>不明</c:v>
                </c:pt>
                <c:pt idx="1">
                  <c:v>鼻咽頭エアウェイ</c:v>
                </c:pt>
                <c:pt idx="2">
                  <c:v>中心静脈カテーテルの管理</c:v>
                </c:pt>
                <c:pt idx="3">
                  <c:v>痙攣時の処置</c:v>
                </c:pt>
                <c:pt idx="4">
                  <c:v> 透析</c:v>
                </c:pt>
                <c:pt idx="5">
                  <c:v>気管切開</c:v>
                </c:pt>
                <c:pt idx="6">
                  <c:v>ネブライザーの管理</c:v>
                </c:pt>
                <c:pt idx="7">
                  <c:v>人工呼吸器</c:v>
                </c:pt>
                <c:pt idx="8">
                  <c:v>血糖測定</c:v>
                </c:pt>
                <c:pt idx="9">
                  <c:v>導尿</c:v>
                </c:pt>
                <c:pt idx="10">
                  <c:v>酸素療法</c:v>
                </c:pt>
                <c:pt idx="11">
                  <c:v>皮下注射</c:v>
                </c:pt>
                <c:pt idx="12">
                  <c:v>吸引</c:v>
                </c:pt>
                <c:pt idx="13">
                  <c:v>経管栄養</c:v>
                </c:pt>
                <c:pt idx="14">
                  <c:v>排便管理</c:v>
                </c:pt>
              </c:strCache>
            </c:strRef>
          </c:cat>
          <c:val>
            <c:numRef>
              <c:f>'グラフ作成 (修正後) 横棒'!$B$295:$B$309</c:f>
              <c:numCache>
                <c:formatCode>General</c:formatCode>
                <c:ptCount val="15"/>
                <c:pt idx="0">
                  <c:v>5</c:v>
                </c:pt>
                <c:pt idx="1">
                  <c:v>9</c:v>
                </c:pt>
                <c:pt idx="2">
                  <c:v>9</c:v>
                </c:pt>
                <c:pt idx="3">
                  <c:v>24</c:v>
                </c:pt>
                <c:pt idx="4">
                  <c:v>26</c:v>
                </c:pt>
                <c:pt idx="5">
                  <c:v>35</c:v>
                </c:pt>
                <c:pt idx="6">
                  <c:v>39</c:v>
                </c:pt>
                <c:pt idx="7">
                  <c:v>40</c:v>
                </c:pt>
                <c:pt idx="8">
                  <c:v>44</c:v>
                </c:pt>
                <c:pt idx="9">
                  <c:v>60</c:v>
                </c:pt>
                <c:pt idx="10">
                  <c:v>64</c:v>
                </c:pt>
                <c:pt idx="11">
                  <c:v>68</c:v>
                </c:pt>
                <c:pt idx="12">
                  <c:v>73</c:v>
                </c:pt>
                <c:pt idx="13">
                  <c:v>91</c:v>
                </c:pt>
                <c:pt idx="14">
                  <c:v>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B-4698-A83A-E98DD6E4DEA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61343424"/>
        <c:axId val="261339488"/>
      </c:barChart>
      <c:catAx>
        <c:axId val="261343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61339488"/>
        <c:crosses val="autoZero"/>
        <c:auto val="1"/>
        <c:lblAlgn val="ctr"/>
        <c:lblOffset val="100"/>
        <c:noMultiLvlLbl val="0"/>
      </c:catAx>
      <c:valAx>
        <c:axId val="2613394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61343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 sz="1200"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'グラフ作成 (修正後)'!$B$214</c:f>
              <c:strCache>
                <c:ptCount val="1"/>
                <c:pt idx="0">
                  <c:v>回答数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'グラフ作成 (修正後)'!$A$215:$A$228</c:f>
              <c:strCache>
                <c:ptCount val="14"/>
                <c:pt idx="0">
                  <c:v>無回答</c:v>
                </c:pt>
                <c:pt idx="1">
                  <c:v>不明</c:v>
                </c:pt>
                <c:pt idx="2">
                  <c:v>その他</c:v>
                </c:pt>
                <c:pt idx="3">
                  <c:v>民間の入店の拒否</c:v>
                </c:pt>
                <c:pt idx="4">
                  <c:v>当事者･家族の集まりがない</c:v>
                </c:pt>
                <c:pt idx="5">
                  <c:v>相談相手がいない</c:v>
                </c:pt>
                <c:pt idx="6">
                  <c:v>他の兄弟姉妹との時間の確保</c:v>
                </c:pt>
                <c:pt idx="7">
                  <c:v>社会資源がわからない</c:v>
                </c:pt>
                <c:pt idx="8">
                  <c:v>医ケアの対応への不安</c:v>
                </c:pt>
                <c:pt idx="9">
                  <c:v>急変時への不安</c:v>
                </c:pt>
                <c:pt idx="10">
                  <c:v>特になし</c:v>
                </c:pt>
                <c:pt idx="11">
                  <c:v>介護者の休養の確保</c:v>
                </c:pt>
                <c:pt idx="12">
                  <c:v>経済的負担</c:v>
                </c:pt>
                <c:pt idx="13">
                  <c:v>災害時への不安</c:v>
                </c:pt>
              </c:strCache>
            </c:strRef>
          </c:cat>
          <c:val>
            <c:numRef>
              <c:f>'グラフ作成 (修正後)'!$B$215:$B$228</c:f>
              <c:numCache>
                <c:formatCode>General</c:formatCode>
                <c:ptCount val="14"/>
                <c:pt idx="0">
                  <c:v>13</c:v>
                </c:pt>
                <c:pt idx="1">
                  <c:v>10</c:v>
                </c:pt>
                <c:pt idx="2">
                  <c:v>37</c:v>
                </c:pt>
                <c:pt idx="3">
                  <c:v>2</c:v>
                </c:pt>
                <c:pt idx="4">
                  <c:v>5</c:v>
                </c:pt>
                <c:pt idx="5">
                  <c:v>12</c:v>
                </c:pt>
                <c:pt idx="6">
                  <c:v>16</c:v>
                </c:pt>
                <c:pt idx="7">
                  <c:v>25</c:v>
                </c:pt>
                <c:pt idx="8">
                  <c:v>40</c:v>
                </c:pt>
                <c:pt idx="9">
                  <c:v>68</c:v>
                </c:pt>
                <c:pt idx="10">
                  <c:v>70</c:v>
                </c:pt>
                <c:pt idx="11">
                  <c:v>84</c:v>
                </c:pt>
                <c:pt idx="12">
                  <c:v>89</c:v>
                </c:pt>
                <c:pt idx="13">
                  <c:v>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E7-44A8-BBBC-EFCAC7D75F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695327992"/>
        <c:axId val="695325696"/>
      </c:barChart>
      <c:catAx>
        <c:axId val="695327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95325696"/>
        <c:crosses val="autoZero"/>
        <c:auto val="1"/>
        <c:lblAlgn val="ctr"/>
        <c:lblOffset val="100"/>
        <c:noMultiLvlLbl val="0"/>
      </c:catAx>
      <c:valAx>
        <c:axId val="6953256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95327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 sz="1200"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'グラフ作成 (修正後)'!$B$231</c:f>
              <c:strCache>
                <c:ptCount val="1"/>
                <c:pt idx="0">
                  <c:v>回答数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'グラフ作成 (修正後)'!$A$232:$A$246</c:f>
              <c:strCache>
                <c:ptCount val="15"/>
                <c:pt idx="0">
                  <c:v>無回答</c:v>
                </c:pt>
                <c:pt idx="1">
                  <c:v>不明</c:v>
                </c:pt>
                <c:pt idx="2">
                  <c:v>特になし</c:v>
                </c:pt>
                <c:pt idx="3">
                  <c:v>その他</c:v>
                </c:pt>
                <c:pt idx="4">
                  <c:v>医ケア児等コーディネーター</c:v>
                </c:pt>
                <c:pt idx="5">
                  <c:v>学校の教員</c:v>
                </c:pt>
                <c:pt idx="6">
                  <c:v>千葉県医ケア児等支援センター</c:v>
                </c:pt>
                <c:pt idx="7">
                  <c:v>地域包括支援センター</c:v>
                </c:pt>
                <c:pt idx="8">
                  <c:v>友人</c:v>
                </c:pt>
                <c:pt idx="9">
                  <c:v>通所施設職員</c:v>
                </c:pt>
                <c:pt idx="10">
                  <c:v>ヘルパー</c:v>
                </c:pt>
                <c:pt idx="11">
                  <c:v>SNS</c:v>
                </c:pt>
                <c:pt idx="12">
                  <c:v>訪問看護</c:v>
                </c:pt>
                <c:pt idx="13">
                  <c:v>相談支援専門員･ケアマネージャー</c:v>
                </c:pt>
                <c:pt idx="14">
                  <c:v>病院スタッフ</c:v>
                </c:pt>
              </c:strCache>
            </c:strRef>
          </c:cat>
          <c:val>
            <c:numRef>
              <c:f>'グラフ作成 (修正後)'!$B$232:$B$246</c:f>
              <c:numCache>
                <c:formatCode>General</c:formatCode>
                <c:ptCount val="15"/>
                <c:pt idx="0">
                  <c:v>10</c:v>
                </c:pt>
                <c:pt idx="1">
                  <c:v>14</c:v>
                </c:pt>
                <c:pt idx="2">
                  <c:v>21</c:v>
                </c:pt>
                <c:pt idx="3">
                  <c:v>27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14</c:v>
                </c:pt>
                <c:pt idx="8">
                  <c:v>19</c:v>
                </c:pt>
                <c:pt idx="9">
                  <c:v>29</c:v>
                </c:pt>
                <c:pt idx="10">
                  <c:v>35</c:v>
                </c:pt>
                <c:pt idx="11">
                  <c:v>46</c:v>
                </c:pt>
                <c:pt idx="12">
                  <c:v>130</c:v>
                </c:pt>
                <c:pt idx="13">
                  <c:v>154</c:v>
                </c:pt>
                <c:pt idx="14">
                  <c:v>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F0-4D41-88FC-EE233CEC5C4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42955120"/>
        <c:axId val="442957088"/>
      </c:barChart>
      <c:catAx>
        <c:axId val="442955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42957088"/>
        <c:crosses val="autoZero"/>
        <c:auto val="1"/>
        <c:lblAlgn val="ctr"/>
        <c:lblOffset val="100"/>
        <c:noMultiLvlLbl val="0"/>
      </c:catAx>
      <c:valAx>
        <c:axId val="4429570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42955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 sz="900"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'グラフ作成 (修正後)'!$B$231</c:f>
              <c:strCache>
                <c:ptCount val="1"/>
                <c:pt idx="0">
                  <c:v>回答数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'グラフ作成 (修正後)'!$A$232:$A$246</c:f>
              <c:strCache>
                <c:ptCount val="15"/>
                <c:pt idx="0">
                  <c:v>無回答</c:v>
                </c:pt>
                <c:pt idx="1">
                  <c:v>不明</c:v>
                </c:pt>
                <c:pt idx="2">
                  <c:v>特になし</c:v>
                </c:pt>
                <c:pt idx="3">
                  <c:v>その他</c:v>
                </c:pt>
                <c:pt idx="4">
                  <c:v>医ケア児等コーディネーター</c:v>
                </c:pt>
                <c:pt idx="5">
                  <c:v>学校の教員</c:v>
                </c:pt>
                <c:pt idx="6">
                  <c:v>千葉県医ケア児等支援センター</c:v>
                </c:pt>
                <c:pt idx="7">
                  <c:v>地域包括支援センター</c:v>
                </c:pt>
                <c:pt idx="8">
                  <c:v>友人</c:v>
                </c:pt>
                <c:pt idx="9">
                  <c:v>通所施設職員</c:v>
                </c:pt>
                <c:pt idx="10">
                  <c:v>ヘルパー</c:v>
                </c:pt>
                <c:pt idx="11">
                  <c:v>SNS</c:v>
                </c:pt>
                <c:pt idx="12">
                  <c:v>訪問看護</c:v>
                </c:pt>
                <c:pt idx="13">
                  <c:v>相談支援専門員･ケアマネージャー</c:v>
                </c:pt>
                <c:pt idx="14">
                  <c:v>病院スタッフ</c:v>
                </c:pt>
              </c:strCache>
            </c:strRef>
          </c:cat>
          <c:val>
            <c:numRef>
              <c:f>'グラフ作成 (修正後)'!$B$232:$B$246</c:f>
              <c:numCache>
                <c:formatCode>General</c:formatCode>
                <c:ptCount val="15"/>
                <c:pt idx="0">
                  <c:v>10</c:v>
                </c:pt>
                <c:pt idx="1">
                  <c:v>14</c:v>
                </c:pt>
                <c:pt idx="2">
                  <c:v>21</c:v>
                </c:pt>
                <c:pt idx="3">
                  <c:v>27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14</c:v>
                </c:pt>
                <c:pt idx="8">
                  <c:v>19</c:v>
                </c:pt>
                <c:pt idx="9">
                  <c:v>29</c:v>
                </c:pt>
                <c:pt idx="10">
                  <c:v>35</c:v>
                </c:pt>
                <c:pt idx="11">
                  <c:v>46</c:v>
                </c:pt>
                <c:pt idx="12">
                  <c:v>130</c:v>
                </c:pt>
                <c:pt idx="13">
                  <c:v>154</c:v>
                </c:pt>
                <c:pt idx="14">
                  <c:v>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6D-48D4-8E3D-049ED4E2A25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42955120"/>
        <c:axId val="442957088"/>
      </c:barChart>
      <c:catAx>
        <c:axId val="442955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42957088"/>
        <c:crosses val="autoZero"/>
        <c:auto val="1"/>
        <c:lblAlgn val="ctr"/>
        <c:lblOffset val="100"/>
        <c:noMultiLvlLbl val="0"/>
      </c:catAx>
      <c:valAx>
        <c:axId val="4429570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42955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 sz="900"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'グラフ作成 (修正後) 横棒'!$B$604</c:f>
              <c:strCache>
                <c:ptCount val="1"/>
                <c:pt idx="0">
                  <c:v>回答数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'グラフ作成 (修正後) 横棒'!$A$605:$A$620</c:f>
              <c:strCache>
                <c:ptCount val="16"/>
                <c:pt idx="0">
                  <c:v>無回答</c:v>
                </c:pt>
                <c:pt idx="1">
                  <c:v>不明</c:v>
                </c:pt>
                <c:pt idx="2">
                  <c:v>いない</c:v>
                </c:pt>
                <c:pt idx="3">
                  <c:v>その他</c:v>
                </c:pt>
                <c:pt idx="4">
                  <c:v>医ケア児等コーディネーター</c:v>
                </c:pt>
                <c:pt idx="5">
                  <c:v>千葉県医ケア児等支援センター</c:v>
                </c:pt>
                <c:pt idx="6">
                  <c:v>祖父母</c:v>
                </c:pt>
                <c:pt idx="7">
                  <c:v>父</c:v>
                </c:pt>
                <c:pt idx="8">
                  <c:v>ヘルパー</c:v>
                </c:pt>
                <c:pt idx="9">
                  <c:v>母</c:v>
                </c:pt>
                <c:pt idx="10">
                  <c:v>通所施設職員</c:v>
                </c:pt>
                <c:pt idx="11">
                  <c:v>兄弟姉妹</c:v>
                </c:pt>
                <c:pt idx="12">
                  <c:v>配偶者</c:v>
                </c:pt>
                <c:pt idx="13">
                  <c:v>訪問看護</c:v>
                </c:pt>
                <c:pt idx="14">
                  <c:v>相談支援専門員･ケアマネージャー</c:v>
                </c:pt>
                <c:pt idx="15">
                  <c:v>病院スタッフ</c:v>
                </c:pt>
              </c:strCache>
            </c:strRef>
          </c:cat>
          <c:val>
            <c:numRef>
              <c:f>'グラフ作成 (修正後) 横棒'!$B$605:$B$620</c:f>
              <c:numCache>
                <c:formatCode>General</c:formatCode>
                <c:ptCount val="16"/>
                <c:pt idx="0">
                  <c:v>32</c:v>
                </c:pt>
                <c:pt idx="1">
                  <c:v>7</c:v>
                </c:pt>
                <c:pt idx="2">
                  <c:v>27</c:v>
                </c:pt>
                <c:pt idx="3">
                  <c:v>24</c:v>
                </c:pt>
                <c:pt idx="4">
                  <c:v>3</c:v>
                </c:pt>
                <c:pt idx="5">
                  <c:v>3</c:v>
                </c:pt>
                <c:pt idx="6">
                  <c:v>10</c:v>
                </c:pt>
                <c:pt idx="7">
                  <c:v>13</c:v>
                </c:pt>
                <c:pt idx="8">
                  <c:v>22</c:v>
                </c:pt>
                <c:pt idx="9">
                  <c:v>23</c:v>
                </c:pt>
                <c:pt idx="10">
                  <c:v>25</c:v>
                </c:pt>
                <c:pt idx="11">
                  <c:v>35</c:v>
                </c:pt>
                <c:pt idx="12">
                  <c:v>79</c:v>
                </c:pt>
                <c:pt idx="13">
                  <c:v>116</c:v>
                </c:pt>
                <c:pt idx="14">
                  <c:v>147</c:v>
                </c:pt>
                <c:pt idx="15">
                  <c:v>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D1-482A-8A69-B850242951C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82701048"/>
        <c:axId val="382704984"/>
      </c:barChart>
      <c:catAx>
        <c:axId val="382701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82704984"/>
        <c:crosses val="autoZero"/>
        <c:auto val="1"/>
        <c:lblAlgn val="ctr"/>
        <c:lblOffset val="100"/>
        <c:noMultiLvlLbl val="0"/>
      </c:catAx>
      <c:valAx>
        <c:axId val="3827049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82701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 sz="900"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'グラフ作成 (修正後) 横棒'!$A$442:$A$449</c:f>
              <c:strCache>
                <c:ptCount val="8"/>
                <c:pt idx="0">
                  <c:v>無回答</c:v>
                </c:pt>
                <c:pt idx="1">
                  <c:v>不明</c:v>
                </c:pt>
                <c:pt idx="2">
                  <c:v>その他</c:v>
                </c:pt>
                <c:pt idx="3">
                  <c:v>保育園･幼稚園･就学に関すること</c:v>
                </c:pt>
                <c:pt idx="4">
                  <c:v>身近な相談相手･相談場所</c:v>
                </c:pt>
                <c:pt idx="5">
                  <c:v>災害時に関すること</c:v>
                </c:pt>
                <c:pt idx="6">
                  <c:v>経済的な助成制度</c:v>
                </c:pt>
                <c:pt idx="7">
                  <c:v>利用できるサービス</c:v>
                </c:pt>
              </c:strCache>
            </c:strRef>
          </c:cat>
          <c:val>
            <c:numRef>
              <c:f>'グラフ作成 (修正後) 横棒'!$B$442:$B$449</c:f>
              <c:numCache>
                <c:formatCode>General</c:formatCode>
                <c:ptCount val="8"/>
                <c:pt idx="0">
                  <c:v>23</c:v>
                </c:pt>
                <c:pt idx="1">
                  <c:v>33</c:v>
                </c:pt>
                <c:pt idx="2">
                  <c:v>15</c:v>
                </c:pt>
                <c:pt idx="3">
                  <c:v>8</c:v>
                </c:pt>
                <c:pt idx="4">
                  <c:v>14</c:v>
                </c:pt>
                <c:pt idx="5">
                  <c:v>68</c:v>
                </c:pt>
                <c:pt idx="6">
                  <c:v>92</c:v>
                </c:pt>
                <c:pt idx="7">
                  <c:v>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3C-4597-8EA5-D1F5681F3F7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45140344"/>
        <c:axId val="745133128"/>
      </c:barChart>
      <c:catAx>
        <c:axId val="745140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45133128"/>
        <c:crosses val="autoZero"/>
        <c:auto val="1"/>
        <c:lblAlgn val="ctr"/>
        <c:lblOffset val="100"/>
        <c:noMultiLvlLbl val="0"/>
      </c:catAx>
      <c:valAx>
        <c:axId val="7451331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45140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 sz="1200"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829321660994331"/>
          <c:y val="3.6047845321972798E-2"/>
          <c:w val="0.46584572778878719"/>
          <c:h val="0.8558086187121087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'グラフ作成 (修正後) 横棒'!$A$785:$A$798</c:f>
              <c:strCache>
                <c:ptCount val="14"/>
                <c:pt idx="0">
                  <c:v>無回答</c:v>
                </c:pt>
                <c:pt idx="1">
                  <c:v>不明</c:v>
                </c:pt>
                <c:pt idx="2">
                  <c:v>その他</c:v>
                </c:pt>
                <c:pt idx="3">
                  <c:v>感染症の心配</c:v>
                </c:pt>
                <c:pt idx="4">
                  <c:v>経済的な不安</c:v>
                </c:pt>
                <c:pt idx="5">
                  <c:v>事業所まで行く手段がない</c:v>
                </c:pt>
                <c:pt idx="6">
                  <c:v>今後申請予定</c:v>
                </c:pt>
                <c:pt idx="7">
                  <c:v>本人･家族が受け入れない</c:v>
                </c:pt>
                <c:pt idx="8">
                  <c:v>サービス内容･利用方法がわからない</c:v>
                </c:pt>
                <c:pt idx="9">
                  <c:v>現状で対応可能</c:v>
                </c:pt>
                <c:pt idx="10">
                  <c:v>医療的ケアを理由に断られた</c:v>
                </c:pt>
                <c:pt idx="11">
                  <c:v>該当するサービスがない</c:v>
                </c:pt>
                <c:pt idx="12">
                  <c:v>急変時の不安</c:v>
                </c:pt>
                <c:pt idx="13">
                  <c:v>利用したい事業所の空きがない</c:v>
                </c:pt>
              </c:strCache>
            </c:strRef>
          </c:cat>
          <c:val>
            <c:numRef>
              <c:f>'グラフ作成 (修正後) 横棒'!$B$785:$B$798</c:f>
              <c:numCache>
                <c:formatCode>General</c:formatCode>
                <c:ptCount val="14"/>
                <c:pt idx="0">
                  <c:v>51</c:v>
                </c:pt>
                <c:pt idx="1">
                  <c:v>1</c:v>
                </c:pt>
                <c:pt idx="2">
                  <c:v>6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6</c:v>
                </c:pt>
                <c:pt idx="9">
                  <c:v>8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67-4B00-8AEB-08201B94C4E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14442472"/>
        <c:axId val="714443784"/>
      </c:barChart>
      <c:catAx>
        <c:axId val="714442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14443784"/>
        <c:crosses val="autoZero"/>
        <c:auto val="1"/>
        <c:lblAlgn val="ctr"/>
        <c:lblOffset val="100"/>
        <c:noMultiLvlLbl val="0"/>
      </c:catAx>
      <c:valAx>
        <c:axId val="7144437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14442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>
          <a:shade val="50000"/>
        </a:schemeClr>
      </a:solidFill>
    </a:ln>
    <a:effectLst/>
  </c:spPr>
  <c:txPr>
    <a:bodyPr/>
    <a:lstStyle/>
    <a:p>
      <a:pPr>
        <a:defRPr sz="1200"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942836319688712"/>
          <c:y val="5.5485498108448932E-2"/>
          <c:w val="0.58205206200404624"/>
          <c:h val="0.79823455233291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'グラフ作成 (修正後) 横棒'!$B$1266</c:f>
              <c:strCache>
                <c:ptCount val="1"/>
                <c:pt idx="0">
                  <c:v>回答数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'グラフ作成 (修正後) 横棒'!$A$1267:$A$1274</c:f>
              <c:strCache>
                <c:ptCount val="8"/>
                <c:pt idx="0">
                  <c:v>無回答</c:v>
                </c:pt>
                <c:pt idx="1">
                  <c:v>不明</c:v>
                </c:pt>
                <c:pt idx="2">
                  <c:v>その他</c:v>
                </c:pt>
                <c:pt idx="3">
                  <c:v>家族など周囲の理解</c:v>
                </c:pt>
                <c:pt idx="4">
                  <c:v>就労中の医療的ケア対応</c:v>
                </c:pt>
                <c:pt idx="5">
                  <c:v>通勤手段</c:v>
                </c:pt>
                <c:pt idx="6">
                  <c:v>急変時の対応</c:v>
                </c:pt>
                <c:pt idx="7">
                  <c:v>職場の理解</c:v>
                </c:pt>
              </c:strCache>
            </c:strRef>
          </c:cat>
          <c:val>
            <c:numRef>
              <c:f>'グラフ作成 (修正後) 横棒'!$B$1267:$B$1274</c:f>
              <c:numCache>
                <c:formatCode>General</c:formatCode>
                <c:ptCount val="8"/>
                <c:pt idx="0">
                  <c:v>127</c:v>
                </c:pt>
                <c:pt idx="1">
                  <c:v>3</c:v>
                </c:pt>
                <c:pt idx="2">
                  <c:v>20</c:v>
                </c:pt>
                <c:pt idx="3">
                  <c:v>8</c:v>
                </c:pt>
                <c:pt idx="4">
                  <c:v>46</c:v>
                </c:pt>
                <c:pt idx="5">
                  <c:v>49</c:v>
                </c:pt>
                <c:pt idx="6">
                  <c:v>60</c:v>
                </c:pt>
                <c:pt idx="7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6E-4FE8-973C-AD946EC221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682645264"/>
        <c:axId val="687936848"/>
      </c:barChart>
      <c:catAx>
        <c:axId val="682645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7936848"/>
        <c:crosses val="autoZero"/>
        <c:auto val="1"/>
        <c:lblAlgn val="ctr"/>
        <c:lblOffset val="100"/>
        <c:noMultiLvlLbl val="0"/>
      </c:catAx>
      <c:valAx>
        <c:axId val="6879368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82645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 sz="1200"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'グラフ作成 (修正後) 横棒'!$A$2038:$A$2046</c:f>
              <c:strCache>
                <c:ptCount val="9"/>
                <c:pt idx="0">
                  <c:v>無回答</c:v>
                </c:pt>
                <c:pt idx="1">
                  <c:v>不明</c:v>
                </c:pt>
                <c:pt idx="2">
                  <c:v>その他</c:v>
                </c:pt>
                <c:pt idx="3">
                  <c:v>当事者同士の交流の場</c:v>
                </c:pt>
                <c:pt idx="4">
                  <c:v>講習会</c:v>
                </c:pt>
                <c:pt idx="5">
                  <c:v>支援者との交流の場</c:v>
                </c:pt>
                <c:pt idx="6">
                  <c:v>近隣住民との交流の場</c:v>
                </c:pt>
                <c:pt idx="7">
                  <c:v>病院での医療情報共有システム</c:v>
                </c:pt>
                <c:pt idx="8">
                  <c:v>災害時の対策パンフレット</c:v>
                </c:pt>
              </c:strCache>
            </c:strRef>
          </c:cat>
          <c:val>
            <c:numRef>
              <c:f>'グラフ作成 (修正後) 横棒'!$B$2038:$B$2046</c:f>
              <c:numCache>
                <c:formatCode>General</c:formatCode>
                <c:ptCount val="9"/>
                <c:pt idx="0">
                  <c:v>52</c:v>
                </c:pt>
                <c:pt idx="1">
                  <c:v>3</c:v>
                </c:pt>
                <c:pt idx="2">
                  <c:v>22</c:v>
                </c:pt>
                <c:pt idx="3">
                  <c:v>21</c:v>
                </c:pt>
                <c:pt idx="4">
                  <c:v>37</c:v>
                </c:pt>
                <c:pt idx="5">
                  <c:v>55</c:v>
                </c:pt>
                <c:pt idx="6">
                  <c:v>74</c:v>
                </c:pt>
                <c:pt idx="7">
                  <c:v>130</c:v>
                </c:pt>
                <c:pt idx="8">
                  <c:v>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D5-424E-A1F0-BAE83BE1F71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46035680"/>
        <c:axId val="746029120"/>
      </c:barChart>
      <c:catAx>
        <c:axId val="7460356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46029120"/>
        <c:crosses val="autoZero"/>
        <c:auto val="1"/>
        <c:lblAlgn val="ctr"/>
        <c:lblOffset val="100"/>
        <c:noMultiLvlLbl val="0"/>
      </c:catAx>
      <c:valAx>
        <c:axId val="7460291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46035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 sz="1200"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D63E2DF-EB85-4617-A7A4-79F6D0EAFF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6BCA1E7-BD03-497D-8B82-511FE157B8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D0D32-0EA4-4E39-8285-046399EBE576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59B77C-B95E-43BF-A166-F72E382FE0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870030A-12C2-4F9C-A25D-6B875679F4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09FB8-7E8A-4918-8E90-C11B18E38B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56595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476BB-700A-42BB-B70A-F26C91D28755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463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1788" cy="2679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734FB9-625F-4BFE-8519-88B8C17A6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35256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382D0-7839-46A6-8AD7-8915E22EA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F6CA0D1-D2B6-449E-BC3E-FEAFCD1AA9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D4FD57-820A-4499-B07D-B463A74DA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5CD-1ED1-4206-9F9F-4176BB3EF998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1B56A6-D5E9-49E5-B6FA-A60074020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86614E-5D5B-4B01-977D-3E90DE795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99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A3D5E2-2A3F-473B-9504-7E438B4F0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58D623-EC40-4171-B445-99DBAAC36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451913-D578-48A1-B994-2E0F300EC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E3F77-1F97-4BCA-8FFD-1A269BE80E4B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9E66B5-FE30-4E7F-AD6D-7C35FAEFD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F1E7E3-88BA-4907-B3ED-F20753AD7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07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85DBF5E-14DF-4575-84BE-C46A7682C1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BA0B8B-0BB8-4F82-86F7-76841E758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89ECCC-BD5D-4F90-9927-7CF7DF2E3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E5FA-91AD-4F42-9E3D-1C80E98EB627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716BBC-E84F-4DBA-A8CC-EB2E97692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93EA9D-D5EF-47E3-845C-A0F6369A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39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49C3B6-1645-4B7F-8844-B14F314B8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132484-1052-47EC-9581-BF31191DA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B0FBB2-9816-4337-BC72-EB33AB586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D6EA-2455-4183-9F7C-55A3782F68D9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B3CED5-2FDC-424A-94EE-F3EEC2E3E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C204DE-DE78-4492-A70B-9E29B6CB5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06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CEA952-87AD-4B26-BBE9-8309E0135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F938A4-B5D9-4A7B-8A77-FC5A3D0D3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AE1D07-11A7-4261-9123-56DED99ED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E9CB-AB50-46F9-8BDD-C096AFCF2B2F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BF0423-114A-43D1-95C9-92A6AA47B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B1238D-8887-4995-ABE4-CBFEEF0F1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458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527EE3-6E27-4C93-8C99-C8F757B39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4035F4-D389-4F00-B673-637C6F7F76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EDB686-5BAE-44DC-9FF5-C32E4AA113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1638C9-6B38-4DBC-A610-F59FBC9E1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CC1-C95B-4C90-B174-424F9CFD0FFF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DA20F3-8F72-4925-930C-A718F5902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E8F2D23-D278-4ACE-8763-9ED758DF8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FA0538-E031-4DA1-B8A5-6760F4D74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F487E2-0C5F-43D3-A3C9-F1FEB6055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234B1A2-717F-450D-AAAC-1A7508B5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F8EFB7B-EB5C-4957-944E-91A58A948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E61C54-6018-4D0D-A1FE-003A7B236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47C0FD6-9A87-4952-8788-1176F62C8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FA0A-44E8-48EE-B494-C21DBA9BB1C1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AF7F97E-FB16-40B0-BC43-0FFA95C1D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20DD9F3-9767-42D4-BBC5-D26C83117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47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762E64-7EDD-418F-9332-0FECB2F24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2CCF192-79DE-439C-BDF7-90BAC3C54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44167-82B5-41BD-8055-F26468009B31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6B5C6D6-0AE5-41AB-8474-A690E13A2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9A843B-42DC-4914-994F-BD2365EDE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108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0FB6A0E-6EAA-4381-BEAD-868B89BCC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76763-15E8-4CCB-ABEC-8E6BA31378F4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3864124-3C74-412A-B779-B8B14B5F1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00B024-F69F-4571-89EF-4F38E5E38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59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F94DA4-1630-4F4F-8F4A-58C1EECED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004E13-A9FA-4842-AAFE-C0D242170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ABFF269-FC1D-42A1-AEFD-E86F6AEE0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9309B1-D427-4B34-87C9-B6F40E377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CC4-2B5A-4B99-8664-EF541848315A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C885FC-9B46-45B4-AC93-3BAF41781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3C7CC6-364D-4F84-948C-DCFC7F372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9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EB7CA5-0C1D-4F35-A64E-682464929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FF16744-F51B-4A94-9278-296F697DC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45E25FF-F0F6-42F4-889D-D9A43BBD9E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02C2DB-CC7F-4E58-9526-DEEE7D0D6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2F1A-9925-442D-9C75-AD3D9EEA3F1D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562D53-6850-4F78-AAE1-7C863B79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87BC89-CBDE-49A2-B170-858A68B12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370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1A5E8E3-4B6E-485D-A8B8-22E5585AC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C978811-CFF0-4F91-88B7-B00C90208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1E5855-094E-472D-9EB0-F597146AB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D028A-1E2E-4DE5-B6FB-934C461DDD8E}" type="datetime1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434080-1C15-48FF-B310-08E8BD583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70FDD7-6D22-4FFD-8BDB-E6512D8426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40568-3649-47E1-B7CE-9E3EFAC2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664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99440-AAC1-44A7-84CD-9FD10B749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6" y="18256"/>
            <a:ext cx="12030074" cy="66278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令和５年度 医療的ケアを必要とする方に関する調査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対象者アンケート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58B4A8-370D-49E8-88A1-CD3F5D112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133"/>
            <a:ext cx="10515600" cy="5258594"/>
          </a:xfrm>
        </p:spPr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kumimoji="1" lang="ja-JP" altLang="en-US" dirty="0"/>
              <a:t>調査対象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・障害福祉サービス利用者の内，医療的ケアを必要とする方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・特定疾病療養者見舞金等の手続きを行ったことがある方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(2)</a:t>
            </a:r>
            <a:r>
              <a:rPr lang="ja-JP" altLang="en-US" dirty="0"/>
              <a:t> 調査期間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・令和５年５月１２日</a:t>
            </a:r>
            <a:r>
              <a:rPr lang="en-US" altLang="ja-JP" dirty="0"/>
              <a:t>(</a:t>
            </a:r>
            <a:r>
              <a:rPr lang="ja-JP" altLang="en-US" dirty="0"/>
              <a:t>金</a:t>
            </a:r>
            <a:r>
              <a:rPr lang="en-US" altLang="ja-JP" dirty="0"/>
              <a:t>)</a:t>
            </a:r>
            <a:r>
              <a:rPr lang="ja-JP" altLang="en-US" dirty="0"/>
              <a:t>～７月３１日</a:t>
            </a:r>
            <a:r>
              <a:rPr lang="en-US" altLang="ja-JP" dirty="0"/>
              <a:t>(</a:t>
            </a:r>
            <a:r>
              <a:rPr lang="ja-JP" altLang="en-US" dirty="0"/>
              <a:t>月</a:t>
            </a:r>
            <a:r>
              <a:rPr lang="en-US" altLang="ja-JP" dirty="0"/>
              <a:t>)</a:t>
            </a:r>
          </a:p>
          <a:p>
            <a:pPr marL="0" indent="0">
              <a:buNone/>
            </a:pPr>
            <a:r>
              <a:rPr lang="en-US" altLang="ja-JP" dirty="0"/>
              <a:t>(3)</a:t>
            </a:r>
            <a:r>
              <a:rPr lang="ja-JP" altLang="en-US" dirty="0"/>
              <a:t> </a:t>
            </a:r>
            <a:r>
              <a:rPr kumimoji="1" lang="ja-JP" altLang="en-US" dirty="0"/>
              <a:t>調査方法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・郵送または関係機関経由で配付し，郵送で回答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(4)</a:t>
            </a:r>
            <a:r>
              <a:rPr lang="ja-JP" altLang="en-US" dirty="0"/>
              <a:t> 回収結果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5FECF5E3-E45D-41F3-AEDC-45EDE7DC4253}"/>
              </a:ext>
            </a:extLst>
          </p:cNvPr>
          <p:cNvSpPr txBox="1">
            <a:spLocks/>
          </p:cNvSpPr>
          <p:nvPr/>
        </p:nvSpPr>
        <p:spPr>
          <a:xfrm>
            <a:off x="0" y="793749"/>
            <a:ext cx="12192000" cy="6627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/>
              <a:t>１　調査概要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8E96AE7-177B-4948-B133-08D8DEDE35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217848"/>
              </p:ext>
            </p:extLst>
          </p:nvPr>
        </p:nvGraphicFramePr>
        <p:xfrm>
          <a:off x="1466850" y="5560853"/>
          <a:ext cx="7858125" cy="11542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15851">
                  <a:extLst>
                    <a:ext uri="{9D8B030D-6E8A-4147-A177-3AD203B41FA5}">
                      <a16:colId xmlns:a16="http://schemas.microsoft.com/office/drawing/2014/main" val="2952092257"/>
                    </a:ext>
                  </a:extLst>
                </a:gridCol>
                <a:gridCol w="1352188">
                  <a:extLst>
                    <a:ext uri="{9D8B030D-6E8A-4147-A177-3AD203B41FA5}">
                      <a16:colId xmlns:a16="http://schemas.microsoft.com/office/drawing/2014/main" val="1522758552"/>
                    </a:ext>
                  </a:extLst>
                </a:gridCol>
                <a:gridCol w="1598512">
                  <a:extLst>
                    <a:ext uri="{9D8B030D-6E8A-4147-A177-3AD203B41FA5}">
                      <a16:colId xmlns:a16="http://schemas.microsoft.com/office/drawing/2014/main" val="1648616617"/>
                    </a:ext>
                  </a:extLst>
                </a:gridCol>
                <a:gridCol w="1591574">
                  <a:extLst>
                    <a:ext uri="{9D8B030D-6E8A-4147-A177-3AD203B41FA5}">
                      <a16:colId xmlns:a16="http://schemas.microsoft.com/office/drawing/2014/main" val="426609696"/>
                    </a:ext>
                  </a:extLst>
                </a:gridCol>
              </a:tblGrid>
              <a:tr h="384757">
                <a:tc>
                  <a:txBody>
                    <a:bodyPr/>
                    <a:lstStyle/>
                    <a:p>
                      <a:pPr algn="ctr"/>
                      <a:r>
                        <a:rPr lang="ja-JP" sz="2000" kern="100" dirty="0">
                          <a:solidFill>
                            <a:schemeClr val="tx1"/>
                          </a:solidFill>
                          <a:effectLst/>
                        </a:rPr>
                        <a:t>配布数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000" kern="100">
                          <a:solidFill>
                            <a:schemeClr val="tx1"/>
                          </a:solidFill>
                          <a:effectLst/>
                        </a:rPr>
                        <a:t>回収数</a:t>
                      </a:r>
                      <a:endParaRPr lang="ja-JP" sz="2000" kern="10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000" kern="100">
                          <a:solidFill>
                            <a:schemeClr val="tx1"/>
                          </a:solidFill>
                          <a:effectLst/>
                        </a:rPr>
                        <a:t>有効回収数</a:t>
                      </a:r>
                      <a:endParaRPr lang="ja-JP" sz="2000" kern="10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000" kern="100" dirty="0">
                          <a:solidFill>
                            <a:schemeClr val="tx1"/>
                          </a:solidFill>
                          <a:effectLst/>
                        </a:rPr>
                        <a:t>有効回収率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2945589"/>
                  </a:ext>
                </a:extLst>
              </a:tr>
              <a:tr h="769515"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4,455</a:t>
                      </a:r>
                      <a:r>
                        <a:rPr lang="ja-JP" sz="2000" kern="100" dirty="0">
                          <a:solidFill>
                            <a:schemeClr val="tx1"/>
                          </a:solidFill>
                          <a:effectLst/>
                        </a:rPr>
                        <a:t>通</a:t>
                      </a: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ja-JP" sz="2000" kern="100" dirty="0">
                          <a:solidFill>
                            <a:schemeClr val="tx1"/>
                          </a:solidFill>
                          <a:effectLst/>
                        </a:rPr>
                        <a:t>郵送</a:t>
                      </a: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4,155</a:t>
                      </a:r>
                      <a:r>
                        <a:rPr lang="ja-JP" sz="2000" kern="100" dirty="0">
                          <a:solidFill>
                            <a:schemeClr val="tx1"/>
                          </a:solidFill>
                          <a:effectLst/>
                        </a:rPr>
                        <a:t>通</a:t>
                      </a: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ja-JP" sz="2000" kern="100" dirty="0">
                          <a:solidFill>
                            <a:schemeClr val="tx1"/>
                          </a:solidFill>
                          <a:effectLst/>
                        </a:rPr>
                        <a:t>関係機関</a:t>
                      </a: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300</a:t>
                      </a:r>
                      <a:r>
                        <a:rPr lang="ja-JP" sz="2000" kern="100" dirty="0">
                          <a:solidFill>
                            <a:schemeClr val="tx1"/>
                          </a:solidFill>
                          <a:effectLst/>
                        </a:rPr>
                        <a:t>通</a:t>
                      </a: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718</a:t>
                      </a:r>
                      <a:r>
                        <a:rPr lang="ja-JP" sz="2000" kern="100" dirty="0">
                          <a:solidFill>
                            <a:schemeClr val="tx1"/>
                          </a:solidFill>
                          <a:effectLst/>
                        </a:rPr>
                        <a:t>通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369</a:t>
                      </a:r>
                      <a:r>
                        <a:rPr lang="ja-JP" sz="2000" kern="100" dirty="0">
                          <a:solidFill>
                            <a:schemeClr val="tx1"/>
                          </a:solidFill>
                          <a:effectLst/>
                        </a:rPr>
                        <a:t>通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8.3%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9489711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A3A8B8-19E3-4768-A6E0-E5A58AF9B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141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99440-AAC1-44A7-84CD-9FD10B749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4" y="18256"/>
            <a:ext cx="12058651" cy="66278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令和５年度 医療的ケアを必要とする方に関する調査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対象者アンケート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58B4A8-370D-49E8-88A1-CD3F5D112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133"/>
            <a:ext cx="10515600" cy="5258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問７　必要とされる医療的ケアについて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5FECF5E3-E45D-41F3-AEDC-45EDE7DC4253}"/>
              </a:ext>
            </a:extLst>
          </p:cNvPr>
          <p:cNvSpPr txBox="1">
            <a:spLocks/>
          </p:cNvSpPr>
          <p:nvPr/>
        </p:nvSpPr>
        <p:spPr>
          <a:xfrm>
            <a:off x="0" y="793749"/>
            <a:ext cx="12192000" cy="6627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/>
              <a:t>２　調査結果概要</a:t>
            </a:r>
          </a:p>
        </p:txBody>
      </p: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9FFC0420-BA2B-484F-A188-5B41ACABE9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6905415"/>
              </p:ext>
            </p:extLst>
          </p:nvPr>
        </p:nvGraphicFramePr>
        <p:xfrm>
          <a:off x="1905952" y="1918974"/>
          <a:ext cx="7045008" cy="365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21229B-348E-4A1C-BCBE-01532AA1C8B9}"/>
              </a:ext>
            </a:extLst>
          </p:cNvPr>
          <p:cNvSpPr/>
          <p:nvPr/>
        </p:nvSpPr>
        <p:spPr>
          <a:xfrm>
            <a:off x="8065135" y="5080637"/>
            <a:ext cx="794385" cy="31623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0" tIns="0" rIns="18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n=369</a:t>
            </a:r>
            <a:endParaRPr 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6051BBF1-E79B-4934-8AC8-8D2F90AB704D}"/>
              </a:ext>
            </a:extLst>
          </p:cNvPr>
          <p:cNvSpPr txBox="1">
            <a:spLocks/>
          </p:cNvSpPr>
          <p:nvPr/>
        </p:nvSpPr>
        <p:spPr>
          <a:xfrm>
            <a:off x="1905952" y="5595465"/>
            <a:ext cx="9611360" cy="12625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+mn-ea"/>
                <a:ea typeface="+mn-ea"/>
              </a:rPr>
              <a:t>今回の調査では，全世代を対象としており，排便管理が最も多いが，人工呼吸器や吸引等重度の医療を必要とする方も一定数います。</a:t>
            </a: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0B80CA1-0871-448A-849C-E5666A9E63F2}"/>
              </a:ext>
            </a:extLst>
          </p:cNvPr>
          <p:cNvSpPr/>
          <p:nvPr/>
        </p:nvSpPr>
        <p:spPr>
          <a:xfrm>
            <a:off x="774700" y="5737068"/>
            <a:ext cx="924560" cy="8167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1A43ACB-46AC-4F0C-B236-DD015564A57D}"/>
              </a:ext>
            </a:extLst>
          </p:cNvPr>
          <p:cNvSpPr/>
          <p:nvPr/>
        </p:nvSpPr>
        <p:spPr>
          <a:xfrm>
            <a:off x="1905952" y="5737068"/>
            <a:ext cx="9447848" cy="98265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05D386D-9422-4B40-A9A5-F2A3C887F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485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99440-AAC1-44A7-84CD-9FD10B749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5" y="18256"/>
            <a:ext cx="12049126" cy="66278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令和５年度 医療的ケアを必要とする方に関する調査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対象者アンケート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58B4A8-370D-49E8-88A1-CD3F5D112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6960"/>
            <a:ext cx="10515600" cy="56427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問８　医療的ケアを伴うことにより生活で特に困っていること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21229B-348E-4A1C-BCBE-01532AA1C8B9}"/>
              </a:ext>
            </a:extLst>
          </p:cNvPr>
          <p:cNvSpPr/>
          <p:nvPr/>
        </p:nvSpPr>
        <p:spPr>
          <a:xfrm>
            <a:off x="8057515" y="4972534"/>
            <a:ext cx="794385" cy="31623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0" tIns="0" rIns="18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n=369</a:t>
            </a:r>
            <a:endParaRPr 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6051BBF1-E79B-4934-8AC8-8D2F90AB704D}"/>
              </a:ext>
            </a:extLst>
          </p:cNvPr>
          <p:cNvSpPr txBox="1">
            <a:spLocks/>
          </p:cNvSpPr>
          <p:nvPr/>
        </p:nvSpPr>
        <p:spPr>
          <a:xfrm>
            <a:off x="1905952" y="5595465"/>
            <a:ext cx="9611360" cy="12625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+mn-ea"/>
                <a:ea typeface="+mn-ea"/>
              </a:rPr>
              <a:t>災害時への不安が最も多い結果となりました。</a:t>
            </a: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0B80CA1-0871-448A-849C-E5666A9E63F2}"/>
              </a:ext>
            </a:extLst>
          </p:cNvPr>
          <p:cNvSpPr/>
          <p:nvPr/>
        </p:nvSpPr>
        <p:spPr>
          <a:xfrm>
            <a:off x="774700" y="5737068"/>
            <a:ext cx="924560" cy="8167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00000000-0008-0000-0200-00000B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3515925"/>
              </p:ext>
            </p:extLst>
          </p:nvPr>
        </p:nvGraphicFramePr>
        <p:xfrm>
          <a:off x="1905951" y="1669260"/>
          <a:ext cx="7266623" cy="3901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0CA4FBA1-B45E-4BA5-B7BD-8F5F7B5BA754}"/>
              </a:ext>
            </a:extLst>
          </p:cNvPr>
          <p:cNvSpPr/>
          <p:nvPr/>
        </p:nvSpPr>
        <p:spPr>
          <a:xfrm>
            <a:off x="1905952" y="5737068"/>
            <a:ext cx="9511348" cy="8167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4190C70-EDC7-41D9-9498-857CB4AD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197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99440-AAC1-44A7-84CD-9FD10B749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8256"/>
            <a:ext cx="12049125" cy="66278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令和５年度 医療的ケアを必要とする方に関する調査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対象者アンケート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58B4A8-370D-49E8-88A1-CD3F5D112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724" y="692549"/>
            <a:ext cx="4988560" cy="3362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000" dirty="0"/>
              <a:t>問９　医療的ケアが必要な方への情報源</a:t>
            </a:r>
            <a:endParaRPr lang="en-US" altLang="ja-JP" sz="2000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21229B-348E-4A1C-BCBE-01532AA1C8B9}"/>
              </a:ext>
            </a:extLst>
          </p:cNvPr>
          <p:cNvSpPr/>
          <p:nvPr/>
        </p:nvSpPr>
        <p:spPr>
          <a:xfrm>
            <a:off x="4440389" y="3469680"/>
            <a:ext cx="794385" cy="31623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0" tIns="0" rIns="18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n=369</a:t>
            </a:r>
            <a:endParaRPr 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00000000-0008-0000-0200-00000C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0004851"/>
              </p:ext>
            </p:extLst>
          </p:nvPr>
        </p:nvGraphicFramePr>
        <p:xfrm>
          <a:off x="388930" y="1015249"/>
          <a:ext cx="4845843" cy="2714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コンテンツ プレースホルダー 2">
            <a:extLst>
              <a:ext uri="{FF2B5EF4-FFF2-40B4-BE49-F238E27FC236}">
                <a16:creationId xmlns:a16="http://schemas.microsoft.com/office/drawing/2014/main" id="{3A5BC4FB-F6D4-46E3-8F53-7AFD0B1FE471}"/>
              </a:ext>
            </a:extLst>
          </p:cNvPr>
          <p:cNvSpPr txBox="1">
            <a:spLocks/>
          </p:cNvSpPr>
          <p:nvPr/>
        </p:nvSpPr>
        <p:spPr>
          <a:xfrm>
            <a:off x="6096000" y="682389"/>
            <a:ext cx="5882640" cy="3493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000" dirty="0"/>
              <a:t>問１１　本人の生活上の悩みについての相談相手</a:t>
            </a:r>
            <a:endParaRPr lang="en-US" altLang="ja-JP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ja-JP" altLang="en-US" dirty="0"/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8FB0A0F1-1EDC-4D3E-B2D2-714875368C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0982085"/>
              </p:ext>
            </p:extLst>
          </p:nvPr>
        </p:nvGraphicFramePr>
        <p:xfrm>
          <a:off x="6787510" y="1029097"/>
          <a:ext cx="4845690" cy="2711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483B331-F53D-400F-AF07-BF30D6BD5F93}"/>
              </a:ext>
            </a:extLst>
          </p:cNvPr>
          <p:cNvSpPr/>
          <p:nvPr/>
        </p:nvSpPr>
        <p:spPr>
          <a:xfrm>
            <a:off x="10687367" y="3413922"/>
            <a:ext cx="794385" cy="31623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0" tIns="0" rIns="18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n=369</a:t>
            </a:r>
            <a:endParaRPr 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8" name="コンテンツ プレースホルダー 2">
            <a:extLst>
              <a:ext uri="{FF2B5EF4-FFF2-40B4-BE49-F238E27FC236}">
                <a16:creationId xmlns:a16="http://schemas.microsoft.com/office/drawing/2014/main" id="{DEABD40E-6AFD-4EA6-867C-CA0029C3F231}"/>
              </a:ext>
            </a:extLst>
          </p:cNvPr>
          <p:cNvSpPr txBox="1">
            <a:spLocks/>
          </p:cNvSpPr>
          <p:nvPr/>
        </p:nvSpPr>
        <p:spPr>
          <a:xfrm>
            <a:off x="379724" y="3741664"/>
            <a:ext cx="7120907" cy="33626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000" dirty="0"/>
              <a:t>問１２　介護者の相談相手</a:t>
            </a:r>
            <a:endParaRPr lang="en-US" altLang="ja-JP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ja-JP" altLang="en-US" dirty="0"/>
          </a:p>
        </p:txBody>
      </p:sp>
      <p:graphicFrame>
        <p:nvGraphicFramePr>
          <p:cNvPr id="19" name="グラフ 18">
            <a:extLst>
              <a:ext uri="{FF2B5EF4-FFF2-40B4-BE49-F238E27FC236}">
                <a16:creationId xmlns:a16="http://schemas.microsoft.com/office/drawing/2014/main" id="{31BDEC3F-759C-4154-B889-C712CF42DB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2051259"/>
              </p:ext>
            </p:extLst>
          </p:nvPr>
        </p:nvGraphicFramePr>
        <p:xfrm>
          <a:off x="379724" y="4066539"/>
          <a:ext cx="5233673" cy="2669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DB4F919-F894-44A0-973D-F122631EF9C1}"/>
              </a:ext>
            </a:extLst>
          </p:cNvPr>
          <p:cNvSpPr/>
          <p:nvPr/>
        </p:nvSpPr>
        <p:spPr>
          <a:xfrm>
            <a:off x="4819012" y="6419451"/>
            <a:ext cx="794385" cy="31623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0" tIns="0" rIns="18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n=369</a:t>
            </a:r>
            <a:endParaRPr 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1" name="矢印: 右 20">
            <a:extLst>
              <a:ext uri="{FF2B5EF4-FFF2-40B4-BE49-F238E27FC236}">
                <a16:creationId xmlns:a16="http://schemas.microsoft.com/office/drawing/2014/main" id="{0A45F60D-D13E-4DD2-BB52-0920D13736A1}"/>
              </a:ext>
            </a:extLst>
          </p:cNvPr>
          <p:cNvSpPr/>
          <p:nvPr/>
        </p:nvSpPr>
        <p:spPr>
          <a:xfrm>
            <a:off x="5713095" y="5072736"/>
            <a:ext cx="924560" cy="8167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5EDE2E1C-D610-4AD3-BC74-69F942876522}"/>
              </a:ext>
            </a:extLst>
          </p:cNvPr>
          <p:cNvSpPr txBox="1">
            <a:spLocks/>
          </p:cNvSpPr>
          <p:nvPr/>
        </p:nvSpPr>
        <p:spPr>
          <a:xfrm>
            <a:off x="6737353" y="4315581"/>
            <a:ext cx="5191130" cy="210185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+mn-ea"/>
                <a:ea typeface="+mn-ea"/>
              </a:rPr>
              <a:t>相談相手や情報源として，医療機関スタッフ，相談支援専門員，</a:t>
            </a:r>
            <a:endParaRPr lang="en-US" altLang="ja-JP" sz="2400" dirty="0">
              <a:latin typeface="+mn-ea"/>
              <a:ea typeface="+mn-ea"/>
            </a:endParaRPr>
          </a:p>
          <a:p>
            <a:r>
              <a:rPr lang="ja-JP" altLang="en-US" sz="2400" dirty="0">
                <a:latin typeface="+mn-ea"/>
                <a:ea typeface="+mn-ea"/>
              </a:rPr>
              <a:t>ケアマネージャー，訪問看護が共通結果となりました。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8196EEEB-6BA7-46D8-B43E-4AC0A0AD5389}"/>
              </a:ext>
            </a:extLst>
          </p:cNvPr>
          <p:cNvSpPr/>
          <p:nvPr/>
        </p:nvSpPr>
        <p:spPr>
          <a:xfrm>
            <a:off x="6737353" y="4500880"/>
            <a:ext cx="5174621" cy="161770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4C24A1-4220-4928-A590-76AB9668B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118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99440-AAC1-44A7-84CD-9FD10B749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8256"/>
            <a:ext cx="11998960" cy="66278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令和５年度 医療的ケアを必要とする方に関する調査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対象者アンケート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58B4A8-370D-49E8-88A1-CD3F5D112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480"/>
            <a:ext cx="10515600" cy="56732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問１０　医療的ケアを伴う生活を送る上で最も知りたいこと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21229B-348E-4A1C-BCBE-01532AA1C8B9}"/>
              </a:ext>
            </a:extLst>
          </p:cNvPr>
          <p:cNvSpPr/>
          <p:nvPr/>
        </p:nvSpPr>
        <p:spPr>
          <a:xfrm>
            <a:off x="8167211" y="4838624"/>
            <a:ext cx="794385" cy="31623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0" tIns="0" rIns="18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n=369</a:t>
            </a:r>
            <a:endParaRPr 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6051BBF1-E79B-4934-8AC8-8D2F90AB704D}"/>
              </a:ext>
            </a:extLst>
          </p:cNvPr>
          <p:cNvSpPr txBox="1">
            <a:spLocks/>
          </p:cNvSpPr>
          <p:nvPr/>
        </p:nvSpPr>
        <p:spPr>
          <a:xfrm>
            <a:off x="1905952" y="5595465"/>
            <a:ext cx="9611360" cy="12625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+mn-ea"/>
                <a:ea typeface="+mn-ea"/>
              </a:rPr>
              <a:t>サービスに関することが最も多く，経済的な助成制度，災害時に関することが多い結果となりました。</a:t>
            </a: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0B80CA1-0871-448A-849C-E5666A9E63F2}"/>
              </a:ext>
            </a:extLst>
          </p:cNvPr>
          <p:cNvSpPr/>
          <p:nvPr/>
        </p:nvSpPr>
        <p:spPr>
          <a:xfrm>
            <a:off x="774700" y="5737068"/>
            <a:ext cx="924560" cy="8167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0CA4FBA1-B45E-4BA5-B7BD-8F5F7B5BA754}"/>
              </a:ext>
            </a:extLst>
          </p:cNvPr>
          <p:cNvSpPr/>
          <p:nvPr/>
        </p:nvSpPr>
        <p:spPr>
          <a:xfrm>
            <a:off x="1905952" y="5737068"/>
            <a:ext cx="9511348" cy="8167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FDB0D6E2-281D-4AA8-9F59-69910FA6B2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4674131"/>
              </p:ext>
            </p:extLst>
          </p:nvPr>
        </p:nvGraphicFramePr>
        <p:xfrm>
          <a:off x="2310129" y="1582264"/>
          <a:ext cx="7014845" cy="3988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0B85A30-1FDE-4933-A622-E8549B244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60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99440-AAC1-44A7-84CD-9FD10B749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18256"/>
            <a:ext cx="12029440" cy="66278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令和５年度 医療的ケアを必要とする方に関する調査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対象者アンケート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58B4A8-370D-49E8-88A1-CD3F5D112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9069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問１４　利用したいができていない主なサービス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問１５　利用したいができていない理由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21229B-348E-4A1C-BCBE-01532AA1C8B9}"/>
              </a:ext>
            </a:extLst>
          </p:cNvPr>
          <p:cNvSpPr/>
          <p:nvPr/>
        </p:nvSpPr>
        <p:spPr>
          <a:xfrm>
            <a:off x="8187055" y="5637530"/>
            <a:ext cx="794385" cy="31623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0" tIns="0" rIns="18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n=369</a:t>
            </a:r>
            <a:endParaRPr 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6051BBF1-E79B-4934-8AC8-8D2F90AB704D}"/>
              </a:ext>
            </a:extLst>
          </p:cNvPr>
          <p:cNvSpPr txBox="1">
            <a:spLocks/>
          </p:cNvSpPr>
          <p:nvPr/>
        </p:nvSpPr>
        <p:spPr>
          <a:xfrm>
            <a:off x="1825069" y="1040517"/>
            <a:ext cx="9611360" cy="12625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+mn-ea"/>
                <a:ea typeface="+mn-ea"/>
              </a:rPr>
              <a:t>短期入所，家事支援</a:t>
            </a:r>
            <a:r>
              <a:rPr lang="en-US" altLang="ja-JP" sz="2400" dirty="0">
                <a:latin typeface="+mn-ea"/>
                <a:ea typeface="+mn-ea"/>
              </a:rPr>
              <a:t>(</a:t>
            </a:r>
            <a:r>
              <a:rPr lang="ja-JP" altLang="en-US" sz="2400" dirty="0">
                <a:latin typeface="+mn-ea"/>
                <a:ea typeface="+mn-ea"/>
              </a:rPr>
              <a:t>主に高齢者</a:t>
            </a:r>
            <a:r>
              <a:rPr lang="en-US" altLang="ja-JP" sz="2400" dirty="0">
                <a:latin typeface="+mn-ea"/>
                <a:ea typeface="+mn-ea"/>
              </a:rPr>
              <a:t>)</a:t>
            </a:r>
            <a:r>
              <a:rPr lang="ja-JP" altLang="en-US" sz="2400" dirty="0">
                <a:latin typeface="+mn-ea"/>
                <a:ea typeface="+mn-ea"/>
              </a:rPr>
              <a:t>，移動支援，通院等介助等といった外出時の支援が主な結果となりました。</a:t>
            </a: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0B80CA1-0871-448A-849C-E5666A9E63F2}"/>
              </a:ext>
            </a:extLst>
          </p:cNvPr>
          <p:cNvSpPr/>
          <p:nvPr/>
        </p:nvSpPr>
        <p:spPr>
          <a:xfrm>
            <a:off x="922695" y="1263400"/>
            <a:ext cx="924560" cy="8167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0CA4FBA1-B45E-4BA5-B7BD-8F5F7B5BA754}"/>
              </a:ext>
            </a:extLst>
          </p:cNvPr>
          <p:cNvSpPr/>
          <p:nvPr/>
        </p:nvSpPr>
        <p:spPr>
          <a:xfrm>
            <a:off x="1869440" y="1239795"/>
            <a:ext cx="9511348" cy="8167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F3A9C02C-97CC-4F10-937F-CF6A6763DF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1274998"/>
              </p:ext>
            </p:extLst>
          </p:nvPr>
        </p:nvGraphicFramePr>
        <p:xfrm>
          <a:off x="1767046" y="2737501"/>
          <a:ext cx="7281704" cy="3296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矢印: 右 14">
            <a:extLst>
              <a:ext uri="{FF2B5EF4-FFF2-40B4-BE49-F238E27FC236}">
                <a16:creationId xmlns:a16="http://schemas.microsoft.com/office/drawing/2014/main" id="{DC7B0A5B-DE65-4603-A180-F28A94E6748A}"/>
              </a:ext>
            </a:extLst>
          </p:cNvPr>
          <p:cNvSpPr/>
          <p:nvPr/>
        </p:nvSpPr>
        <p:spPr>
          <a:xfrm>
            <a:off x="842486" y="5960781"/>
            <a:ext cx="924560" cy="8167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タイトル 1">
            <a:extLst>
              <a:ext uri="{FF2B5EF4-FFF2-40B4-BE49-F238E27FC236}">
                <a16:creationId xmlns:a16="http://schemas.microsoft.com/office/drawing/2014/main" id="{AAA5E4A9-AA15-4D51-BB51-A881493C327A}"/>
              </a:ext>
            </a:extLst>
          </p:cNvPr>
          <p:cNvSpPr txBox="1">
            <a:spLocks/>
          </p:cNvSpPr>
          <p:nvPr/>
        </p:nvSpPr>
        <p:spPr>
          <a:xfrm>
            <a:off x="1825069" y="5785859"/>
            <a:ext cx="9611360" cy="12625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+mn-ea"/>
                <a:ea typeface="+mn-ea"/>
              </a:rPr>
              <a:t>事業所側の受け入れ体制や急変時の不安が主な結果となりました。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AFCD5DE1-97FD-4093-8314-4C79DBF4144D}"/>
              </a:ext>
            </a:extLst>
          </p:cNvPr>
          <p:cNvSpPr/>
          <p:nvPr/>
        </p:nvSpPr>
        <p:spPr>
          <a:xfrm>
            <a:off x="1825069" y="6091970"/>
            <a:ext cx="9611360" cy="627757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5C2DD27-CE9B-4AD4-97D6-48090D5FB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539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99440-AAC1-44A7-84CD-9FD10B749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" y="18256"/>
            <a:ext cx="12019280" cy="66278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令和５年度 医療的ケアを必要とする方に関する調査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対象者アンケート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58B4A8-370D-49E8-88A1-CD3F5D112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480"/>
            <a:ext cx="10515600" cy="56732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問２７　医ケア児</a:t>
            </a:r>
            <a:r>
              <a:rPr lang="en-US" altLang="ja-JP" dirty="0"/>
              <a:t>(</a:t>
            </a:r>
            <a:r>
              <a:rPr lang="ja-JP" altLang="en-US" dirty="0"/>
              <a:t>者</a:t>
            </a:r>
            <a:r>
              <a:rPr lang="en-US" altLang="ja-JP" dirty="0"/>
              <a:t>)</a:t>
            </a:r>
            <a:r>
              <a:rPr lang="ja-JP" altLang="en-US" dirty="0"/>
              <a:t> が就労する場合の課題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21229B-348E-4A1C-BCBE-01532AA1C8B9}"/>
              </a:ext>
            </a:extLst>
          </p:cNvPr>
          <p:cNvSpPr/>
          <p:nvPr/>
        </p:nvSpPr>
        <p:spPr>
          <a:xfrm>
            <a:off x="8147685" y="5071908"/>
            <a:ext cx="794385" cy="31623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0" tIns="0" rIns="18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n=369</a:t>
            </a:r>
            <a:endParaRPr 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6051BBF1-E79B-4934-8AC8-8D2F90AB704D}"/>
              </a:ext>
            </a:extLst>
          </p:cNvPr>
          <p:cNvSpPr txBox="1">
            <a:spLocks/>
          </p:cNvSpPr>
          <p:nvPr/>
        </p:nvSpPr>
        <p:spPr>
          <a:xfrm>
            <a:off x="1905952" y="5595465"/>
            <a:ext cx="9611360" cy="12625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+mn-ea"/>
                <a:ea typeface="+mn-ea"/>
              </a:rPr>
              <a:t>職場の理解や急変時の対応が主な結果となりました。</a:t>
            </a: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0B80CA1-0871-448A-849C-E5666A9E63F2}"/>
              </a:ext>
            </a:extLst>
          </p:cNvPr>
          <p:cNvSpPr/>
          <p:nvPr/>
        </p:nvSpPr>
        <p:spPr>
          <a:xfrm>
            <a:off x="774700" y="5737068"/>
            <a:ext cx="924560" cy="8167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0CA4FBA1-B45E-4BA5-B7BD-8F5F7B5BA754}"/>
              </a:ext>
            </a:extLst>
          </p:cNvPr>
          <p:cNvSpPr/>
          <p:nvPr/>
        </p:nvSpPr>
        <p:spPr>
          <a:xfrm>
            <a:off x="1905952" y="5737068"/>
            <a:ext cx="9511348" cy="8167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00000000-0008-0000-0200-00001F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0560142"/>
              </p:ext>
            </p:extLst>
          </p:nvPr>
        </p:nvGraphicFramePr>
        <p:xfrm>
          <a:off x="2222976" y="1690415"/>
          <a:ext cx="6687344" cy="3739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8A6F303-469E-4F29-A6E2-EDEDFB367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206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99440-AAC1-44A7-84CD-9FD10B749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18256"/>
            <a:ext cx="12009120" cy="66278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令和５年度 医療的ケアを必要とする方に関する調査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対象者アンケート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58B4A8-370D-49E8-88A1-CD3F5D112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480"/>
            <a:ext cx="10515600" cy="56732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問３９　災害への備えをするために必要なこと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21229B-348E-4A1C-BCBE-01532AA1C8B9}"/>
              </a:ext>
            </a:extLst>
          </p:cNvPr>
          <p:cNvSpPr/>
          <p:nvPr/>
        </p:nvSpPr>
        <p:spPr>
          <a:xfrm>
            <a:off x="8236425" y="4975070"/>
            <a:ext cx="794385" cy="31623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0" tIns="0" rIns="18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n=369</a:t>
            </a:r>
            <a:endParaRPr 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6051BBF1-E79B-4934-8AC8-8D2F90AB704D}"/>
              </a:ext>
            </a:extLst>
          </p:cNvPr>
          <p:cNvSpPr txBox="1">
            <a:spLocks/>
          </p:cNvSpPr>
          <p:nvPr/>
        </p:nvSpPr>
        <p:spPr>
          <a:xfrm>
            <a:off x="1905952" y="5595465"/>
            <a:ext cx="9611360" cy="12625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+mn-ea"/>
                <a:ea typeface="+mn-ea"/>
              </a:rPr>
              <a:t>災害時の対策パンフレットが最も多い回答となりました。</a:t>
            </a: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0B80CA1-0871-448A-849C-E5666A9E63F2}"/>
              </a:ext>
            </a:extLst>
          </p:cNvPr>
          <p:cNvSpPr/>
          <p:nvPr/>
        </p:nvSpPr>
        <p:spPr>
          <a:xfrm>
            <a:off x="774700" y="5737068"/>
            <a:ext cx="924560" cy="8167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0CA4FBA1-B45E-4BA5-B7BD-8F5F7B5BA754}"/>
              </a:ext>
            </a:extLst>
          </p:cNvPr>
          <p:cNvSpPr/>
          <p:nvPr/>
        </p:nvSpPr>
        <p:spPr>
          <a:xfrm>
            <a:off x="1905952" y="5737068"/>
            <a:ext cx="9511348" cy="8167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00000000-0008-0000-0200-000034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897786"/>
              </p:ext>
            </p:extLst>
          </p:nvPr>
        </p:nvGraphicFramePr>
        <p:xfrm>
          <a:off x="2195749" y="1625599"/>
          <a:ext cx="6835061" cy="3803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1B0211C-5A0C-4E2A-B36C-C1B233EE3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231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99440-AAC1-44A7-84CD-9FD10B749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" y="18256"/>
            <a:ext cx="12039600" cy="66278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令和５年度 医療的ケアを必要とする方に関する調査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対象者アンケート</a:t>
            </a:r>
            <a:r>
              <a:rPr lang="en-US" altLang="ja-JP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5FECF5E3-E45D-41F3-AEDC-45EDE7DC4253}"/>
              </a:ext>
            </a:extLst>
          </p:cNvPr>
          <p:cNvSpPr txBox="1">
            <a:spLocks/>
          </p:cNvSpPr>
          <p:nvPr/>
        </p:nvSpPr>
        <p:spPr>
          <a:xfrm>
            <a:off x="0" y="793749"/>
            <a:ext cx="12192000" cy="6627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/>
              <a:t>３　まとめ</a:t>
            </a:r>
            <a:r>
              <a:rPr lang="en-US" altLang="ja-JP" sz="3200" b="1" dirty="0"/>
              <a:t>(</a:t>
            </a:r>
            <a:r>
              <a:rPr lang="ja-JP" altLang="en-US" sz="3200" b="1" dirty="0"/>
              <a:t>課題</a:t>
            </a:r>
            <a:r>
              <a:rPr lang="en-US" altLang="ja-JP" sz="3200" b="1" dirty="0"/>
              <a:t>)</a:t>
            </a:r>
            <a:endParaRPr lang="ja-JP" altLang="en-US" sz="3200" b="1" dirty="0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6051BBF1-E79B-4934-8AC8-8D2F90AB704D}"/>
              </a:ext>
            </a:extLst>
          </p:cNvPr>
          <p:cNvSpPr txBox="1">
            <a:spLocks/>
          </p:cNvSpPr>
          <p:nvPr/>
        </p:nvSpPr>
        <p:spPr>
          <a:xfrm>
            <a:off x="774700" y="1355138"/>
            <a:ext cx="9611360" cy="10283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>
                <a:latin typeface="+mn-ea"/>
                <a:ea typeface="+mn-ea"/>
              </a:rPr>
              <a:t>(1) </a:t>
            </a:r>
            <a:r>
              <a:rPr lang="ja-JP" altLang="en-US" sz="2400" dirty="0">
                <a:latin typeface="+mn-ea"/>
                <a:ea typeface="+mn-ea"/>
              </a:rPr>
              <a:t>災害時対応やサービスや制度に関する情報に対するニーズが高い。</a:t>
            </a: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BFABC602-05A1-4598-A84F-271946CC8C12}"/>
              </a:ext>
            </a:extLst>
          </p:cNvPr>
          <p:cNvSpPr txBox="1">
            <a:spLocks/>
          </p:cNvSpPr>
          <p:nvPr/>
        </p:nvSpPr>
        <p:spPr>
          <a:xfrm>
            <a:off x="774700" y="2427794"/>
            <a:ext cx="11234420" cy="12625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>
                <a:latin typeface="+mn-ea"/>
                <a:ea typeface="+mn-ea"/>
              </a:rPr>
              <a:t>(2) </a:t>
            </a:r>
            <a:r>
              <a:rPr lang="ja-JP" altLang="en-US" sz="2400" dirty="0">
                <a:latin typeface="+mn-ea"/>
                <a:ea typeface="+mn-ea"/>
              </a:rPr>
              <a:t>サービスの利用に関しては，事業所側の受け入れ体制や急変時対応に対する</a:t>
            </a:r>
            <a:endParaRPr lang="en-US" altLang="ja-JP" sz="2400" dirty="0">
              <a:latin typeface="+mn-ea"/>
              <a:ea typeface="+mn-ea"/>
            </a:endParaRPr>
          </a:p>
          <a:p>
            <a:r>
              <a:rPr lang="ja-JP" altLang="en-US" sz="2400" dirty="0">
                <a:latin typeface="+mn-ea"/>
                <a:ea typeface="+mn-ea"/>
              </a:rPr>
              <a:t>　  課題があがった。</a:t>
            </a: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7BF45DF6-F11E-4E59-8050-7CFB910DFF60}"/>
              </a:ext>
            </a:extLst>
          </p:cNvPr>
          <p:cNvSpPr txBox="1">
            <a:spLocks/>
          </p:cNvSpPr>
          <p:nvPr/>
        </p:nvSpPr>
        <p:spPr>
          <a:xfrm>
            <a:off x="774700" y="3978781"/>
            <a:ext cx="11234420" cy="10283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>
                <a:latin typeface="+mn-ea"/>
                <a:ea typeface="+mn-ea"/>
              </a:rPr>
              <a:t>(3) </a:t>
            </a:r>
            <a:r>
              <a:rPr lang="ja-JP" altLang="en-US" sz="2400" dirty="0">
                <a:latin typeface="+mn-ea"/>
                <a:ea typeface="+mn-ea"/>
              </a:rPr>
              <a:t>主な相談相手や情報源として，医療機関スタッフ，相談支援専門員，</a:t>
            </a:r>
            <a:endParaRPr lang="en-US" altLang="ja-JP" sz="2400" dirty="0">
              <a:latin typeface="+mn-ea"/>
              <a:ea typeface="+mn-ea"/>
            </a:endParaRPr>
          </a:p>
          <a:p>
            <a:r>
              <a:rPr lang="ja-JP" altLang="en-US" sz="2400" dirty="0">
                <a:latin typeface="+mn-ea"/>
                <a:ea typeface="+mn-ea"/>
              </a:rPr>
              <a:t>　  ケアマネージャー，訪問看護が共通の結果となっていた。</a:t>
            </a: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6A1040E6-3A9E-409C-98E8-C0137C2AA06C}"/>
              </a:ext>
            </a:extLst>
          </p:cNvPr>
          <p:cNvSpPr txBox="1">
            <a:spLocks/>
          </p:cNvSpPr>
          <p:nvPr/>
        </p:nvSpPr>
        <p:spPr>
          <a:xfrm>
            <a:off x="774700" y="2139342"/>
            <a:ext cx="9611360" cy="10283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2400" dirty="0">
              <a:latin typeface="+mn-ea"/>
              <a:ea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DEBB558-49CF-41C8-A69D-B0EFABB54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40568-3649-47E1-B7CE-9E3EFAC2CDA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451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657</Words>
  <Application>Microsoft Office PowerPoint</Application>
  <PresentationFormat>ワイド画面</PresentationFormat>
  <Paragraphs>74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ＭＳ ゴシック</vt:lpstr>
      <vt:lpstr>ＭＳ 明朝</vt:lpstr>
      <vt:lpstr>游ゴシック</vt:lpstr>
      <vt:lpstr>游ゴシック Light</vt:lpstr>
      <vt:lpstr>游明朝</vt:lpstr>
      <vt:lpstr>Arial</vt:lpstr>
      <vt:lpstr>Office テーマ</vt:lpstr>
      <vt:lpstr>令和５年度 医療的ケアを必要とする方に関する調査(対象者アンケート)</vt:lpstr>
      <vt:lpstr>令和５年度 医療的ケアを必要とする方に関する調査(対象者アンケート)</vt:lpstr>
      <vt:lpstr>令和５年度 医療的ケアを必要とする方に関する調査(対象者アンケート)</vt:lpstr>
      <vt:lpstr>令和５年度 医療的ケアを必要とする方に関する調査(対象者アンケート)</vt:lpstr>
      <vt:lpstr>令和５年度 医療的ケアを必要とする方に関する調査(対象者アンケート)</vt:lpstr>
      <vt:lpstr>令和５年度 医療的ケアを必要とする方に関する調査(対象者アンケート)</vt:lpstr>
      <vt:lpstr>令和５年度 医療的ケアを必要とする方に関する調査(対象者アンケート)</vt:lpstr>
      <vt:lpstr>令和５年度 医療的ケアを必要とする方に関する調査(対象者アンケート)</vt:lpstr>
      <vt:lpstr>令和５年度 医療的ケアを必要とする方に関する調査(対象者アンケート)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障害福祉課４４</dc:creator>
  <cp:lastModifiedBy>障害福祉課４４</cp:lastModifiedBy>
  <cp:revision>18</cp:revision>
  <cp:lastPrinted>2024-01-29T04:48:35Z</cp:lastPrinted>
  <dcterms:created xsi:type="dcterms:W3CDTF">2024-01-24T09:18:35Z</dcterms:created>
  <dcterms:modified xsi:type="dcterms:W3CDTF">2024-01-29T05:20:32Z</dcterms:modified>
</cp:coreProperties>
</file>